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B56_C439459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B35_5FB9AB6.xml" ContentType="application/vnd.ms-powerpoint.comments+xml"/>
  <Override PartName="/ppt/notesSlides/notesSlide16.xml" ContentType="application/vnd.openxmlformats-officedocument.presentationml.notesSlide+xml"/>
  <Override PartName="/ppt/comments/modernComment_7FFFFB4B_DE49FE7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FFB39_4F181498.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FFB40_82645AED.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7FFFFB1D_AB30BF32.xml" ContentType="application/vnd.ms-powerpoint.comments+xml"/>
  <Override PartName="/ppt/notesSlides/notesSlide35.xml" ContentType="application/vnd.openxmlformats-officedocument.presentationml.notesSlide+xml"/>
  <Override PartName="/ppt/comments/modernComment_7FFFFB5F_C1D0A6A7.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FFB66_B68A696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4"/>
    <p:sldMasterId id="2147483717" r:id="rId5"/>
  </p:sldMasterIdLst>
  <p:notesMasterIdLst>
    <p:notesMasterId r:id="rId74"/>
  </p:notesMasterIdLst>
  <p:sldIdLst>
    <p:sldId id="257" r:id="rId6"/>
    <p:sldId id="332" r:id="rId7"/>
    <p:sldId id="256" r:id="rId8"/>
    <p:sldId id="2147479094" r:id="rId9"/>
    <p:sldId id="2147482456" r:id="rId10"/>
    <p:sldId id="2147482364" r:id="rId11"/>
    <p:sldId id="2147482454" r:id="rId12"/>
    <p:sldId id="2147482459" r:id="rId13"/>
    <p:sldId id="2147482437" r:id="rId14"/>
    <p:sldId id="2147482365" r:id="rId15"/>
    <p:sldId id="2147482455" r:id="rId16"/>
    <p:sldId id="2147482366" r:id="rId17"/>
    <p:sldId id="2147482367" r:id="rId18"/>
    <p:sldId id="2147482429" r:id="rId19"/>
    <p:sldId id="2147482444" r:id="rId20"/>
    <p:sldId id="2147482445" r:id="rId21"/>
    <p:sldId id="2147482368" r:id="rId22"/>
    <p:sldId id="2147482457" r:id="rId23"/>
    <p:sldId id="2147482390" r:id="rId24"/>
    <p:sldId id="2147482423" r:id="rId25"/>
    <p:sldId id="2147482370" r:id="rId26"/>
    <p:sldId id="2147482371" r:id="rId27"/>
    <p:sldId id="2147482394" r:id="rId28"/>
    <p:sldId id="2147482420" r:id="rId29"/>
    <p:sldId id="2147482421" r:id="rId30"/>
    <p:sldId id="2147482422" r:id="rId31"/>
    <p:sldId id="2147482443" r:id="rId32"/>
    <p:sldId id="2147482439" r:id="rId33"/>
    <p:sldId id="2147482404" r:id="rId34"/>
    <p:sldId id="2147482395" r:id="rId35"/>
    <p:sldId id="2147482425" r:id="rId36"/>
    <p:sldId id="2147482372" r:id="rId37"/>
    <p:sldId id="2147482462" r:id="rId38"/>
    <p:sldId id="2147482373" r:id="rId39"/>
    <p:sldId id="2147482374" r:id="rId40"/>
    <p:sldId id="2147482441" r:id="rId41"/>
    <p:sldId id="2147482399" r:id="rId42"/>
    <p:sldId id="2147482447" r:id="rId43"/>
    <p:sldId id="2147482446" r:id="rId44"/>
    <p:sldId id="2147482401" r:id="rId45"/>
    <p:sldId id="2147482426" r:id="rId46"/>
    <p:sldId id="2147482431" r:id="rId47"/>
    <p:sldId id="2147482430" r:id="rId48"/>
    <p:sldId id="2147482432" r:id="rId49"/>
    <p:sldId id="2147482434" r:id="rId50"/>
    <p:sldId id="2147482427" r:id="rId51"/>
    <p:sldId id="2147482403" r:id="rId52"/>
    <p:sldId id="2147482442" r:id="rId53"/>
    <p:sldId id="2147482453" r:id="rId54"/>
    <p:sldId id="2147482406" r:id="rId55"/>
    <p:sldId id="2147482452" r:id="rId56"/>
    <p:sldId id="2147482407" r:id="rId57"/>
    <p:sldId id="2147482435" r:id="rId58"/>
    <p:sldId id="2147482436" r:id="rId59"/>
    <p:sldId id="2147482458" r:id="rId60"/>
    <p:sldId id="2147482409" r:id="rId61"/>
    <p:sldId id="2147482397" r:id="rId62"/>
    <p:sldId id="2147482463" r:id="rId63"/>
    <p:sldId id="2147482467" r:id="rId64"/>
    <p:sldId id="2147482469" r:id="rId65"/>
    <p:sldId id="2147482468" r:id="rId66"/>
    <p:sldId id="2147482465" r:id="rId67"/>
    <p:sldId id="2147482466" r:id="rId68"/>
    <p:sldId id="2147482382" r:id="rId69"/>
    <p:sldId id="2147482379" r:id="rId70"/>
    <p:sldId id="2147482470" r:id="rId71"/>
    <p:sldId id="273" r:id="rId72"/>
    <p:sldId id="331" r:id="rId73"/>
  </p:sldIdLst>
  <p:sldSz cx="11520488" cy="6480175"/>
  <p:notesSz cx="6858000" cy="9144000"/>
  <p:embeddedFontLst>
    <p:embeddedFont>
      <p:font typeface="Roboto" panose="02000000000000000000" pitchFamily="2" charset="0"/>
      <p:regular r:id="rId75"/>
      <p:bold r:id="rId76"/>
      <p:italic r:id="rId77"/>
      <p:boldItalic r:id="rId78"/>
    </p:embeddedFont>
    <p:embeddedFont>
      <p:font typeface="Roboto Light" panose="02000000000000000000" pitchFamily="2" charset="0"/>
      <p:regular r:id="rId79"/>
      <p:italic r:id="rId80"/>
    </p:embeddedFont>
    <p:embeddedFont>
      <p:font typeface="Sofia Sans" panose="020B0604020202020204" charset="0"/>
      <p:regular r:id="rId81"/>
      <p:bold r:id="rId82"/>
      <p:italic r:id="rId83"/>
      <p:boldItalic r:id="rId84"/>
    </p:embeddedFont>
  </p:embeddedFontLst>
  <p:defaultText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7" algn="l" defTabSz="457128" rtl="0" eaLnBrk="1" latinLnBrk="0" hangingPunct="1">
      <a:defRPr sz="1800" kern="1200">
        <a:solidFill>
          <a:schemeClr val="tx1"/>
        </a:solidFill>
        <a:latin typeface="+mn-lt"/>
        <a:ea typeface="+mn-ea"/>
        <a:cs typeface="+mn-cs"/>
      </a:defRPr>
    </a:lvl3pPr>
    <a:lvl4pPr marL="1371385" algn="l" defTabSz="457128" rtl="0" eaLnBrk="1" latinLnBrk="0" hangingPunct="1">
      <a:defRPr sz="1800" kern="1200">
        <a:solidFill>
          <a:schemeClr val="tx1"/>
        </a:solidFill>
        <a:latin typeface="+mn-lt"/>
        <a:ea typeface="+mn-ea"/>
        <a:cs typeface="+mn-cs"/>
      </a:defRPr>
    </a:lvl4pPr>
    <a:lvl5pPr marL="1828514" algn="l" defTabSz="457128" rtl="0" eaLnBrk="1" latinLnBrk="0" hangingPunct="1">
      <a:defRPr sz="1800" kern="1200">
        <a:solidFill>
          <a:schemeClr val="tx1"/>
        </a:solidFill>
        <a:latin typeface="+mn-lt"/>
        <a:ea typeface="+mn-ea"/>
        <a:cs typeface="+mn-cs"/>
      </a:defRPr>
    </a:lvl5pPr>
    <a:lvl6pPr marL="2285642" algn="l" defTabSz="457128" rtl="0" eaLnBrk="1" latinLnBrk="0" hangingPunct="1">
      <a:defRPr sz="1800" kern="1200">
        <a:solidFill>
          <a:schemeClr val="tx1"/>
        </a:solidFill>
        <a:latin typeface="+mn-lt"/>
        <a:ea typeface="+mn-ea"/>
        <a:cs typeface="+mn-cs"/>
      </a:defRPr>
    </a:lvl6pPr>
    <a:lvl7pPr marL="2742770" algn="l" defTabSz="457128" rtl="0" eaLnBrk="1" latinLnBrk="0" hangingPunct="1">
      <a:defRPr sz="1800" kern="1200">
        <a:solidFill>
          <a:schemeClr val="tx1"/>
        </a:solidFill>
        <a:latin typeface="+mn-lt"/>
        <a:ea typeface="+mn-ea"/>
        <a:cs typeface="+mn-cs"/>
      </a:defRPr>
    </a:lvl7pPr>
    <a:lvl8pPr marL="3199898" algn="l" defTabSz="457128" rtl="0" eaLnBrk="1" latinLnBrk="0" hangingPunct="1">
      <a:defRPr sz="1800" kern="1200">
        <a:solidFill>
          <a:schemeClr val="tx1"/>
        </a:solidFill>
        <a:latin typeface="+mn-lt"/>
        <a:ea typeface="+mn-ea"/>
        <a:cs typeface="+mn-cs"/>
      </a:defRPr>
    </a:lvl8pPr>
    <a:lvl9pPr marL="3657027" algn="l" defTabSz="45712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629" userDrawn="1">
          <p15:clr>
            <a:srgbClr val="A4A3A4"/>
          </p15:clr>
        </p15:guide>
        <p15:guide id="3" orient="horz" pos="204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591A15-2D7C-D47E-112F-2731C7312F96}" name="Erlend Øien" initials="EØ" userId="S::erlend.oien@evidi.com::62a95334-f39c-4989-9087-8b9650778887" providerId="AD"/>
  <p188:author id="{0D4B6631-41D3-2CC1-87EB-C4F73DEAD638}" name="August Asheim Birkeland" initials="" userId="S::august.asheim.birkeland@evidi.com::227bf01b-d910-45d9-9f62-2e48e846ec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6C6C"/>
    <a:srgbClr val="AC2A42"/>
    <a:srgbClr val="9EE0CB"/>
    <a:srgbClr val="C0ECD0"/>
    <a:srgbClr val="012B26"/>
    <a:srgbClr val="117865"/>
    <a:srgbClr val="A1806C"/>
    <a:srgbClr val="095D57"/>
    <a:srgbClr val="AC2A83"/>
    <a:srgbClr val="063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15058-D533-8CD6-DB6C-CF0D743480BA}" v="2" dt="2025-02-07T13:50:05.321"/>
    <p1510:client id="{E66E1ECB-849A-BD4A-A2EC-D69626289C76}" v="15" dt="2025-02-07T13:44:26.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emastil 1 – uthev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emastil 2 – uthevin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stil 2 – uthevin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71"/>
    <p:restoredTop sz="67945"/>
  </p:normalViewPr>
  <p:slideViewPr>
    <p:cSldViewPr snapToGrid="0">
      <p:cViewPr varScale="1">
        <p:scale>
          <a:sx n="74" d="100"/>
          <a:sy n="74" d="100"/>
        </p:scale>
        <p:origin x="1184" y="480"/>
      </p:cViewPr>
      <p:guideLst>
        <p:guide pos="3629"/>
        <p:guide orient="horz" pos="20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0.fntdata"/><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6.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2.fntdata"/><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font" Target="fonts/font8.fntdata"/><Relationship Id="rId19" Type="http://schemas.openxmlformats.org/officeDocument/2006/relationships/slide" Target="slides/slide14.xml"/></Relationships>
</file>

<file path=ppt/comments/modernComment_7FFFFB1D_AB30BF32.xml><?xml version="1.0" encoding="utf-8"?>
<p188:cmLst xmlns:a="http://schemas.openxmlformats.org/drawingml/2006/main" xmlns:r="http://schemas.openxmlformats.org/officeDocument/2006/relationships" xmlns:p188="http://schemas.microsoft.com/office/powerpoint/2018/8/main">
  <p188:cm id="{3F13F78F-42EF-4421-AA65-6D1AF63CD750}" authorId="{0D4B6631-41D3-2CC1-87EB-C4F73DEAD638}" created="2025-02-02T13:00:40.763">
    <ac:deMkLst xmlns:ac="http://schemas.microsoft.com/office/drawing/2013/main/command">
      <pc:docMk xmlns:pc="http://schemas.microsoft.com/office/powerpoint/2013/main/command"/>
      <pc:sldMk xmlns:pc="http://schemas.microsoft.com/office/powerpoint/2013/main/command" cId="2872098610" sldId="2147482397"/>
      <ac:spMk id="3" creationId="{563C33E6-1160-D6FB-4516-7E1A7FAFA548}"/>
    </ac:deMkLst>
    <p188:txBody>
      <a:bodyPr/>
      <a:lstStyle/>
      <a:p>
        <a:r>
          <a:rPr lang="nb-NO"/>
          <a:t>Under ML notebooks så nevne Python Notebooks</a:t>
        </a:r>
      </a:p>
    </p188:txBody>
  </p188:cm>
</p188:cmLst>
</file>

<file path=ppt/comments/modernComment_7FFFFB35_5FB9AB6.xml><?xml version="1.0" encoding="utf-8"?>
<p188:cmLst xmlns:a="http://schemas.openxmlformats.org/drawingml/2006/main" xmlns:r="http://schemas.openxmlformats.org/officeDocument/2006/relationships" xmlns:p188="http://schemas.microsoft.com/office/powerpoint/2018/8/main">
  <p188:cm id="{FD5F12BD-8B39-4F86-9798-021190D18AB7}" authorId="{E8591A15-2D7C-D47E-112F-2731C7312F96}" created="2025-02-02T11:55:19.810">
    <pc:sldMkLst xmlns:pc="http://schemas.microsoft.com/office/powerpoint/2013/main/command">
      <pc:docMk/>
      <pc:sldMk cId="100375222" sldId="2147482421"/>
    </pc:sldMkLst>
    <p188:txBody>
      <a:bodyPr/>
      <a:lstStyle/>
      <a:p>
        <a:r>
          <a:rPr lang="nb-NO"/>
          <a:t>Kanskje droppe? </a:t>
        </a:r>
      </a:p>
    </p188:txBody>
  </p188:cm>
</p188:cmLst>
</file>

<file path=ppt/comments/modernComment_7FFFFB39_4F181498.xml><?xml version="1.0" encoding="utf-8"?>
<p188:cmLst xmlns:a="http://schemas.openxmlformats.org/drawingml/2006/main" xmlns:r="http://schemas.openxmlformats.org/officeDocument/2006/relationships" xmlns:p188="http://schemas.microsoft.com/office/powerpoint/2018/8/main">
  <p188:cm id="{3390C8EB-0E07-4ECC-983D-E987BFA1F60D}" authorId="{E8591A15-2D7C-D47E-112F-2731C7312F96}" created="2025-02-02T12:10:49.314">
    <pc:sldMkLst xmlns:pc="http://schemas.microsoft.com/office/powerpoint/2013/main/command">
      <pc:docMk/>
      <pc:sldMk cId="1326978200" sldId="2147482425"/>
    </pc:sldMkLst>
    <p188:txBody>
      <a:bodyPr/>
      <a:lstStyle/>
      <a:p>
        <a:r>
          <a:rPr lang="nb-NO"/>
          <a:t>Ai Functions still i Private PReview</a:t>
        </a:r>
      </a:p>
    </p188:txBody>
  </p188:cm>
  <p188:cm id="{C6F0242A-1D99-4350-9D54-78042BED30F3}" authorId="{0D4B6631-41D3-2CC1-87EB-C4F73DEAD638}" created="2025-02-02T13:31:22.450">
    <pc:sldMkLst xmlns:pc="http://schemas.microsoft.com/office/powerpoint/2013/main/command">
      <pc:docMk/>
      <pc:sldMk cId="1326978200" sldId="2147482425"/>
    </pc:sldMkLst>
    <p188:txBody>
      <a:bodyPr/>
      <a:lstStyle/>
      <a:p>
        <a:r>
          <a:rPr lang="nb-NO"/>
          <a:t>Nevne: Prebuilt AI models in Fabric
Dersom servicen du vil bruke ikke er prebuilt kan du alltis bruke BYOK slik som vi gjør med SynapseML</a:t>
        </a:r>
      </a:p>
    </p188:txBody>
  </p188:cm>
  <p188:cm id="{493D677A-F92E-4A48-8BD8-BBA5971264D3}" authorId="{0D4B6631-41D3-2CC1-87EB-C4F73DEAD638}" created="2025-02-02T13:37:26.345">
    <pc:sldMkLst xmlns:pc="http://schemas.microsoft.com/office/powerpoint/2013/main/command">
      <pc:docMk/>
      <pc:sldMk cId="1326978200" sldId="2147482425"/>
    </pc:sldMkLst>
    <p188:txBody>
      <a:bodyPr/>
      <a:lstStyle/>
      <a:p>
        <a:r>
          <a:rPr lang="nb-NO"/>
          <a:t>responseBody: {"Message":"FT1 SKU Not Supported","Source":"OPENAI","error_code":"PERMISSION_DENIED"}</a:t>
        </a:r>
      </a:p>
    </p188:txBody>
  </p188:cm>
</p188:cmLst>
</file>

<file path=ppt/comments/modernComment_7FFFFB40_82645AED.xml><?xml version="1.0" encoding="utf-8"?>
<p188:cmLst xmlns:a="http://schemas.openxmlformats.org/drawingml/2006/main" xmlns:r="http://schemas.openxmlformats.org/officeDocument/2006/relationships" xmlns:p188="http://schemas.microsoft.com/office/powerpoint/2018/8/main">
  <p188:cm id="{31A50723-D5FF-4F0B-92E5-25232A85C3C6}" authorId="{E8591A15-2D7C-D47E-112F-2731C7312F96}" created="2025-02-02T12:19:53.450">
    <pc:sldMkLst xmlns:pc="http://schemas.microsoft.com/office/powerpoint/2013/main/command">
      <pc:docMk/>
      <pc:sldMk cId="2187614957" sldId="2147482432"/>
    </pc:sldMkLst>
    <p188:txBody>
      <a:bodyPr/>
      <a:lstStyle/>
      <a:p>
        <a:r>
          <a:rPr lang="nb-NO"/>
          <a:t>Oppdater screenshot med Fabric built model</a:t>
        </a:r>
      </a:p>
    </p188:txBody>
  </p188:cm>
</p188:cmLst>
</file>

<file path=ppt/comments/modernComment_7FFFFB4B_DE49FE7A.xml><?xml version="1.0" encoding="utf-8"?>
<p188:cmLst xmlns:a="http://schemas.openxmlformats.org/drawingml/2006/main" xmlns:r="http://schemas.openxmlformats.org/officeDocument/2006/relationships" xmlns:p188="http://schemas.microsoft.com/office/powerpoint/2018/8/main">
  <p188:cm id="{12B939EA-F617-40CB-B879-AAA055E3FA4A}" authorId="{E8591A15-2D7C-D47E-112F-2731C7312F96}" created="2025-02-04T16:51:08.507">
    <pc:sldMkLst xmlns:pc="http://schemas.microsoft.com/office/powerpoint/2013/main/command">
      <pc:docMk/>
      <pc:sldMk cId="3729391226" sldId="2147482443"/>
    </pc:sldMkLst>
    <p188:txBody>
      <a:bodyPr/>
      <a:lstStyle/>
      <a:p>
        <a:r>
          <a:rPr lang="nb-NO"/>
          <a:t>Fiks animasjon</a:t>
        </a:r>
      </a:p>
    </p188:txBody>
  </p188:cm>
</p188:cmLst>
</file>

<file path=ppt/comments/modernComment_7FFFFB56_C4394597.xml><?xml version="1.0" encoding="utf-8"?>
<p188:cmLst xmlns:a="http://schemas.openxmlformats.org/drawingml/2006/main" xmlns:r="http://schemas.openxmlformats.org/officeDocument/2006/relationships" xmlns:p188="http://schemas.microsoft.com/office/powerpoint/2018/8/main">
  <p188:cm id="{A2E29CF9-7DED-436B-A05D-A70B33691153}" authorId="{E8591A15-2D7C-D47E-112F-2731C7312F96}" created="2025-02-02T11:41:32.809">
    <pc:sldMkLst xmlns:pc="http://schemas.microsoft.com/office/powerpoint/2013/main/command">
      <pc:docMk/>
      <pc:sldMk cId="3292087703" sldId="2147482454"/>
    </pc:sldMkLst>
    <p188:txBody>
      <a:bodyPr/>
      <a:lstStyle/>
      <a:p>
        <a:r>
          <a:rPr lang="nb-NO"/>
          <a:t>Python notebooks i Fabric og Azure ML - Har du det i Databricks?</a:t>
        </a:r>
      </a:p>
    </p188:txBody>
  </p188:cm>
</p188:cmLst>
</file>

<file path=ppt/comments/modernComment_7FFFFB5F_C1D0A6A7.xml><?xml version="1.0" encoding="utf-8"?>
<p188:cmLst xmlns:a="http://schemas.openxmlformats.org/drawingml/2006/main" xmlns:r="http://schemas.openxmlformats.org/officeDocument/2006/relationships" xmlns:p188="http://schemas.microsoft.com/office/powerpoint/2018/8/main">
  <p188:cm id="{015B6897-002E-4102-A479-81E7AF0E2E47}" authorId="{0D4B6631-41D3-2CC1-87EB-C4F73DEAD638}" created="2025-02-02T13:42:11.285">
    <pc:sldMkLst xmlns:pc="http://schemas.microsoft.com/office/powerpoint/2013/main/command">
      <pc:docMk/>
      <pc:sldMk cId="3251676839" sldId="2147482463"/>
    </pc:sldMkLst>
    <p188:txBody>
      <a:bodyPr/>
      <a:lstStyle/>
      <a:p>
        <a:r>
          <a:rPr lang="nb-NO"/>
          <a:t>responseBody: {"Message":"FT1 SKU Not Supported","Source":"OPENAI","error_code":"PERMISSION_DENIED"}</a:t>
        </a:r>
      </a:p>
    </p188:txBody>
  </p188:cm>
  <p188:cm id="{0134EFF7-EA52-4036-9F0E-9FE7F734EC29}" authorId="{0D4B6631-41D3-2CC1-87EB-C4F73DEAD638}" created="2025-02-02T13:57:02.309">
    <pc:sldMkLst xmlns:pc="http://schemas.microsoft.com/office/powerpoint/2013/main/command">
      <pc:docMk/>
      <pc:sldMk cId="3251676839" sldId="2147482463"/>
    </pc:sldMkLst>
    <p188:txBody>
      <a:bodyPr/>
      <a:lstStyle/>
      <a:p>
        <a:r>
          <a:rPr lang="nb-NO"/>
          <a:t>Hvis du har reservert kapasitet som uansett ikke blir brukt så er jo dette mye billigere enn å sette det opp eksternt.</a:t>
        </a:r>
      </a:p>
    </p188:txBody>
  </p188:cm>
</p188:cmLst>
</file>

<file path=ppt/comments/modernComment_7FFFFB66_B68A6964.xml><?xml version="1.0" encoding="utf-8"?>
<p188:cmLst xmlns:a="http://schemas.openxmlformats.org/drawingml/2006/main" xmlns:r="http://schemas.openxmlformats.org/officeDocument/2006/relationships" xmlns:p188="http://schemas.microsoft.com/office/powerpoint/2018/8/main">
  <p188:cm id="{C98BC51E-6BA9-4240-B52E-064008FF2D87}" authorId="{E8591A15-2D7C-D47E-112F-2731C7312F96}" created="2025-02-04T16:27:34.134">
    <ac:deMkLst xmlns:ac="http://schemas.microsoft.com/office/drawing/2013/main/command">
      <pc:docMk xmlns:pc="http://schemas.microsoft.com/office/powerpoint/2013/main/command"/>
      <pc:sldMk xmlns:pc="http://schemas.microsoft.com/office/powerpoint/2013/main/command" cId="3062524260" sldId="2147482470"/>
      <ac:spMk id="4" creationId="{D445EEEE-4697-9BFB-7A65-F2DA58B95A31}"/>
    </ac:deMkLst>
    <p188:txBody>
      <a:bodyPr/>
      <a:lstStyle/>
      <a:p>
        <a:r>
          <a:rPr lang="nb-NO"/>
          <a:t>Legge inn lenke til repo for kode + slides (pdf)</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41866-A3D2-4FBB-8342-105251F0789B}" type="datetimeFigureOut">
              <a:rPr lang="nb-NO" smtClean="0"/>
              <a:t>07.02.2025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76D48-C44F-4089-A874-FF64D5075255}" type="slidenum">
              <a:rPr lang="nb-NO" smtClean="0"/>
              <a:t>‹#›</a:t>
            </a:fld>
            <a:endParaRPr lang="nb-NO"/>
          </a:p>
        </p:txBody>
      </p:sp>
    </p:spTree>
    <p:extLst>
      <p:ext uri="{BB962C8B-B14F-4D97-AF65-F5344CB8AC3E}">
        <p14:creationId xmlns:p14="http://schemas.microsoft.com/office/powerpoint/2010/main" val="1962368269"/>
      </p:ext>
    </p:extLst>
  </p:cSld>
  <p:clrMap bg1="lt1" tx1="dk1" bg2="lt2" tx2="dk2" accent1="accent1" accent2="accent2" accent3="accent3" accent4="accent4" accent5="accent5" accent6="accent6" hlink="hlink" folHlink="folHlink"/>
  <p:notesStyle>
    <a:lvl1pPr marL="0" algn="l" defTabSz="457151" rtl="0" eaLnBrk="1" latinLnBrk="0" hangingPunct="1">
      <a:defRPr sz="600" kern="1200">
        <a:solidFill>
          <a:schemeClr val="tx1"/>
        </a:solidFill>
        <a:latin typeface="+mn-lt"/>
        <a:ea typeface="+mn-ea"/>
        <a:cs typeface="+mn-cs"/>
      </a:defRPr>
    </a:lvl1pPr>
    <a:lvl2pPr marL="228576" algn="l" defTabSz="457151" rtl="0" eaLnBrk="1" latinLnBrk="0" hangingPunct="1">
      <a:defRPr sz="600" kern="1200">
        <a:solidFill>
          <a:schemeClr val="tx1"/>
        </a:solidFill>
        <a:latin typeface="+mn-lt"/>
        <a:ea typeface="+mn-ea"/>
        <a:cs typeface="+mn-cs"/>
      </a:defRPr>
    </a:lvl2pPr>
    <a:lvl3pPr marL="457151" algn="l" defTabSz="457151" rtl="0" eaLnBrk="1" latinLnBrk="0" hangingPunct="1">
      <a:defRPr sz="600" kern="1200">
        <a:solidFill>
          <a:schemeClr val="tx1"/>
        </a:solidFill>
        <a:latin typeface="+mn-lt"/>
        <a:ea typeface="+mn-ea"/>
        <a:cs typeface="+mn-cs"/>
      </a:defRPr>
    </a:lvl3pPr>
    <a:lvl4pPr marL="685727" algn="l" defTabSz="457151" rtl="0" eaLnBrk="1" latinLnBrk="0" hangingPunct="1">
      <a:defRPr sz="600" kern="1200">
        <a:solidFill>
          <a:schemeClr val="tx1"/>
        </a:solidFill>
        <a:latin typeface="+mn-lt"/>
        <a:ea typeface="+mn-ea"/>
        <a:cs typeface="+mn-cs"/>
      </a:defRPr>
    </a:lvl4pPr>
    <a:lvl5pPr marL="914302" algn="l" defTabSz="457151" rtl="0" eaLnBrk="1" latinLnBrk="0" hangingPunct="1">
      <a:defRPr sz="600" kern="1200">
        <a:solidFill>
          <a:schemeClr val="tx1"/>
        </a:solidFill>
        <a:latin typeface="+mn-lt"/>
        <a:ea typeface="+mn-ea"/>
        <a:cs typeface="+mn-cs"/>
      </a:defRPr>
    </a:lvl5pPr>
    <a:lvl6pPr marL="1142878" algn="l" defTabSz="457151" rtl="0" eaLnBrk="1" latinLnBrk="0" hangingPunct="1">
      <a:defRPr sz="600" kern="1200">
        <a:solidFill>
          <a:schemeClr val="tx1"/>
        </a:solidFill>
        <a:latin typeface="+mn-lt"/>
        <a:ea typeface="+mn-ea"/>
        <a:cs typeface="+mn-cs"/>
      </a:defRPr>
    </a:lvl6pPr>
    <a:lvl7pPr marL="1371453" algn="l" defTabSz="457151" rtl="0" eaLnBrk="1" latinLnBrk="0" hangingPunct="1">
      <a:defRPr sz="600" kern="1200">
        <a:solidFill>
          <a:schemeClr val="tx1"/>
        </a:solidFill>
        <a:latin typeface="+mn-lt"/>
        <a:ea typeface="+mn-ea"/>
        <a:cs typeface="+mn-cs"/>
      </a:defRPr>
    </a:lvl7pPr>
    <a:lvl8pPr marL="1600029" algn="l" defTabSz="457151" rtl="0" eaLnBrk="1" latinLnBrk="0" hangingPunct="1">
      <a:defRPr sz="600" kern="1200">
        <a:solidFill>
          <a:schemeClr val="tx1"/>
        </a:solidFill>
        <a:latin typeface="+mn-lt"/>
        <a:ea typeface="+mn-ea"/>
        <a:cs typeface="+mn-cs"/>
      </a:defRPr>
    </a:lvl8pPr>
    <a:lvl9pPr marL="1828604" algn="l" defTabSz="457151"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ithub.com/microsoft/fabric-samples/blob/main/docs-samples/data-science/llm-samples/AIsample%20-%20Amazon%20Product%20Categorization.ipyn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ithub.com/microsoft/fabric-samples/blob/main/docs-samples/data-science/llm-samples/AIsample%20-%20Amazon%20Product%20Categorization.ipynb"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microsoft.com/en-us/azure/machine-learning/how-to-machine-learning-interpretability?view=azureml-api-2"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databricks.com/blog/2019/06/06/announcing-the-mlflow-1-0-release.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earn.microsoft.com/en-us/azure/machine-learning/how-to-machine-learning-interpretability?view=azureml-api-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atabricks.com/blog/2019/06/06/announcing-the-mlflow-1-0-release.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arn.microsoft.com/en-us/azure/machine-learning/how-to-machine-learning-interpretability?view=azureml-api-2"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databricks.com/blog/2019/06/06/announcing-the-mlflow-1-0-release.htm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arn.microsoft.com/en-us/power-bi/connect-data/service-tutorial-use-cognitive-servic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microsoft.com/en-us/power-bi/connect-data/service-tutorial-use-cognitive-servic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microsoft.com/en-us/power-bi/connect-data/service-tutorial-use-cognitive-servic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"We will start by talking about the data science process within Microsoft Fabric. Following we will explain what semantic link is, and give a Demo where we use it. Next we will cover each step of the data science process, and show you three demo cases for a given problem </a:t>
            </a:r>
            <a:r>
              <a:rPr lang="en-US" sz="1100" err="1"/>
              <a:t>definiton</a:t>
            </a:r>
            <a:r>
              <a:rPr lang="en-US" sz="1100"/>
              <a:t>. Then we will wrap it up and give you some key takeaways.</a:t>
            </a:r>
          </a:p>
          <a:p>
            <a:endParaRPr lang="en-US" sz="1100">
              <a:cs typeface="Calibri"/>
            </a:endParaRPr>
          </a:p>
        </p:txBody>
      </p:sp>
    </p:spTree>
    <p:extLst>
      <p:ext uri="{BB962C8B-B14F-4D97-AF65-F5344CB8AC3E}">
        <p14:creationId xmlns:p14="http://schemas.microsoft.com/office/powerpoint/2010/main" val="373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17</a:t>
            </a:fld>
            <a:endParaRPr lang="en-GB"/>
          </a:p>
        </p:txBody>
      </p:sp>
    </p:spTree>
    <p:extLst>
      <p:ext uri="{BB962C8B-B14F-4D97-AF65-F5344CB8AC3E}">
        <p14:creationId xmlns:p14="http://schemas.microsoft.com/office/powerpoint/2010/main" val="3486126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So now that Erlend has </a:t>
            </a:r>
            <a:r>
              <a:rPr lang="en-US" err="1">
                <a:ea typeface="Calibri"/>
                <a:cs typeface="Calibri"/>
              </a:rPr>
              <a:t>explaind</a:t>
            </a:r>
            <a:r>
              <a:rPr lang="en-US">
                <a:ea typeface="Calibri"/>
                <a:cs typeface="Calibri"/>
              </a:rPr>
              <a:t> the 5 step data science process, we will show you how to apply this process within Microsoft Fabric, specifically utilizing Semantic Link.</a:t>
            </a:r>
          </a:p>
        </p:txBody>
      </p:sp>
      <p:sp>
        <p:nvSpPr>
          <p:cNvPr id="4" name="Plassholder for lysbildenummer 3"/>
          <p:cNvSpPr>
            <a:spLocks noGrp="1"/>
          </p:cNvSpPr>
          <p:nvPr>
            <p:ph type="sldNum" sz="quarter" idx="5"/>
          </p:nvPr>
        </p:nvSpPr>
        <p:spPr/>
        <p:txBody>
          <a:bodyPr/>
          <a:lstStyle/>
          <a:p>
            <a:fld id="{82E76D48-C44F-4089-A874-FF64D5075255}" type="slidenum">
              <a:rPr lang="nb-NO" smtClean="0"/>
              <a:t>18</a:t>
            </a:fld>
            <a:endParaRPr lang="nb-NO"/>
          </a:p>
        </p:txBody>
      </p:sp>
    </p:spTree>
    <p:extLst>
      <p:ext uri="{BB962C8B-B14F-4D97-AF65-F5344CB8AC3E}">
        <p14:creationId xmlns:p14="http://schemas.microsoft.com/office/powerpoint/2010/main" val="518183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100">
              <a:cs typeface="Calibri"/>
            </a:endParaRPr>
          </a:p>
          <a:p>
            <a:endParaRPr lang="en-US" sz="1100">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cs typeface="Calibri"/>
            </a:endParaRPr>
          </a:p>
          <a:p>
            <a:endParaRPr lang="en-US" sz="1100">
              <a:cs typeface="Calibri"/>
            </a:endParaRPr>
          </a:p>
          <a:p>
            <a:endParaRPr lang="en-US" sz="1100">
              <a:ea typeface="Calibri" panose="020F0502020204030204"/>
              <a:cs typeface="Calibri"/>
            </a:endParaRPr>
          </a:p>
          <a:p>
            <a:endParaRPr lang="en-US" sz="1100">
              <a:ea typeface="Calibri" panose="020F0502020204030204"/>
              <a:cs typeface="Calibri"/>
            </a:endParaRPr>
          </a:p>
          <a:p>
            <a:endParaRPr lang="en-US" sz="1100">
              <a:cs typeface="Calibri"/>
            </a:endParaRPr>
          </a:p>
          <a:p>
            <a:endParaRPr lang="en-US" sz="1100">
              <a:cs typeface="Calibri"/>
            </a:endParaRPr>
          </a:p>
          <a:p>
            <a:endParaRPr lang="en-US" sz="1100">
              <a:cs typeface="Calibri"/>
            </a:endParaRPr>
          </a:p>
          <a:p>
            <a:r>
              <a:rPr lang="en-US" sz="1100">
                <a:cs typeface="Calibri"/>
              </a:rPr>
              <a:t>To give a real impression of the data science experience within Fabric, we are going to show you practical examples of each step in the five step process as Erlend presented earlier. The first step is therefor Problem definition.</a:t>
            </a:r>
            <a:endParaRPr lang="en-US">
              <a:ea typeface="Calibri"/>
              <a:cs typeface="Calibri"/>
            </a:endParaRPr>
          </a:p>
          <a:p>
            <a:endParaRPr lang="en-US" sz="1100">
              <a:cs typeface="Calibri"/>
            </a:endParaRPr>
          </a:p>
          <a:p>
            <a:endParaRPr lang="en-US" sz="1100">
              <a:cs typeface="Calibri"/>
            </a:endParaRPr>
          </a:p>
          <a:p>
            <a:endParaRPr lang="en-US" sz="1100">
              <a:cs typeface="Calibri"/>
            </a:endParaRPr>
          </a:p>
          <a:p>
            <a:pPr marL="285750" indent="-285750">
              <a:buFont typeface="Calibri"/>
              <a:buChar char="-"/>
            </a:pPr>
            <a:r>
              <a:rPr lang="en-US" sz="1100" err="1">
                <a:cs typeface="Calibri"/>
              </a:rPr>
              <a:t>Oppsummere</a:t>
            </a:r>
            <a:r>
              <a:rPr lang="en-US" sz="1100">
                <a:cs typeface="Calibri"/>
              </a:rPr>
              <a:t> data process </a:t>
            </a:r>
            <a:r>
              <a:rPr lang="en-US" sz="1100" err="1">
                <a:cs typeface="Calibri"/>
              </a:rPr>
              <a:t>og</a:t>
            </a:r>
            <a:r>
              <a:rPr lang="en-US" sz="1100">
                <a:cs typeface="Calibri"/>
              </a:rPr>
              <a:t> </a:t>
            </a:r>
            <a:r>
              <a:rPr lang="en-US" sz="1100" err="1">
                <a:cs typeface="Calibri"/>
              </a:rPr>
              <a:t>fortelle</a:t>
            </a:r>
            <a:r>
              <a:rPr lang="en-US" sz="1100">
                <a:cs typeface="Calibri"/>
              </a:rPr>
              <a:t> at vi </a:t>
            </a:r>
            <a:r>
              <a:rPr lang="en-US" sz="1100" err="1">
                <a:cs typeface="Calibri"/>
              </a:rPr>
              <a:t>nå</a:t>
            </a:r>
            <a:r>
              <a:rPr lang="en-US" sz="1100">
                <a:cs typeface="Calibri"/>
              </a:rPr>
              <a:t> </a:t>
            </a:r>
            <a:r>
              <a:rPr lang="en-US" sz="1100" err="1">
                <a:cs typeface="Calibri"/>
              </a:rPr>
              <a:t>går</a:t>
            </a:r>
            <a:r>
              <a:rPr lang="en-US" sz="1100">
                <a:cs typeface="Calibri"/>
              </a:rPr>
              <a:t> </a:t>
            </a:r>
            <a:r>
              <a:rPr lang="en-US" sz="1100" err="1">
                <a:cs typeface="Calibri"/>
              </a:rPr>
              <a:t>igjennom</a:t>
            </a:r>
            <a:r>
              <a:rPr lang="en-US" sz="1100">
                <a:cs typeface="Calibri"/>
              </a:rPr>
              <a:t> </a:t>
            </a:r>
            <a:r>
              <a:rPr lang="en-US" sz="1100" err="1">
                <a:cs typeface="Calibri"/>
              </a:rPr>
              <a:t>denne</a:t>
            </a:r>
            <a:r>
              <a:rPr lang="en-US" sz="1100">
                <a:cs typeface="Calibri"/>
              </a:rPr>
              <a:t> </a:t>
            </a:r>
            <a:r>
              <a:rPr lang="en-US" sz="1100" err="1">
                <a:cs typeface="Calibri"/>
              </a:rPr>
              <a:t>prosessen</a:t>
            </a:r>
            <a:r>
              <a:rPr lang="en-US" sz="1100">
                <a:cs typeface="Calibri"/>
              </a:rPr>
              <a:t> for et Semantic Link + Fabric Data Science Project</a:t>
            </a:r>
            <a:endParaRPr lang="en-US"/>
          </a:p>
        </p:txBody>
      </p:sp>
      <p:sp>
        <p:nvSpPr>
          <p:cNvPr id="4" name="Plassholder for lysbildenummer 3"/>
          <p:cNvSpPr>
            <a:spLocks noGrp="1"/>
          </p:cNvSpPr>
          <p:nvPr>
            <p:ph type="sldNum" sz="quarter" idx="5"/>
          </p:nvPr>
        </p:nvSpPr>
        <p:spPr/>
        <p:txBody>
          <a:bodyPr/>
          <a:lstStyle/>
          <a:p>
            <a:fld id="{7EB8C794-77EE-4724-B493-2E0907BFA558}" type="slidenum">
              <a:rPr lang="en-GB" smtClean="0"/>
              <a:t>19</a:t>
            </a:fld>
            <a:endParaRPr lang="en-GB"/>
          </a:p>
        </p:txBody>
      </p:sp>
    </p:spTree>
    <p:extLst>
      <p:ext uri="{BB962C8B-B14F-4D97-AF65-F5344CB8AC3E}">
        <p14:creationId xmlns:p14="http://schemas.microsoft.com/office/powerpoint/2010/main" val="63656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100">
                <a:ea typeface="Calibri"/>
                <a:cs typeface="Calibri"/>
              </a:rPr>
              <a:t>We "</a:t>
            </a:r>
            <a:r>
              <a:rPr lang="en-US" sz="1100" err="1">
                <a:ea typeface="Calibri"/>
                <a:cs typeface="Calibri"/>
              </a:rPr>
              <a:t>imaginge</a:t>
            </a:r>
            <a:r>
              <a:rPr lang="en-US" sz="1100">
                <a:ea typeface="Calibri"/>
                <a:cs typeface="Calibri"/>
              </a:rPr>
              <a:t>"</a:t>
            </a:r>
            <a:endParaRPr lang="en-US" sz="1100">
              <a:cs typeface="Calibri"/>
            </a:endParaRPr>
          </a:p>
          <a:p>
            <a:endParaRPr lang="en-US" sz="1100">
              <a:cs typeface="Calibri"/>
            </a:endParaRPr>
          </a:p>
          <a:p>
            <a:endParaRPr lang="en-US" sz="1100">
              <a:ea typeface="Calibri" panose="020F0502020204030204"/>
              <a:cs typeface="Calibri"/>
            </a:endParaRPr>
          </a:p>
          <a:p>
            <a:r>
              <a:rPr lang="en-US" sz="1100">
                <a:cs typeface="Calibri"/>
              </a:rPr>
              <a:t>The problem in our case is that a small to medium ….</a:t>
            </a:r>
            <a:endParaRPr lang="en-US">
              <a:ea typeface="Calibri"/>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20</a:t>
            </a:fld>
            <a:endParaRPr lang="en-GB"/>
          </a:p>
        </p:txBody>
      </p:sp>
    </p:spTree>
    <p:extLst>
      <p:ext uri="{BB962C8B-B14F-4D97-AF65-F5344CB8AC3E}">
        <p14:creationId xmlns:p14="http://schemas.microsoft.com/office/powerpoint/2010/main" val="189337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24</a:t>
            </a:fld>
            <a:endParaRPr lang="en-GB"/>
          </a:p>
        </p:txBody>
      </p:sp>
    </p:spTree>
    <p:extLst>
      <p:ext uri="{BB962C8B-B14F-4D97-AF65-F5344CB8AC3E}">
        <p14:creationId xmlns:p14="http://schemas.microsoft.com/office/powerpoint/2010/main" val="3759624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Aft>
                <a:spcPts val="1200"/>
              </a:spcAft>
            </a:pPr>
            <a:r>
              <a:rPr lang="en-US" sz="1100"/>
              <a:t>If the data analyst did their job (</a:t>
            </a:r>
            <a:r>
              <a:rPr lang="en-US" sz="1100" err="1"/>
              <a:t>smirkyface</a:t>
            </a:r>
            <a:r>
              <a:rPr lang="en-US" sz="1100"/>
              <a:t>)</a:t>
            </a:r>
          </a:p>
          <a:p>
            <a:pPr>
              <a:spcAft>
                <a:spcPts val="1200"/>
              </a:spcAft>
            </a:pPr>
            <a:r>
              <a:rPr lang="en-US" b="1"/>
              <a:t>Data Wrangler</a:t>
            </a:r>
            <a:endParaRPr lang="en-US"/>
          </a:p>
          <a:p>
            <a:pPr>
              <a:spcAft>
                <a:spcPts val="1200"/>
              </a:spcAft>
            </a:pPr>
            <a:r>
              <a:rPr lang="en-US"/>
              <a:t>Cleaning</a:t>
            </a:r>
          </a:p>
          <a:p>
            <a:pPr>
              <a:spcAft>
                <a:spcPts val="1200"/>
              </a:spcAft>
            </a:pPr>
            <a:r>
              <a:rPr lang="en-US"/>
              <a:t>Explorative Data</a:t>
            </a:r>
          </a:p>
          <a:p>
            <a:pPr>
              <a:spcAft>
                <a:spcPts val="1200"/>
              </a:spcAft>
            </a:pPr>
            <a:r>
              <a:rPr lang="en-US"/>
              <a:t>And Standard library options available</a:t>
            </a:r>
          </a:p>
          <a:p>
            <a:pPr marL="431800" lvl="1">
              <a:spcAft>
                <a:spcPts val="1200"/>
              </a:spcAft>
            </a:pPr>
            <a:endParaRPr lang="en-US"/>
          </a:p>
          <a:p>
            <a:endParaRPr lang="en-US">
              <a:ea typeface="Calibri"/>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25</a:t>
            </a:fld>
            <a:endParaRPr lang="en-GB"/>
          </a:p>
        </p:txBody>
      </p:sp>
    </p:spTree>
    <p:extLst>
      <p:ext uri="{BB962C8B-B14F-4D97-AF65-F5344CB8AC3E}">
        <p14:creationId xmlns:p14="http://schemas.microsoft.com/office/powerpoint/2010/main" val="1251817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Suggests to create composite model with `</a:t>
            </a:r>
            <a:r>
              <a:rPr lang="en-US" err="1"/>
              <a:t>to_lakehouse_table</a:t>
            </a:r>
            <a:r>
              <a:rPr lang="en-US"/>
              <a:t>` (assumes attached notebook) -&gt; the default semantic model and others (likely would have to be a DQ or Import of the default semantic model)</a:t>
            </a:r>
          </a:p>
          <a:p>
            <a:pPr marL="171450" indent="-171450">
              <a:buFont typeface="Arial"/>
              <a:buChar char="•"/>
            </a:pPr>
            <a:r>
              <a:rPr lang="en-US"/>
              <a:t>Does it work with Temporary or Calculated tables? (spark/python interaction I mean)</a:t>
            </a:r>
          </a:p>
          <a:p>
            <a:pPr marL="171450" indent="-171450">
              <a:buFont typeface="Arial"/>
              <a:buChar char="•"/>
            </a:pPr>
            <a:endParaRPr lang="en-US"/>
          </a:p>
          <a:p>
            <a:pPr marL="171450" indent="-171450">
              <a:buFont typeface="Arial"/>
              <a:buChar char="•"/>
            </a:pPr>
            <a:r>
              <a:rPr lang="en-US"/>
              <a:t>When exporting the tables, you can create shortcuts to it directly  A Direct Lake Model based on those tables will be automatically updated when the model is refreshed</a:t>
            </a:r>
          </a:p>
          <a:p>
            <a:pPr marL="628650" lvl="1" indent="-171450">
              <a:buFont typeface="Arial"/>
              <a:buChar char="•"/>
            </a:pPr>
            <a:r>
              <a:rPr lang="en-US"/>
              <a:t>Still not “real time”, so why not just schedule the overwrite in a pipeline with the model refresh</a:t>
            </a:r>
          </a:p>
          <a:p>
            <a:pPr marL="628650" lvl="1" indent="-171450">
              <a:buFont typeface="Arial"/>
              <a:buChar char="•"/>
            </a:pPr>
            <a:r>
              <a:rPr lang="en-US"/>
              <a:t>Then can also alter the tables to make use of the metrics</a:t>
            </a:r>
          </a:p>
          <a:p>
            <a:pPr marL="628650" lvl="1" indent="-171450">
              <a:buFont typeface="Arial"/>
              <a:buChar char="•"/>
            </a:pPr>
            <a:r>
              <a:rPr lang="en-US"/>
              <a:t>Changing the Semantic model schema changes or invalidates the existing shortcuts and you would have to export it again</a:t>
            </a:r>
          </a:p>
          <a:p>
            <a:pPr marL="628650" lvl="1" indent="-171450">
              <a:buFont typeface="Arial"/>
              <a:buChar char="•"/>
            </a:pPr>
            <a:r>
              <a:rPr lang="en-US"/>
              <a:t>Saving calculated tables/ (with measures) and calculation groups have the same limitations of not having space or invalid characters in the column names </a:t>
            </a:r>
          </a:p>
          <a:p>
            <a:endParaRPr lang="en-US"/>
          </a:p>
          <a:p>
            <a:endParaRPr lang="en-US"/>
          </a:p>
          <a:p>
            <a:r>
              <a:rPr lang="en-US"/>
              <a:t>Samples: </a:t>
            </a:r>
            <a:r>
              <a:rPr lang="en-GB">
                <a:hlinkClick r:id="rId3"/>
              </a:rPr>
              <a:t>fabric-samples/docs-samples/data-science/llm-samples/AIsample - Amazon Product Categorization.ipynb at main · microsoft/fabric-samples · GitHub</a:t>
            </a:r>
            <a:endParaRPr lang="en-US"/>
          </a:p>
          <a:p>
            <a:endParaRPr lang="en-US"/>
          </a:p>
          <a:p>
            <a:endParaRPr lang="en-US">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27</a:t>
            </a:fld>
            <a:endParaRPr lang="en-GB"/>
          </a:p>
        </p:txBody>
      </p:sp>
    </p:spTree>
    <p:extLst>
      <p:ext uri="{BB962C8B-B14F-4D97-AF65-F5344CB8AC3E}">
        <p14:creationId xmlns:p14="http://schemas.microsoft.com/office/powerpoint/2010/main" val="89059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Suggests to create composite model with `</a:t>
            </a:r>
            <a:r>
              <a:rPr lang="en-US" err="1"/>
              <a:t>to_lakehouse_table</a:t>
            </a:r>
            <a:r>
              <a:rPr lang="en-US"/>
              <a:t>` (assumes attached notebook) -&gt; the default semantic model and others (likely would have to be a DQ or Import of the default semantic model)</a:t>
            </a:r>
          </a:p>
          <a:p>
            <a:pPr marL="171450" indent="-171450">
              <a:buFont typeface="Arial"/>
              <a:buChar char="•"/>
            </a:pPr>
            <a:r>
              <a:rPr lang="en-US"/>
              <a:t>Does it work with Temporary or Calculated tables? (spark/python interaction I mean)</a:t>
            </a:r>
          </a:p>
          <a:p>
            <a:pPr marL="171450" indent="-171450">
              <a:buFont typeface="Arial"/>
              <a:buChar char="•"/>
            </a:pPr>
            <a:endParaRPr lang="en-US"/>
          </a:p>
          <a:p>
            <a:pPr marL="171450" indent="-171450">
              <a:buFont typeface="Arial"/>
              <a:buChar char="•"/>
            </a:pPr>
            <a:r>
              <a:rPr lang="en-US"/>
              <a:t>When exporting the tables, you can create shortcuts to it directly  A Direct Lake Model based on those tables will be automatically updated when the model is refreshed</a:t>
            </a:r>
          </a:p>
          <a:p>
            <a:pPr marL="628650" lvl="1" indent="-171450">
              <a:buFont typeface="Arial"/>
              <a:buChar char="•"/>
            </a:pPr>
            <a:r>
              <a:rPr lang="en-US"/>
              <a:t>Still not “real time”, so why not just schedule the overwrite in a pipeline with the model refresh</a:t>
            </a:r>
          </a:p>
          <a:p>
            <a:pPr marL="628650" lvl="1" indent="-171450">
              <a:buFont typeface="Arial"/>
              <a:buChar char="•"/>
            </a:pPr>
            <a:r>
              <a:rPr lang="en-US"/>
              <a:t>Then can also alter the tables to make use of the metrics</a:t>
            </a:r>
          </a:p>
          <a:p>
            <a:pPr marL="628650" lvl="1" indent="-171450">
              <a:buFont typeface="Arial"/>
              <a:buChar char="•"/>
            </a:pPr>
            <a:r>
              <a:rPr lang="en-US"/>
              <a:t>Changing the Semantic model schema changes or invalidates the existing shortcuts and you would have to export it again</a:t>
            </a:r>
          </a:p>
          <a:p>
            <a:pPr marL="628650" lvl="1" indent="-171450">
              <a:buFont typeface="Arial"/>
              <a:buChar char="•"/>
            </a:pPr>
            <a:r>
              <a:rPr lang="en-US"/>
              <a:t>Saving calculated tables/ (with measures) and calculation groups have the same limitations of not having space or invalid characters in the column names </a:t>
            </a:r>
          </a:p>
          <a:p>
            <a:endParaRPr lang="en-US"/>
          </a:p>
          <a:p>
            <a:endParaRPr lang="en-US"/>
          </a:p>
          <a:p>
            <a:r>
              <a:rPr lang="en-US"/>
              <a:t>Samples: </a:t>
            </a:r>
            <a:r>
              <a:rPr lang="en-GB">
                <a:hlinkClick r:id="rId3"/>
              </a:rPr>
              <a:t>fabric-samples/docs-samples/data-science/llm-samples/AIsample - Amazon Product Categorization.ipynb at main · microsoft/fabric-samples · GitHub</a:t>
            </a:r>
            <a:endParaRPr lang="en-US"/>
          </a:p>
          <a:p>
            <a:endParaRPr lang="en-US"/>
          </a:p>
          <a:p>
            <a:endParaRPr lang="en-US">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28</a:t>
            </a:fld>
            <a:endParaRPr lang="en-GB"/>
          </a:p>
        </p:txBody>
      </p:sp>
    </p:spTree>
    <p:extLst>
      <p:ext uri="{BB962C8B-B14F-4D97-AF65-F5344CB8AC3E}">
        <p14:creationId xmlns:p14="http://schemas.microsoft.com/office/powerpoint/2010/main" val="313175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Vise notebook hvor vi har satt det opp og noen forskjeller/alternativer for å enten gjøre det med pyspark eller Sempy</a:t>
            </a:r>
          </a:p>
          <a:p>
            <a:endParaRPr lang="en-NO"/>
          </a:p>
          <a:p>
            <a:r>
              <a:rPr lang="en-NO">
                <a:ea typeface="Calibri"/>
                <a:cs typeface="Calibri"/>
              </a:rPr>
              <a:t>Prøve å korte ned – Fokusere på PySpark Approach</a:t>
            </a:r>
          </a:p>
          <a:p>
            <a:endParaRPr lang="en-NO">
              <a:ea typeface="Calibri"/>
              <a:cs typeface="Calibri"/>
            </a:endParaRPr>
          </a:p>
          <a:p>
            <a:endParaRPr lang="en-NO"/>
          </a:p>
          <a:p>
            <a:endParaRPr lang="en-NO">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EB8C794-77EE-4724-B493-2E0907BFA558}" type="slidenum">
              <a:rPr lang="en-GB" smtClean="0"/>
              <a:t>29</a:t>
            </a:fld>
            <a:endParaRPr lang="en-GB"/>
          </a:p>
        </p:txBody>
      </p:sp>
    </p:spTree>
    <p:extLst>
      <p:ext uri="{BB962C8B-B14F-4D97-AF65-F5344CB8AC3E}">
        <p14:creationId xmlns:p14="http://schemas.microsoft.com/office/powerpoint/2010/main" val="40850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sz="1100">
                <a:cs typeface="Calibri"/>
              </a:rPr>
              <a:t>Her </a:t>
            </a:r>
            <a:r>
              <a:rPr lang="en-NO" sz="1100" err="1">
                <a:cs typeface="Calibri"/>
              </a:rPr>
              <a:t>må</a:t>
            </a:r>
            <a:r>
              <a:rPr lang="en-NO" sz="1100">
                <a:cs typeface="Calibri"/>
              </a:rPr>
              <a:t> vi ta </a:t>
            </a:r>
            <a:r>
              <a:rPr lang="en-NO" sz="1100" err="1">
                <a:cs typeface="Calibri"/>
              </a:rPr>
              <a:t>opp</a:t>
            </a:r>
            <a:r>
              <a:rPr lang="en-NO" sz="1100">
                <a:cs typeface="Calibri"/>
              </a:rPr>
              <a:t> den </a:t>
            </a:r>
            <a:r>
              <a:rPr lang="en-NO" sz="1100" err="1">
                <a:cs typeface="Calibri"/>
              </a:rPr>
              <a:t>røde</a:t>
            </a:r>
            <a:r>
              <a:rPr lang="en-NO" sz="1100">
                <a:cs typeface="Calibri"/>
              </a:rPr>
              <a:t> </a:t>
            </a:r>
            <a:r>
              <a:rPr lang="en-NO" sz="1100" err="1">
                <a:cs typeface="Calibri"/>
              </a:rPr>
              <a:t>tråden</a:t>
            </a:r>
            <a:r>
              <a:rPr lang="en-NO" sz="1100">
                <a:cs typeface="Calibri"/>
              </a:rPr>
              <a:t> om </a:t>
            </a:r>
            <a:r>
              <a:rPr lang="en-NO" sz="1100" err="1">
                <a:cs typeface="Calibri"/>
              </a:rPr>
              <a:t>bedriften</a:t>
            </a:r>
            <a:r>
              <a:rPr lang="en-NO" sz="1100">
                <a:cs typeface="Calibri"/>
              </a:rPr>
              <a:t> </a:t>
            </a:r>
            <a:r>
              <a:rPr lang="en-NO" sz="1100" err="1">
                <a:cs typeface="Calibri"/>
              </a:rPr>
              <a:t>som</a:t>
            </a:r>
            <a:r>
              <a:rPr lang="en-NO" sz="1100">
                <a:cs typeface="Calibri"/>
              </a:rPr>
              <a:t> </a:t>
            </a:r>
            <a:r>
              <a:rPr lang="en-NO" sz="1100" err="1">
                <a:cs typeface="Calibri"/>
              </a:rPr>
              <a:t>nå</a:t>
            </a:r>
            <a:r>
              <a:rPr lang="en-NO" sz="1100">
                <a:cs typeface="Calibri"/>
              </a:rPr>
              <a:t> </a:t>
            </a:r>
            <a:r>
              <a:rPr lang="en-NO" sz="1100" err="1">
                <a:cs typeface="Calibri"/>
              </a:rPr>
              <a:t>har</a:t>
            </a:r>
            <a:r>
              <a:rPr lang="en-NO" sz="1100">
                <a:cs typeface="Calibri"/>
              </a:rPr>
              <a:t> </a:t>
            </a:r>
            <a:r>
              <a:rPr lang="en-NO" sz="1100" err="1">
                <a:cs typeface="Calibri"/>
              </a:rPr>
              <a:t>fått</a:t>
            </a:r>
            <a:r>
              <a:rPr lang="en-NO" sz="1100">
                <a:cs typeface="Calibri"/>
              </a:rPr>
              <a:t> </a:t>
            </a:r>
            <a:r>
              <a:rPr lang="en-NO" sz="1100" err="1">
                <a:cs typeface="Calibri"/>
              </a:rPr>
              <a:t>dataen</a:t>
            </a:r>
            <a:r>
              <a:rPr lang="en-NO" sz="1100">
                <a:cs typeface="Calibri"/>
              </a:rPr>
              <a:t> inn I fabric</a:t>
            </a:r>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30</a:t>
            </a:fld>
            <a:endParaRPr lang="en-GB"/>
          </a:p>
        </p:txBody>
      </p:sp>
    </p:spTree>
    <p:extLst>
      <p:ext uri="{BB962C8B-B14F-4D97-AF65-F5344CB8AC3E}">
        <p14:creationId xmlns:p14="http://schemas.microsoft.com/office/powerpoint/2010/main" val="33001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9B736-2B69-8E9C-8662-CBEFDE915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83630-7959-D73D-73EC-F1B5A046B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36020-3CB2-52C4-DB89-08B04B37FDF4}"/>
              </a:ext>
            </a:extLst>
          </p:cNvPr>
          <p:cNvSpPr>
            <a:spLocks noGrp="1"/>
          </p:cNvSpPr>
          <p:nvPr>
            <p:ph type="body" idx="1"/>
          </p:nvPr>
        </p:nvSpPr>
        <p:spPr/>
        <p:txBody>
          <a:bodyPr/>
          <a:lstStyle/>
          <a:p>
            <a:r>
              <a:rPr lang="en-IE" sz="1100" dirty="0">
                <a:cs typeface="Calibri"/>
              </a:rPr>
              <a:t>Compared against two established ML platforms of today</a:t>
            </a:r>
          </a:p>
          <a:p>
            <a:endParaRPr lang="en-IE" sz="1100" dirty="0">
              <a:ea typeface="Calibri"/>
              <a:cs typeface="Calibri"/>
            </a:endParaRPr>
          </a:p>
          <a:p>
            <a:r>
              <a:rPr lang="en-IE" dirty="0"/>
              <a:t>Other two primarily PaaS, fabric is created as a SaaS.  Since Fabric is a SaaS it requires less configuration/management than the other two and </a:t>
            </a:r>
            <a:r>
              <a:rPr lang="en-IE" dirty="0" err="1"/>
              <a:t>facilitatates</a:t>
            </a:r>
            <a:r>
              <a:rPr lang="en-IE" dirty="0"/>
              <a:t> for rapid development. </a:t>
            </a:r>
            <a:endParaRPr lang="en-IE" dirty="0">
              <a:ea typeface="Calibri"/>
              <a:cs typeface="Calibri"/>
            </a:endParaRPr>
          </a:p>
          <a:p>
            <a:endParaRPr lang="en-IE" sz="1100" dirty="0">
              <a:ea typeface="Calibri"/>
              <a:cs typeface="Calibri"/>
            </a:endParaRPr>
          </a:p>
          <a:p>
            <a:endParaRPr lang="en-IE" sz="1100">
              <a:cs typeface="Calibri"/>
            </a:endParaRPr>
          </a:p>
          <a:p>
            <a:r>
              <a:rPr lang="en-IE" sz="1100" dirty="0">
                <a:cs typeface="Calibri"/>
              </a:rPr>
              <a:t>Other two primarily PaaS, fabric is created as a SaaS.</a:t>
            </a:r>
            <a:r>
              <a:rPr lang="en-IE" sz="1100" dirty="0"/>
              <a:t>  Hence Fabric in general requires less configuration/management than the other two and </a:t>
            </a:r>
            <a:r>
              <a:rPr lang="en-IE" sz="1100" dirty="0" err="1"/>
              <a:t>facilitatates</a:t>
            </a:r>
            <a:r>
              <a:rPr lang="en-IE" sz="1100" dirty="0"/>
              <a:t> for rapid development. </a:t>
            </a:r>
            <a:endParaRPr lang="en-IE" sz="1100" dirty="0">
              <a:cs typeface="Calibri"/>
            </a:endParaRPr>
          </a:p>
          <a:p>
            <a:endParaRPr lang="en-IE" sz="1100">
              <a:cs typeface="Calibri"/>
            </a:endParaRPr>
          </a:p>
          <a:p>
            <a:r>
              <a:rPr lang="en-IE" sz="1100" dirty="0">
                <a:cs typeface="Calibri"/>
              </a:rPr>
              <a:t> Hence Fabric in general requires less configuration/management than the other two, and can provide quick value. </a:t>
            </a:r>
            <a:endParaRPr lang="en-IE" dirty="0"/>
          </a:p>
          <a:p>
            <a:endParaRPr lang="en-IE" sz="1100">
              <a:cs typeface="Calibri"/>
            </a:endParaRPr>
          </a:p>
          <a:p>
            <a:r>
              <a:rPr lang="en-IE" sz="1100" dirty="0">
                <a:cs typeface="Calibri"/>
              </a:rPr>
              <a:t>We see that most of the features are covered by Fabric, However</a:t>
            </a:r>
            <a:endParaRPr lang="en-IE" dirty="0">
              <a:cs typeface="Calibri" panose="020F0502020204030204"/>
            </a:endParaRPr>
          </a:p>
          <a:p>
            <a:endParaRPr lang="en-IE" sz="1100">
              <a:cs typeface="Calibri" panose="020F0502020204030204"/>
            </a:endParaRPr>
          </a:p>
          <a:p>
            <a:r>
              <a:rPr lang="en-IE" sz="1100" dirty="0">
                <a:cs typeface="Calibri" panose="020F0502020204030204"/>
              </a:rPr>
              <a:t>Given that Fabric still can be considered a fresh solution its impressive that it already is comparable with these two. </a:t>
            </a:r>
            <a:endParaRPr lang="en-IE" sz="1100" dirty="0">
              <a:ea typeface="Calibri"/>
              <a:cs typeface="Calibri" panose="020F0502020204030204"/>
            </a:endParaRPr>
          </a:p>
          <a:p>
            <a:endParaRPr lang="en-IE" sz="1100"/>
          </a:p>
          <a:p>
            <a:endParaRPr lang="en-IE" sz="1100"/>
          </a:p>
          <a:p>
            <a:endParaRPr lang="en-IE" sz="1100"/>
          </a:p>
          <a:p>
            <a:r>
              <a:rPr lang="en-IE" sz="1100" dirty="0"/>
              <a:t>So here we have created a comparison of Fabric against two of the most established Machine Learning Platforms as of today, Azure Machine Learning and Databricks.</a:t>
            </a:r>
            <a:endParaRPr lang="nb-NO" sz="1100" dirty="0">
              <a:cs typeface="Calibri"/>
            </a:endParaRPr>
          </a:p>
          <a:p>
            <a:endParaRPr lang="en-IE" sz="1100"/>
          </a:p>
          <a:p>
            <a:r>
              <a:rPr lang="en-IE" sz="1100" dirty="0"/>
              <a:t>While the two other platforms are primarily considered to be PaaS solutions, Microsoft Fabric is a SaaS. Furthermore, its architecture makes it extremely well-suited to integrate with data stored in a Fabric Data Lake/Data Warehouse both for training and inference use cases.</a:t>
            </a:r>
            <a:endParaRPr lang="en-IE" sz="1100" dirty="0">
              <a:cs typeface="Calibri" panose="020F0502020204030204"/>
            </a:endParaRPr>
          </a:p>
          <a:p>
            <a:endParaRPr lang="en-IE" sz="1100"/>
          </a:p>
          <a:p>
            <a:r>
              <a:rPr lang="en-IE" sz="1100" dirty="0"/>
              <a:t>We see that most of the features are covered in Fabric. As of today, it only supports batch processing; however, if you use </a:t>
            </a:r>
            <a:r>
              <a:rPr lang="en-IE" sz="1100" dirty="0" err="1"/>
              <a:t>MLflow</a:t>
            </a:r>
            <a:r>
              <a:rPr lang="en-IE" sz="1100" dirty="0"/>
              <a:t>, it is possible to export the model to, for instance, Azure Machine Learning and make it accessible as an endpoint there. Regarding GPU support, it is also possible to train </a:t>
            </a:r>
            <a:r>
              <a:rPr lang="en-IE" sz="1100" dirty="0" err="1"/>
              <a:t>PyTorch</a:t>
            </a:r>
            <a:r>
              <a:rPr lang="en-IE" sz="1100" dirty="0"/>
              <a:t> models on GPU in Azure ML, make them available as an endpoint, and call this endpoint from a Fabric notebook.</a:t>
            </a:r>
            <a:endParaRPr lang="en-IE" sz="1100" dirty="0">
              <a:cs typeface="Calibri"/>
            </a:endParaRPr>
          </a:p>
          <a:p>
            <a:endParaRPr lang="en-IE" sz="1100"/>
          </a:p>
          <a:p>
            <a:r>
              <a:rPr lang="en-IE" sz="1100" dirty="0"/>
              <a:t>Given that Fabric can still be considered a fresh solution, it is impressive that it already is comparable with these more mature solutions.</a:t>
            </a:r>
            <a:endParaRPr lang="en-IE" sz="1100" dirty="0">
              <a:cs typeface="Calibri"/>
            </a:endParaRPr>
          </a:p>
          <a:p>
            <a:endParaRPr lang="en-IE" sz="1100">
              <a:ea typeface="Calibri"/>
              <a:cs typeface="Calibri"/>
            </a:endParaRPr>
          </a:p>
          <a:p>
            <a:endParaRPr lang="en-IE" sz="1100">
              <a:ea typeface="Calibri"/>
              <a:cs typeface="Calibri"/>
            </a:endParaRPr>
          </a:p>
          <a:p>
            <a:endParaRPr lang="en-IE" sz="1100">
              <a:ea typeface="Calibri"/>
              <a:cs typeface="Calibri"/>
            </a:endParaRPr>
          </a:p>
          <a:p>
            <a:endParaRPr lang="en-IE" sz="1100">
              <a:ea typeface="Calibri"/>
              <a:cs typeface="Calibri"/>
            </a:endParaRPr>
          </a:p>
          <a:p>
            <a:r>
              <a:rPr lang="en-IE" sz="1100" dirty="0">
                <a:ea typeface="Calibri"/>
                <a:cs typeface="Calibri"/>
              </a:rPr>
              <a:t>So here we have created a comparison of Fabric against two of the most established Machine Learning Platforms as of today, Azure Machine Learning and Databricks</a:t>
            </a:r>
            <a:endParaRPr lang="en-IE" dirty="0"/>
          </a:p>
          <a:p>
            <a:endParaRPr lang="en-IE" sz="1100">
              <a:ea typeface="Calibri"/>
              <a:cs typeface="Calibri"/>
            </a:endParaRPr>
          </a:p>
          <a:p>
            <a:r>
              <a:rPr lang="en-IE" sz="1100" dirty="0">
                <a:ea typeface="Calibri"/>
                <a:cs typeface="Calibri"/>
              </a:rPr>
              <a:t>While the two other platforms are primarily considered to be Paas solutions, Microsoft Fabric is a Saas. Hence, fabric focuses on being easy to use and </a:t>
            </a:r>
            <a:r>
              <a:rPr lang="en-IE" sz="1100" dirty="0" err="1">
                <a:ea typeface="Calibri"/>
                <a:cs typeface="Calibri"/>
              </a:rPr>
              <a:t>legge</a:t>
            </a:r>
            <a:r>
              <a:rPr lang="en-IE" sz="1100" dirty="0">
                <a:ea typeface="Calibri"/>
                <a:cs typeface="Calibri"/>
              </a:rPr>
              <a:t> </a:t>
            </a:r>
            <a:r>
              <a:rPr lang="en-IE" sz="1100" dirty="0" err="1">
                <a:ea typeface="Calibri"/>
                <a:cs typeface="Calibri"/>
              </a:rPr>
              <a:t>til</a:t>
            </a:r>
            <a:r>
              <a:rPr lang="en-IE" sz="1100" dirty="0">
                <a:ea typeface="Calibri"/>
                <a:cs typeface="Calibri"/>
              </a:rPr>
              <a:t> </a:t>
            </a:r>
            <a:r>
              <a:rPr lang="en-IE" sz="1100" dirty="0" err="1">
                <a:ea typeface="Calibri"/>
                <a:cs typeface="Calibri"/>
              </a:rPr>
              <a:t>rette</a:t>
            </a:r>
            <a:r>
              <a:rPr lang="en-IE" sz="1100" dirty="0">
                <a:ea typeface="Calibri"/>
                <a:cs typeface="Calibri"/>
              </a:rPr>
              <a:t> for </a:t>
            </a:r>
            <a:r>
              <a:rPr lang="en-IE" sz="1100" dirty="0" err="1">
                <a:ea typeface="Calibri"/>
                <a:cs typeface="Calibri"/>
              </a:rPr>
              <a:t>hurtig</a:t>
            </a:r>
            <a:r>
              <a:rPr lang="en-IE" sz="1100" dirty="0">
                <a:ea typeface="Calibri"/>
                <a:cs typeface="Calibri"/>
              </a:rPr>
              <a:t> </a:t>
            </a:r>
            <a:r>
              <a:rPr lang="en-IE" sz="1100" dirty="0" err="1">
                <a:ea typeface="Calibri"/>
                <a:cs typeface="Calibri"/>
              </a:rPr>
              <a:t>utvikling</a:t>
            </a:r>
            <a:r>
              <a:rPr lang="en-IE" sz="1100" dirty="0">
                <a:ea typeface="Calibri"/>
                <a:cs typeface="Calibri"/>
              </a:rPr>
              <a:t>. </a:t>
            </a:r>
            <a:r>
              <a:rPr lang="en-IE" sz="1100" dirty="0"/>
              <a:t> Generally it requires less configuration/management of compute and data resources than Azure ML. Furthermore, its architecture makes it extremely well suited to integrate with data stored in a Fabric Data Lake/Data Warehouse both for training and inference use cases</a:t>
            </a:r>
            <a:endParaRPr lang="en-IE" sz="1100" dirty="0">
              <a:cs typeface="Calibri"/>
            </a:endParaRPr>
          </a:p>
          <a:p>
            <a:endParaRPr lang="en-IE" sz="1100">
              <a:ea typeface="Calibri"/>
              <a:cs typeface="Calibri"/>
            </a:endParaRPr>
          </a:p>
          <a:p>
            <a:r>
              <a:rPr lang="en-IE" sz="1100" dirty="0">
                <a:ea typeface="Calibri"/>
                <a:cs typeface="Calibri"/>
              </a:rPr>
              <a:t>We se that most of the features are covered in Fabric. As of today it only supports batch processing, however if you use </a:t>
            </a:r>
            <a:r>
              <a:rPr lang="en-IE" sz="1100" dirty="0" err="1">
                <a:ea typeface="Calibri"/>
                <a:cs typeface="Calibri"/>
              </a:rPr>
              <a:t>mlflow</a:t>
            </a:r>
            <a:r>
              <a:rPr lang="en-IE" sz="1100" dirty="0">
                <a:ea typeface="Calibri"/>
                <a:cs typeface="Calibri"/>
              </a:rPr>
              <a:t> it is possible to export the model to for instance azure machine learning and make it accessible as an endpoint there. Regarding GPU support, it is also possible to train </a:t>
            </a:r>
            <a:r>
              <a:rPr lang="en-IE" sz="1100" dirty="0" err="1">
                <a:ea typeface="Calibri"/>
                <a:cs typeface="Calibri"/>
              </a:rPr>
              <a:t>Pytorch</a:t>
            </a:r>
            <a:r>
              <a:rPr lang="en-IE" sz="1100" dirty="0">
                <a:ea typeface="Calibri"/>
                <a:cs typeface="Calibri"/>
              </a:rPr>
              <a:t> models on GPU in Azure ML, make them available as an endpoint, an call this endpoint from a fabric notebook.</a:t>
            </a:r>
          </a:p>
          <a:p>
            <a:endParaRPr lang="en-IE" sz="1100">
              <a:ea typeface="Calibri"/>
              <a:cs typeface="Calibri"/>
            </a:endParaRPr>
          </a:p>
          <a:p>
            <a:r>
              <a:rPr lang="en-IE" sz="1100" dirty="0">
                <a:ea typeface="Calibri"/>
                <a:cs typeface="Calibri"/>
              </a:rPr>
              <a:t>Given that fabric still can be considered a fresh solution, it is impressive that it already is </a:t>
            </a:r>
            <a:r>
              <a:rPr lang="en-IE" sz="1100" dirty="0" err="1">
                <a:ea typeface="Calibri"/>
                <a:cs typeface="Calibri"/>
              </a:rPr>
              <a:t>sammenlignbar</a:t>
            </a:r>
            <a:r>
              <a:rPr lang="en-IE" sz="1100" dirty="0">
                <a:ea typeface="Calibri"/>
                <a:cs typeface="Calibri"/>
              </a:rPr>
              <a:t> with these more mature solutions.</a:t>
            </a:r>
          </a:p>
          <a:p>
            <a:endParaRPr lang="en-IE" sz="1100" b="1" i="1" u="sng">
              <a:ea typeface="Calibri"/>
              <a:cs typeface="Calibri"/>
            </a:endParaRPr>
          </a:p>
          <a:p>
            <a:endParaRPr lang="en-IE" sz="1100" b="1" i="1" u="sng">
              <a:ea typeface="Calibri"/>
              <a:cs typeface="Calibri"/>
            </a:endParaRPr>
          </a:p>
          <a:p>
            <a:r>
              <a:rPr lang="en-IE" sz="1100" b="1" i="1" u="sng" dirty="0" err="1">
                <a:ea typeface="Calibri"/>
                <a:cs typeface="Calibri"/>
              </a:rPr>
              <a:t>Poeng</a:t>
            </a:r>
            <a:r>
              <a:rPr lang="en-IE" sz="1100" b="1" i="1" u="sng" dirty="0">
                <a:ea typeface="Calibri"/>
                <a:cs typeface="Calibri"/>
              </a:rPr>
              <a:t> </a:t>
            </a:r>
            <a:r>
              <a:rPr lang="en-IE" sz="1100" b="1" i="1" u="sng" dirty="0" err="1">
                <a:ea typeface="Calibri"/>
                <a:cs typeface="Calibri"/>
              </a:rPr>
              <a:t>få</a:t>
            </a:r>
            <a:r>
              <a:rPr lang="en-IE" sz="1100" b="1" i="1" u="sng" dirty="0">
                <a:ea typeface="Calibri"/>
                <a:cs typeface="Calibri"/>
              </a:rPr>
              <a:t> </a:t>
            </a:r>
            <a:r>
              <a:rPr lang="en-IE" sz="1100" b="1" i="1" u="sng" dirty="0" err="1">
                <a:ea typeface="Calibri"/>
                <a:cs typeface="Calibri"/>
              </a:rPr>
              <a:t>frem</a:t>
            </a:r>
            <a:r>
              <a:rPr lang="en-IE" sz="1100" b="1" i="1" u="sng" dirty="0">
                <a:ea typeface="Calibri"/>
                <a:cs typeface="Calibri"/>
              </a:rPr>
              <a:t>: </a:t>
            </a:r>
            <a:r>
              <a:rPr lang="en-IE" sz="1100" b="1" i="1" u="sng" dirty="0" err="1">
                <a:ea typeface="Calibri"/>
                <a:cs typeface="Calibri"/>
              </a:rPr>
              <a:t>allerede</a:t>
            </a:r>
            <a:r>
              <a:rPr lang="en-IE" sz="1100" b="1" i="1" u="sng" dirty="0">
                <a:ea typeface="Calibri"/>
                <a:cs typeface="Calibri"/>
              </a:rPr>
              <a:t> </a:t>
            </a:r>
            <a:r>
              <a:rPr lang="en-IE" sz="1100" b="1" i="1" u="sng" dirty="0" err="1">
                <a:ea typeface="Calibri"/>
                <a:cs typeface="Calibri"/>
              </a:rPr>
              <a:t>så</a:t>
            </a:r>
            <a:r>
              <a:rPr lang="en-IE" sz="1100" b="1" i="1" u="sng" dirty="0">
                <a:ea typeface="Calibri"/>
                <a:cs typeface="Calibri"/>
              </a:rPr>
              <a:t> </a:t>
            </a:r>
            <a:r>
              <a:rPr lang="en-IE" sz="1100" b="1" i="1" u="sng" dirty="0" err="1">
                <a:ea typeface="Calibri"/>
                <a:cs typeface="Calibri"/>
              </a:rPr>
              <a:t>tilbyr</a:t>
            </a:r>
            <a:r>
              <a:rPr lang="en-IE" sz="1100" b="1" i="1" u="sng" dirty="0">
                <a:ea typeface="Calibri"/>
                <a:cs typeface="Calibri"/>
              </a:rPr>
              <a:t> fabric </a:t>
            </a:r>
            <a:r>
              <a:rPr lang="en-IE" sz="1100" b="1" i="1" u="sng" dirty="0" err="1">
                <a:ea typeface="Calibri"/>
                <a:cs typeface="Calibri"/>
              </a:rPr>
              <a:t>mye</a:t>
            </a:r>
            <a:r>
              <a:rPr lang="en-IE" sz="1100" b="1" i="1" u="sng" dirty="0">
                <a:ea typeface="Calibri"/>
                <a:cs typeface="Calibri"/>
              </a:rPr>
              <a:t> </a:t>
            </a:r>
            <a:r>
              <a:rPr lang="en-IE" sz="1100" b="1" i="1" u="sng" dirty="0" err="1">
                <a:ea typeface="Calibri"/>
                <a:cs typeface="Calibri"/>
              </a:rPr>
              <a:t>av</a:t>
            </a:r>
            <a:r>
              <a:rPr lang="en-IE" sz="1100" b="1" i="1" u="sng" dirty="0">
                <a:ea typeface="Calibri"/>
                <a:cs typeface="Calibri"/>
              </a:rPr>
              <a:t> det </a:t>
            </a:r>
            <a:r>
              <a:rPr lang="en-IE" sz="1100" b="1" i="1" u="sng" dirty="0" err="1">
                <a:ea typeface="Calibri"/>
                <a:cs typeface="Calibri"/>
              </a:rPr>
              <a:t>samme</a:t>
            </a:r>
            <a:r>
              <a:rPr lang="en-IE" sz="1100" b="1" i="1" u="sng" dirty="0">
                <a:ea typeface="Calibri"/>
                <a:cs typeface="Calibri"/>
              </a:rPr>
              <a:t> </a:t>
            </a:r>
            <a:r>
              <a:rPr lang="en-IE" sz="1100" b="1" i="1" u="sng" dirty="0" err="1">
                <a:ea typeface="Calibri"/>
                <a:cs typeface="Calibri"/>
              </a:rPr>
              <a:t>som</a:t>
            </a:r>
            <a:r>
              <a:rPr lang="en-IE" sz="1100" b="1" i="1" u="sng" dirty="0">
                <a:ea typeface="Calibri"/>
                <a:cs typeface="Calibri"/>
              </a:rPr>
              <a:t> de </a:t>
            </a:r>
            <a:r>
              <a:rPr lang="en-IE" sz="1100" b="1" i="1" u="sng" dirty="0" err="1">
                <a:ea typeface="Calibri"/>
                <a:cs typeface="Calibri"/>
              </a:rPr>
              <a:t>mer</a:t>
            </a:r>
            <a:r>
              <a:rPr lang="en-IE" sz="1100" b="1" i="1" u="sng" dirty="0">
                <a:ea typeface="Calibri"/>
                <a:cs typeface="Calibri"/>
              </a:rPr>
              <a:t> </a:t>
            </a:r>
            <a:r>
              <a:rPr lang="en-IE" sz="1100" b="1" i="1" u="sng" dirty="0" err="1">
                <a:ea typeface="Calibri"/>
                <a:cs typeface="Calibri"/>
              </a:rPr>
              <a:t>modne</a:t>
            </a:r>
            <a:r>
              <a:rPr lang="en-IE" sz="1100" b="1" i="1" u="sng" dirty="0">
                <a:ea typeface="Calibri"/>
                <a:cs typeface="Calibri"/>
              </a:rPr>
              <a:t> </a:t>
            </a:r>
            <a:r>
              <a:rPr lang="en-IE" sz="1100" b="1" i="1" u="sng" dirty="0" err="1">
                <a:ea typeface="Calibri"/>
                <a:cs typeface="Calibri"/>
              </a:rPr>
              <a:t>plattform</a:t>
            </a:r>
            <a:r>
              <a:rPr lang="en-IE" sz="1100" b="1" i="1" u="sng" dirty="0">
                <a:ea typeface="Calibri"/>
                <a:cs typeface="Calibri"/>
              </a:rPr>
              <a:t>, </a:t>
            </a:r>
            <a:r>
              <a:rPr lang="en-IE" sz="1100" b="1" i="1" u="sng" dirty="0" err="1">
                <a:ea typeface="Calibri"/>
                <a:cs typeface="Calibri"/>
              </a:rPr>
              <a:t>i</a:t>
            </a:r>
            <a:r>
              <a:rPr lang="en-IE" sz="1100" b="1" i="1" u="sng" dirty="0">
                <a:ea typeface="Calibri"/>
                <a:cs typeface="Calibri"/>
              </a:rPr>
              <a:t> </a:t>
            </a:r>
            <a:r>
              <a:rPr lang="en-IE" sz="1100" b="1" i="1" u="sng" dirty="0" err="1">
                <a:ea typeface="Calibri"/>
                <a:cs typeface="Calibri"/>
              </a:rPr>
              <a:t>tillegg</a:t>
            </a:r>
            <a:r>
              <a:rPr lang="en-IE" sz="1100" b="1" i="1" u="sng" dirty="0">
                <a:ea typeface="Calibri"/>
                <a:cs typeface="Calibri"/>
              </a:rPr>
              <a:t> </a:t>
            </a:r>
            <a:r>
              <a:rPr lang="en-IE" sz="1100" b="1" i="1" u="sng" dirty="0" err="1">
                <a:ea typeface="Calibri"/>
                <a:cs typeface="Calibri"/>
              </a:rPr>
              <a:t>til</a:t>
            </a:r>
            <a:r>
              <a:rPr lang="en-IE" sz="1100" b="1" i="1" u="sng" dirty="0">
                <a:ea typeface="Calibri"/>
                <a:cs typeface="Calibri"/>
              </a:rPr>
              <a:t> at det er </a:t>
            </a:r>
            <a:r>
              <a:rPr lang="en-IE" sz="1100" b="1" i="1" u="sng" dirty="0" err="1">
                <a:ea typeface="Calibri"/>
                <a:cs typeface="Calibri"/>
              </a:rPr>
              <a:t>en</a:t>
            </a:r>
            <a:r>
              <a:rPr lang="en-IE" sz="1100" b="1" i="1" u="sng" dirty="0">
                <a:ea typeface="Calibri"/>
                <a:cs typeface="Calibri"/>
              </a:rPr>
              <a:t> </a:t>
            </a:r>
            <a:r>
              <a:rPr lang="en-IE" sz="1100" b="1" i="1" u="sng" dirty="0" err="1">
                <a:ea typeface="Calibri"/>
                <a:cs typeface="Calibri"/>
              </a:rPr>
              <a:t>helhetlig</a:t>
            </a:r>
            <a:r>
              <a:rPr lang="en-IE" sz="1100" b="1" i="1" u="sng" dirty="0">
                <a:ea typeface="Calibri"/>
                <a:cs typeface="Calibri"/>
              </a:rPr>
              <a:t> </a:t>
            </a:r>
            <a:r>
              <a:rPr lang="en-IE" sz="1100" b="1" i="1" u="sng" dirty="0" err="1">
                <a:ea typeface="Calibri"/>
                <a:cs typeface="Calibri"/>
              </a:rPr>
              <a:t>plattform</a:t>
            </a:r>
            <a:r>
              <a:rPr lang="en-IE" sz="1100" b="1" i="1" u="sng" dirty="0">
                <a:ea typeface="Calibri"/>
                <a:cs typeface="Calibri"/>
              </a:rPr>
              <a:t>, </a:t>
            </a:r>
            <a:r>
              <a:rPr lang="en-IE" sz="1100" b="1" i="1" u="sng" dirty="0" err="1">
                <a:ea typeface="Calibri"/>
                <a:cs typeface="Calibri"/>
              </a:rPr>
              <a:t>ikke</a:t>
            </a:r>
            <a:r>
              <a:rPr lang="en-IE" sz="1100" b="1" i="1" u="sng" dirty="0">
                <a:ea typeface="Calibri"/>
                <a:cs typeface="Calibri"/>
              </a:rPr>
              <a:t> bare </a:t>
            </a:r>
            <a:r>
              <a:rPr lang="en-IE" sz="1100" b="1" i="1" u="sng" dirty="0" err="1">
                <a:ea typeface="Calibri"/>
                <a:cs typeface="Calibri"/>
              </a:rPr>
              <a:t>en</a:t>
            </a:r>
            <a:r>
              <a:rPr lang="en-IE" sz="1100" b="1" i="1" u="sng" dirty="0">
                <a:ea typeface="Calibri"/>
                <a:cs typeface="Calibri"/>
              </a:rPr>
              <a:t> </a:t>
            </a:r>
            <a:r>
              <a:rPr lang="en-IE" sz="1100" b="1" i="1" u="sng" dirty="0" err="1">
                <a:ea typeface="Calibri"/>
                <a:cs typeface="Calibri"/>
              </a:rPr>
              <a:t>paas</a:t>
            </a:r>
            <a:r>
              <a:rPr lang="en-IE" sz="1100" b="1" i="1" u="sng" dirty="0">
                <a:ea typeface="Calibri"/>
                <a:cs typeface="Calibri"/>
              </a:rPr>
              <a:t> </a:t>
            </a:r>
            <a:r>
              <a:rPr lang="en-IE" sz="1100" b="1" i="1" u="sng" dirty="0" err="1">
                <a:ea typeface="Calibri"/>
                <a:cs typeface="Calibri"/>
              </a:rPr>
              <a:t>som</a:t>
            </a:r>
            <a:r>
              <a:rPr lang="en-IE" sz="1100" b="1" i="1" u="sng" dirty="0">
                <a:ea typeface="Calibri"/>
                <a:cs typeface="Calibri"/>
              </a:rPr>
              <a:t> Azure Machine Learning er. Fabric </a:t>
            </a:r>
            <a:r>
              <a:rPr lang="en-IE" sz="1100" b="1" i="1" u="sng" dirty="0" err="1">
                <a:ea typeface="Calibri"/>
                <a:cs typeface="Calibri"/>
              </a:rPr>
              <a:t>tilbyr</a:t>
            </a:r>
            <a:r>
              <a:rPr lang="en-IE" sz="1100" b="1" i="1" u="sng" dirty="0">
                <a:ea typeface="Calibri"/>
                <a:cs typeface="Calibri"/>
              </a:rPr>
              <a:t> </a:t>
            </a:r>
            <a:r>
              <a:rPr lang="en-IE" sz="1100" b="1" i="1" u="sng" dirty="0" err="1">
                <a:ea typeface="Calibri"/>
                <a:cs typeface="Calibri"/>
              </a:rPr>
              <a:t>mye</a:t>
            </a:r>
            <a:r>
              <a:rPr lang="en-IE" sz="1100" b="1" i="1" u="sng" dirty="0">
                <a:ea typeface="Calibri"/>
                <a:cs typeface="Calibri"/>
              </a:rPr>
              <a:t> </a:t>
            </a:r>
            <a:r>
              <a:rPr lang="en-IE" sz="1100" b="1" i="1" u="sng" dirty="0" err="1">
                <a:ea typeface="Calibri"/>
                <a:cs typeface="Calibri"/>
              </a:rPr>
              <a:t>mer</a:t>
            </a:r>
            <a:r>
              <a:rPr lang="en-IE" sz="1100" b="1" i="1" u="sng" dirty="0">
                <a:ea typeface="Calibri"/>
                <a:cs typeface="Calibri"/>
              </a:rPr>
              <a:t> </a:t>
            </a:r>
            <a:r>
              <a:rPr lang="en-IE" sz="1100" b="1" i="1" u="sng" dirty="0" err="1">
                <a:ea typeface="Calibri"/>
                <a:cs typeface="Calibri"/>
              </a:rPr>
              <a:t>i</a:t>
            </a:r>
            <a:r>
              <a:rPr lang="en-IE" sz="1100" b="1" i="1" u="sng" dirty="0">
                <a:ea typeface="Calibri"/>
                <a:cs typeface="Calibri"/>
              </a:rPr>
              <a:t> </a:t>
            </a:r>
            <a:r>
              <a:rPr lang="en-IE" sz="1100" b="1" i="1" u="sng" dirty="0" err="1">
                <a:ea typeface="Calibri"/>
                <a:cs typeface="Calibri"/>
              </a:rPr>
              <a:t>tillegg</a:t>
            </a:r>
            <a:r>
              <a:rPr lang="en-IE" sz="1100" b="1" i="1" u="sng" dirty="0">
                <a:ea typeface="Calibri"/>
                <a:cs typeface="Calibri"/>
              </a:rPr>
              <a:t> </a:t>
            </a:r>
            <a:r>
              <a:rPr lang="en-IE" sz="1100" b="1" i="1" u="sng" dirty="0" err="1">
                <a:ea typeface="Calibri"/>
                <a:cs typeface="Calibri"/>
              </a:rPr>
              <a:t>til</a:t>
            </a:r>
            <a:r>
              <a:rPr lang="en-IE" sz="1100" b="1" i="1" u="sng" dirty="0">
                <a:ea typeface="Calibri"/>
                <a:cs typeface="Calibri"/>
              </a:rPr>
              <a:t> </a:t>
            </a:r>
            <a:r>
              <a:rPr lang="en-IE" sz="1100" b="1" i="1" u="sng" dirty="0" err="1">
                <a:ea typeface="Calibri"/>
                <a:cs typeface="Calibri"/>
              </a:rPr>
              <a:t>dette</a:t>
            </a:r>
            <a:r>
              <a:rPr lang="en-IE" sz="1100" b="1" i="1" u="sng" dirty="0">
                <a:ea typeface="Calibri"/>
                <a:cs typeface="Calibri"/>
              </a:rPr>
              <a:t>. </a:t>
            </a:r>
            <a:endParaRPr lang="en-IE" dirty="0"/>
          </a:p>
          <a:p>
            <a:r>
              <a:rPr lang="en-IE" sz="1100" b="1" i="1" u="sng" dirty="0">
                <a:ea typeface="Calibri"/>
                <a:cs typeface="Calibri"/>
              </a:rPr>
              <a:t>Fabric </a:t>
            </a:r>
            <a:r>
              <a:rPr lang="en-IE" sz="1100" b="1" i="1" u="sng" dirty="0" err="1">
                <a:ea typeface="Calibri"/>
                <a:cs typeface="Calibri"/>
              </a:rPr>
              <a:t>har</a:t>
            </a:r>
            <a:r>
              <a:rPr lang="en-IE" sz="1100" b="1" i="1" u="sng" dirty="0">
                <a:ea typeface="Calibri"/>
                <a:cs typeface="Calibri"/>
              </a:rPr>
              <a:t> </a:t>
            </a:r>
            <a:r>
              <a:rPr lang="en-IE" sz="1100" b="1" i="1" u="sng" dirty="0" err="1">
                <a:ea typeface="Calibri"/>
                <a:cs typeface="Calibri"/>
              </a:rPr>
              <a:t>kanskje</a:t>
            </a:r>
            <a:r>
              <a:rPr lang="en-IE" sz="1100" b="1" i="1" u="sng" dirty="0">
                <a:ea typeface="Calibri"/>
                <a:cs typeface="Calibri"/>
              </a:rPr>
              <a:t> </a:t>
            </a:r>
            <a:r>
              <a:rPr lang="en-IE" sz="1100" b="1" i="1" u="sng" dirty="0" err="1">
                <a:ea typeface="Calibri"/>
                <a:cs typeface="Calibri"/>
              </a:rPr>
              <a:t>litt</a:t>
            </a:r>
            <a:r>
              <a:rPr lang="en-IE" sz="1100" b="1" i="1" u="sng" dirty="0">
                <a:ea typeface="Calibri"/>
                <a:cs typeface="Calibri"/>
              </a:rPr>
              <a:t> </a:t>
            </a:r>
            <a:r>
              <a:rPr lang="en-IE" sz="1100" b="1" i="1" u="sng" dirty="0" err="1">
                <a:ea typeface="Calibri"/>
                <a:cs typeface="Calibri"/>
              </a:rPr>
              <a:t>mindre</a:t>
            </a:r>
            <a:r>
              <a:rPr lang="en-IE" sz="1100" b="1" i="1" u="sng" dirty="0">
                <a:ea typeface="Calibri"/>
                <a:cs typeface="Calibri"/>
              </a:rPr>
              <a:t>, men det </a:t>
            </a:r>
            <a:r>
              <a:rPr lang="en-IE" sz="1100" b="1" i="1" u="sng" dirty="0" err="1">
                <a:ea typeface="Calibri"/>
                <a:cs typeface="Calibri"/>
              </a:rPr>
              <a:t>viktige</a:t>
            </a:r>
            <a:r>
              <a:rPr lang="en-IE" sz="1100" b="1" i="1" u="sng" dirty="0">
                <a:ea typeface="Calibri"/>
                <a:cs typeface="Calibri"/>
              </a:rPr>
              <a:t> er at Fabric er </a:t>
            </a:r>
            <a:r>
              <a:rPr lang="en-IE" sz="1100" b="1" i="1" u="sng" dirty="0" err="1">
                <a:ea typeface="Calibri"/>
                <a:cs typeface="Calibri"/>
              </a:rPr>
              <a:t>en</a:t>
            </a:r>
            <a:r>
              <a:rPr lang="en-IE" sz="1100" b="1" i="1" u="sng" dirty="0">
                <a:ea typeface="Calibri"/>
                <a:cs typeface="Calibri"/>
              </a:rPr>
              <a:t> SaaS </a:t>
            </a:r>
            <a:r>
              <a:rPr lang="en-IE" sz="1100" b="1" i="1" u="sng" dirty="0" err="1">
                <a:ea typeface="Calibri"/>
                <a:cs typeface="Calibri"/>
              </a:rPr>
              <a:t>og</a:t>
            </a:r>
            <a:r>
              <a:rPr lang="en-IE" sz="1100" b="1" i="1" u="sng" dirty="0">
                <a:ea typeface="Calibri"/>
                <a:cs typeface="Calibri"/>
              </a:rPr>
              <a:t> vi </a:t>
            </a:r>
            <a:r>
              <a:rPr lang="en-IE" sz="1100" b="1" i="1" u="sng" dirty="0" err="1">
                <a:ea typeface="Calibri"/>
                <a:cs typeface="Calibri"/>
              </a:rPr>
              <a:t>må</a:t>
            </a:r>
            <a:r>
              <a:rPr lang="en-IE" sz="1100" b="1" i="1" u="sng" dirty="0">
                <a:ea typeface="Calibri"/>
                <a:cs typeface="Calibri"/>
              </a:rPr>
              <a:t> </a:t>
            </a:r>
            <a:r>
              <a:rPr lang="en-IE" sz="1100" b="1" i="1" u="sng" dirty="0" err="1">
                <a:ea typeface="Calibri"/>
                <a:cs typeface="Calibri"/>
              </a:rPr>
              <a:t>huske</a:t>
            </a:r>
            <a:r>
              <a:rPr lang="en-IE" sz="1100" b="1" i="1" u="sng" dirty="0">
                <a:ea typeface="Calibri"/>
                <a:cs typeface="Calibri"/>
              </a:rPr>
              <a:t> </a:t>
            </a:r>
            <a:r>
              <a:rPr lang="en-IE" sz="1100" b="1" i="1" u="sng" dirty="0" err="1">
                <a:ea typeface="Calibri"/>
                <a:cs typeface="Calibri"/>
              </a:rPr>
              <a:t>på</a:t>
            </a:r>
            <a:r>
              <a:rPr lang="en-IE" sz="1100" b="1" i="1" u="sng" dirty="0">
                <a:ea typeface="Calibri"/>
                <a:cs typeface="Calibri"/>
              </a:rPr>
              <a:t> det positive med den </a:t>
            </a:r>
            <a:r>
              <a:rPr lang="en-IE" sz="1100" b="1" i="1" u="sng" dirty="0" err="1">
                <a:ea typeface="Calibri"/>
                <a:cs typeface="Calibri"/>
              </a:rPr>
              <a:t>hurtige</a:t>
            </a:r>
            <a:r>
              <a:rPr lang="en-IE" sz="1100" b="1" i="1" u="sng" dirty="0">
                <a:ea typeface="Calibri"/>
                <a:cs typeface="Calibri"/>
              </a:rPr>
              <a:t> </a:t>
            </a:r>
            <a:r>
              <a:rPr lang="en-IE" sz="1100" b="1" i="1" u="sng" dirty="0" err="1">
                <a:ea typeface="Calibri"/>
                <a:cs typeface="Calibri"/>
              </a:rPr>
              <a:t>utviklignen</a:t>
            </a:r>
            <a:r>
              <a:rPr lang="en-IE" sz="1100" b="1" i="1" u="sng" dirty="0">
                <a:ea typeface="Calibri"/>
                <a:cs typeface="Calibri"/>
              </a:rPr>
              <a:t> </a:t>
            </a:r>
            <a:r>
              <a:rPr lang="en-IE" sz="1100" b="1" i="1" u="sng" dirty="0" err="1">
                <a:ea typeface="Calibri"/>
                <a:cs typeface="Calibri"/>
              </a:rPr>
              <a:t>som</a:t>
            </a:r>
            <a:r>
              <a:rPr lang="en-IE" sz="1100" b="1" i="1" u="sng" dirty="0">
                <a:ea typeface="Calibri"/>
                <a:cs typeface="Calibri"/>
              </a:rPr>
              <a:t> fabric legger </a:t>
            </a:r>
            <a:r>
              <a:rPr lang="en-IE" sz="1100" b="1" i="1" u="sng" dirty="0" err="1">
                <a:ea typeface="Calibri"/>
                <a:cs typeface="Calibri"/>
              </a:rPr>
              <a:t>til</a:t>
            </a:r>
            <a:r>
              <a:rPr lang="en-IE" sz="1100" b="1" i="1" u="sng" dirty="0">
                <a:ea typeface="Calibri"/>
                <a:cs typeface="Calibri"/>
              </a:rPr>
              <a:t> </a:t>
            </a:r>
            <a:r>
              <a:rPr lang="en-IE" sz="1100" b="1" i="1" u="sng" dirty="0" err="1">
                <a:ea typeface="Calibri"/>
                <a:cs typeface="Calibri"/>
              </a:rPr>
              <a:t>rette</a:t>
            </a:r>
            <a:r>
              <a:rPr lang="en-IE" sz="1100" b="1" i="1" u="sng" dirty="0">
                <a:ea typeface="Calibri"/>
                <a:cs typeface="Calibri"/>
              </a:rPr>
              <a:t> for.</a:t>
            </a:r>
            <a:endParaRPr lang="en-IE" sz="1100" b="1" i="1" u="sng" dirty="0">
              <a:cs typeface="Calibri"/>
            </a:endParaRPr>
          </a:p>
          <a:p>
            <a:endParaRPr lang="en-IE" sz="1100" b="1" i="1" u="sng">
              <a:cs typeface="Calibri"/>
            </a:endParaRPr>
          </a:p>
          <a:p>
            <a:r>
              <a:rPr lang="en-IE" sz="1100" b="1" i="1" u="sng" dirty="0">
                <a:cs typeface="Calibri"/>
              </a:rPr>
              <a:t>Det er </a:t>
            </a:r>
            <a:r>
              <a:rPr lang="en-IE" sz="1100" b="1" i="1" u="sng" dirty="0" err="1">
                <a:cs typeface="Calibri"/>
              </a:rPr>
              <a:t>en</a:t>
            </a:r>
            <a:r>
              <a:rPr lang="en-IE" sz="1100" b="1" i="1" u="sng" dirty="0">
                <a:cs typeface="Calibri"/>
              </a:rPr>
              <a:t> </a:t>
            </a:r>
            <a:r>
              <a:rPr lang="en-IE" sz="1100" b="1" i="1" u="sng" dirty="0" err="1">
                <a:cs typeface="Calibri"/>
              </a:rPr>
              <a:t>veldig</a:t>
            </a:r>
            <a:r>
              <a:rPr lang="en-IE" sz="1100" b="1" i="1" u="sng" dirty="0">
                <a:cs typeface="Calibri"/>
              </a:rPr>
              <a:t> </a:t>
            </a:r>
            <a:r>
              <a:rPr lang="en-IE" sz="1100" b="1" i="1" u="sng" dirty="0" err="1">
                <a:cs typeface="Calibri"/>
              </a:rPr>
              <a:t>brukervennlig</a:t>
            </a:r>
            <a:r>
              <a:rPr lang="en-IE" sz="1100" b="1" i="1" u="sng" dirty="0">
                <a:cs typeface="Calibri"/>
              </a:rPr>
              <a:t> </a:t>
            </a:r>
            <a:r>
              <a:rPr lang="en-IE" sz="1100" b="1" i="1" u="sng" dirty="0" err="1">
                <a:cs typeface="Calibri"/>
              </a:rPr>
              <a:t>plattform</a:t>
            </a:r>
            <a:r>
              <a:rPr lang="en-IE" sz="1100" b="1" i="1" u="sng" dirty="0">
                <a:cs typeface="Calibri"/>
              </a:rPr>
              <a:t>, </a:t>
            </a:r>
            <a:r>
              <a:rPr lang="en-IE" sz="1100" b="1" i="1" u="sng" dirty="0" err="1">
                <a:cs typeface="Calibri"/>
              </a:rPr>
              <a:t>bruker</a:t>
            </a:r>
            <a:r>
              <a:rPr lang="en-IE" sz="1100" b="1" i="1" u="sng" dirty="0">
                <a:cs typeface="Calibri"/>
              </a:rPr>
              <a:t> lite </a:t>
            </a:r>
            <a:r>
              <a:rPr lang="en-IE" sz="1100" b="1" i="1" u="sng" dirty="0" err="1">
                <a:cs typeface="Calibri"/>
              </a:rPr>
              <a:t>tid</a:t>
            </a:r>
            <a:r>
              <a:rPr lang="en-IE" sz="1100" b="1" i="1" u="sng" dirty="0">
                <a:cs typeface="Calibri"/>
              </a:rPr>
              <a:t> </a:t>
            </a:r>
            <a:r>
              <a:rPr lang="en-IE" sz="1100" b="1" i="1" u="sng" dirty="0" err="1">
                <a:cs typeface="Calibri"/>
              </a:rPr>
              <a:t>på</a:t>
            </a:r>
            <a:r>
              <a:rPr lang="en-IE" sz="1100" b="1" i="1" u="sng" dirty="0">
                <a:cs typeface="Calibri"/>
              </a:rPr>
              <a:t> config ting </a:t>
            </a:r>
            <a:r>
              <a:rPr lang="en-IE" sz="1100" b="1" i="1" u="sng" dirty="0" err="1">
                <a:cs typeface="Calibri"/>
              </a:rPr>
              <a:t>som</a:t>
            </a:r>
            <a:r>
              <a:rPr lang="en-IE" sz="1100" b="1" i="1" u="sng" dirty="0">
                <a:cs typeface="Calibri"/>
              </a:rPr>
              <a:t> man </a:t>
            </a:r>
            <a:r>
              <a:rPr lang="en-IE" sz="1100" b="1" i="1" u="sng" dirty="0" err="1">
                <a:cs typeface="Calibri"/>
              </a:rPr>
              <a:t>gjerne</a:t>
            </a:r>
            <a:r>
              <a:rPr lang="en-IE" sz="1100" b="1" i="1" u="sng" dirty="0">
                <a:cs typeface="Calibri"/>
              </a:rPr>
              <a:t> </a:t>
            </a:r>
            <a:r>
              <a:rPr lang="en-IE" sz="1100" b="1" i="1" u="sng" dirty="0" err="1">
                <a:cs typeface="Calibri"/>
              </a:rPr>
              <a:t>bruker</a:t>
            </a:r>
            <a:r>
              <a:rPr lang="en-IE" sz="1100" b="1" i="1" u="sng" dirty="0">
                <a:cs typeface="Calibri"/>
              </a:rPr>
              <a:t> </a:t>
            </a:r>
            <a:r>
              <a:rPr lang="en-IE" sz="1100" b="1" i="1" u="sng" dirty="0" err="1">
                <a:cs typeface="Calibri"/>
              </a:rPr>
              <a:t>tid</a:t>
            </a:r>
            <a:r>
              <a:rPr lang="en-IE" sz="1100" b="1" i="1" u="sng" dirty="0">
                <a:cs typeface="Calibri"/>
              </a:rPr>
              <a:t> </a:t>
            </a:r>
            <a:r>
              <a:rPr lang="en-IE" sz="1100" b="1" i="1" u="sng" dirty="0" err="1">
                <a:cs typeface="Calibri"/>
              </a:rPr>
              <a:t>på</a:t>
            </a:r>
            <a:r>
              <a:rPr lang="en-IE" sz="1100" b="1" i="1" u="sng" dirty="0">
                <a:cs typeface="Calibri"/>
              </a:rPr>
              <a:t> med </a:t>
            </a:r>
            <a:r>
              <a:rPr lang="en-IE" sz="1100" b="1" i="1" u="sng" dirty="0" err="1">
                <a:cs typeface="Calibri"/>
              </a:rPr>
              <a:t>en</a:t>
            </a:r>
            <a:r>
              <a:rPr lang="en-IE" sz="1100" b="1" i="1" u="sng" dirty="0">
                <a:cs typeface="Calibri"/>
              </a:rPr>
              <a:t> Paas </a:t>
            </a:r>
            <a:r>
              <a:rPr lang="en-IE" sz="1100" b="1" i="1" u="sng" dirty="0" err="1">
                <a:cs typeface="Calibri"/>
              </a:rPr>
              <a:t>løsning</a:t>
            </a:r>
            <a:r>
              <a:rPr lang="en-IE" sz="1100" b="1" i="1" u="sng" dirty="0">
                <a:cs typeface="Calibri"/>
              </a:rPr>
              <a:t>. </a:t>
            </a:r>
            <a:br>
              <a:rPr lang="en-IE" sz="1100" b="1" i="1" u="sng" dirty="0">
                <a:cs typeface="+mn-lt"/>
              </a:rPr>
            </a:br>
            <a:endParaRPr lang="en-IE" sz="1100" b="1" i="1" u="sng">
              <a:cs typeface="Calibri"/>
            </a:endParaRPr>
          </a:p>
          <a:p>
            <a:r>
              <a:rPr lang="en-IE" sz="1100" b="1" i="1" u="sng" dirty="0" err="1">
                <a:cs typeface="Calibri"/>
              </a:rPr>
              <a:t>Konklusjon</a:t>
            </a:r>
            <a:r>
              <a:rPr lang="en-IE" sz="1100" b="1" i="1" u="sng" dirty="0">
                <a:cs typeface="Calibri"/>
              </a:rPr>
              <a:t>: den er </a:t>
            </a:r>
            <a:r>
              <a:rPr lang="en-IE" sz="1100" b="1" i="1" u="sng" dirty="0" err="1">
                <a:cs typeface="Calibri"/>
              </a:rPr>
              <a:t>såpass</a:t>
            </a:r>
            <a:r>
              <a:rPr lang="en-IE" sz="1100" b="1" i="1" u="sng" dirty="0">
                <a:cs typeface="Calibri"/>
              </a:rPr>
              <a:t> </a:t>
            </a:r>
            <a:r>
              <a:rPr lang="en-IE" sz="1100" b="1" i="1" u="sng" dirty="0" err="1">
                <a:cs typeface="Calibri"/>
              </a:rPr>
              <a:t>fersk</a:t>
            </a:r>
            <a:r>
              <a:rPr lang="en-IE" sz="1100" b="1" i="1" u="sng" dirty="0">
                <a:cs typeface="Calibri"/>
              </a:rPr>
              <a:t>, men den er </a:t>
            </a:r>
            <a:r>
              <a:rPr lang="en-IE" sz="1100" b="1" i="1" u="sng" dirty="0" err="1">
                <a:cs typeface="Calibri"/>
              </a:rPr>
              <a:t>allerede</a:t>
            </a:r>
            <a:r>
              <a:rPr lang="en-IE" sz="1100" b="1" i="1" u="sng" dirty="0">
                <a:cs typeface="Calibri"/>
              </a:rPr>
              <a:t> </a:t>
            </a:r>
            <a:r>
              <a:rPr lang="en-IE" sz="1100" b="1" i="1" u="sng" dirty="0" err="1">
                <a:cs typeface="Calibri"/>
              </a:rPr>
              <a:t>sammenlignbar</a:t>
            </a:r>
            <a:r>
              <a:rPr lang="en-IE" sz="1100" b="1" i="1" u="sng" dirty="0">
                <a:cs typeface="Calibri"/>
              </a:rPr>
              <a:t> med ML </a:t>
            </a:r>
            <a:r>
              <a:rPr lang="en-IE" sz="1100" b="1" i="1" u="sng" dirty="0" err="1">
                <a:cs typeface="Calibri"/>
              </a:rPr>
              <a:t>plattformer</a:t>
            </a:r>
            <a:r>
              <a:rPr lang="en-IE" sz="1100" b="1" i="1" u="sng" dirty="0">
                <a:cs typeface="Calibri"/>
              </a:rPr>
              <a:t>.</a:t>
            </a:r>
            <a:endParaRPr lang="en-IE" sz="1100" b="1" i="1" u="sng" dirty="0">
              <a:ea typeface="Calibri"/>
              <a:cs typeface="Calibri"/>
            </a:endParaRPr>
          </a:p>
          <a:p>
            <a:endParaRPr lang="en-IE" sz="1100" b="1" i="1" u="sng">
              <a:cs typeface="Calibri"/>
            </a:endParaRPr>
          </a:p>
          <a:p>
            <a:r>
              <a:rPr lang="en-IE" sz="1100" b="1" i="1" u="sng" dirty="0">
                <a:cs typeface="Calibri"/>
              </a:rPr>
              <a:t>Data </a:t>
            </a:r>
            <a:r>
              <a:rPr lang="en-IE" sz="1100" b="1" i="1" u="sng" dirty="0" err="1">
                <a:cs typeface="Calibri"/>
              </a:rPr>
              <a:t>som</a:t>
            </a:r>
            <a:r>
              <a:rPr lang="en-IE" sz="1100" b="1" i="1" u="sng" dirty="0">
                <a:cs typeface="Calibri"/>
              </a:rPr>
              <a:t> er </a:t>
            </a:r>
            <a:r>
              <a:rPr lang="en-IE" sz="1100" b="1" i="1" u="sng" dirty="0" err="1">
                <a:cs typeface="Calibri"/>
              </a:rPr>
              <a:t>lagret</a:t>
            </a:r>
            <a:r>
              <a:rPr lang="en-IE" sz="1100" b="1" i="1" u="sng" dirty="0">
                <a:cs typeface="Calibri"/>
              </a:rPr>
              <a:t> </a:t>
            </a:r>
            <a:r>
              <a:rPr lang="en-IE" sz="1100" b="1" i="1" u="sng" dirty="0" err="1">
                <a:cs typeface="Calibri"/>
              </a:rPr>
              <a:t>i</a:t>
            </a:r>
            <a:r>
              <a:rPr lang="en-IE" sz="1100" b="1" i="1" u="sng" dirty="0">
                <a:cs typeface="Calibri"/>
              </a:rPr>
              <a:t> Fabric </a:t>
            </a:r>
            <a:r>
              <a:rPr lang="en-IE" sz="1100" b="1" i="1" u="sng" dirty="0" err="1">
                <a:cs typeface="Calibri"/>
              </a:rPr>
              <a:t>kan</a:t>
            </a:r>
            <a:r>
              <a:rPr lang="en-IE" sz="1100" b="1" i="1" u="sng" dirty="0">
                <a:cs typeface="Calibri"/>
              </a:rPr>
              <a:t> du </a:t>
            </a:r>
            <a:r>
              <a:rPr lang="en-IE" sz="1100" b="1" i="1" u="sng" dirty="0" err="1">
                <a:cs typeface="Calibri"/>
              </a:rPr>
              <a:t>bruke</a:t>
            </a:r>
            <a:r>
              <a:rPr lang="en-IE" sz="1100" b="1" i="1" u="sng" dirty="0">
                <a:cs typeface="Calibri"/>
              </a:rPr>
              <a:t> </a:t>
            </a:r>
            <a:r>
              <a:rPr lang="en-IE" sz="1100" b="1" i="1" u="sng" dirty="0" err="1">
                <a:cs typeface="Calibri"/>
              </a:rPr>
              <a:t>både</a:t>
            </a:r>
            <a:r>
              <a:rPr lang="en-IE" sz="1100" b="1" i="1" u="sng" dirty="0">
                <a:cs typeface="Calibri"/>
              </a:rPr>
              <a:t> </a:t>
            </a:r>
            <a:r>
              <a:rPr lang="en-IE" sz="1100" b="1" i="1" u="sng" dirty="0" err="1">
                <a:cs typeface="Calibri"/>
              </a:rPr>
              <a:t>i</a:t>
            </a:r>
            <a:r>
              <a:rPr lang="en-IE" sz="1100" b="1" i="1" u="sng" dirty="0">
                <a:cs typeface="Calibri"/>
              </a:rPr>
              <a:t> Azure Machine Learning </a:t>
            </a:r>
            <a:r>
              <a:rPr lang="en-IE" sz="1100" b="1" i="1" u="sng" dirty="0" err="1">
                <a:cs typeface="Calibri"/>
              </a:rPr>
              <a:t>og</a:t>
            </a:r>
            <a:r>
              <a:rPr lang="en-IE" sz="1100" b="1" i="1" u="sng" dirty="0">
                <a:cs typeface="Calibri"/>
              </a:rPr>
              <a:t> </a:t>
            </a:r>
            <a:r>
              <a:rPr lang="en-IE" sz="1100" b="1" i="1" u="sng" dirty="0" err="1">
                <a:cs typeface="Calibri"/>
              </a:rPr>
              <a:t>i</a:t>
            </a:r>
            <a:r>
              <a:rPr lang="en-IE" sz="1100" b="1" i="1" u="sng" dirty="0">
                <a:cs typeface="Calibri"/>
              </a:rPr>
              <a:t> </a:t>
            </a:r>
            <a:r>
              <a:rPr lang="en-IE" sz="1100" b="1" i="1" u="sng" dirty="0" err="1">
                <a:cs typeface="Calibri"/>
              </a:rPr>
              <a:t>Databrics</a:t>
            </a:r>
            <a:r>
              <a:rPr lang="en-IE" sz="1100" b="1" i="1" u="sng" dirty="0">
                <a:cs typeface="Calibri"/>
              </a:rPr>
              <a:t>.</a:t>
            </a:r>
            <a:endParaRPr lang="en-IE" sz="1100" b="1" i="1" u="sng" dirty="0">
              <a:ea typeface="Calibri"/>
              <a:cs typeface="Calibri"/>
            </a:endParaRPr>
          </a:p>
          <a:p>
            <a:endParaRPr lang="en-IE" sz="1100" b="1" i="1" u="sng">
              <a:cs typeface="Calibri"/>
            </a:endParaRPr>
          </a:p>
          <a:p>
            <a:r>
              <a:rPr lang="en-IE" sz="1100" b="1" i="1" u="sng" dirty="0">
                <a:cs typeface="Calibri"/>
              </a:rPr>
              <a:t>COMPUTE</a:t>
            </a:r>
            <a:endParaRPr lang="en-IE" sz="1100" b="1" dirty="0">
              <a:ea typeface="Calibri"/>
              <a:cs typeface="Calibri"/>
            </a:endParaRPr>
          </a:p>
          <a:p>
            <a:r>
              <a:rPr lang="en-IE" sz="1100" dirty="0">
                <a:cs typeface="Calibri"/>
              </a:rPr>
              <a:t>Fabric: Serverless </a:t>
            </a:r>
            <a:r>
              <a:rPr lang="en-IE" sz="1100" dirty="0" err="1">
                <a:cs typeface="Calibri"/>
              </a:rPr>
              <a:t>og</a:t>
            </a:r>
            <a:r>
              <a:rPr lang="en-IE" sz="1100" dirty="0">
                <a:cs typeface="Calibri"/>
              </a:rPr>
              <a:t> configurable. </a:t>
            </a:r>
            <a:r>
              <a:rPr lang="en-IE" sz="1100" dirty="0">
                <a:solidFill>
                  <a:srgbClr val="007864"/>
                </a:solidFill>
                <a:cs typeface="Calibri"/>
              </a:rPr>
              <a:t>Serverless simplifies in that you do not have to manage the underlying infrastructure (servers, clusters, </a:t>
            </a:r>
            <a:r>
              <a:rPr lang="en-IE" sz="1100" dirty="0" err="1">
                <a:solidFill>
                  <a:srgbClr val="007864"/>
                </a:solidFill>
                <a:cs typeface="Calibri"/>
              </a:rPr>
              <a:t>vms</a:t>
            </a:r>
            <a:r>
              <a:rPr lang="en-IE" sz="1100" dirty="0">
                <a:solidFill>
                  <a:srgbClr val="007864"/>
                </a:solidFill>
                <a:cs typeface="Calibri"/>
              </a:rPr>
              <a:t>), you also only pay for the resources you use. The configurable points stem from the fact that you can configure starter pools and create custom pools </a:t>
            </a:r>
            <a:endParaRPr lang="en-IE" sz="1100" dirty="0">
              <a:solidFill>
                <a:srgbClr val="007864"/>
              </a:solidFill>
              <a:ea typeface="Calibri"/>
              <a:cs typeface="Calibri"/>
            </a:endParaRPr>
          </a:p>
          <a:p>
            <a:endParaRPr lang="en-IE" sz="1100">
              <a:solidFill>
                <a:srgbClr val="007864"/>
              </a:solidFill>
              <a:cs typeface="Calibri"/>
            </a:endParaRPr>
          </a:p>
          <a:p>
            <a:r>
              <a:rPr lang="en-IE" sz="1100" b="1" i="1" u="sng" dirty="0">
                <a:solidFill>
                  <a:srgbClr val="007864"/>
                </a:solidFill>
              </a:rPr>
              <a:t>LOW CODE ML</a:t>
            </a:r>
            <a:endParaRPr lang="en-IE" dirty="0">
              <a:solidFill>
                <a:srgbClr val="007864"/>
              </a:solidFill>
            </a:endParaRPr>
          </a:p>
          <a:p>
            <a:r>
              <a:rPr lang="en-IE" sz="1100" dirty="0">
                <a:solidFill>
                  <a:srgbClr val="007864"/>
                </a:solidFill>
                <a:cs typeface="Calibri"/>
              </a:rPr>
              <a:t>Fabric and </a:t>
            </a:r>
            <a:r>
              <a:rPr lang="en-IE" sz="1100" dirty="0" err="1">
                <a:solidFill>
                  <a:srgbClr val="007864"/>
                </a:solidFill>
                <a:cs typeface="Calibri"/>
              </a:rPr>
              <a:t>Databrics</a:t>
            </a:r>
            <a:r>
              <a:rPr lang="en-IE" sz="1100" dirty="0">
                <a:solidFill>
                  <a:srgbClr val="007864"/>
                </a:solidFill>
                <a:cs typeface="Calibri"/>
              </a:rPr>
              <a:t> do not have it. </a:t>
            </a:r>
            <a:r>
              <a:rPr lang="en-IE" sz="1100" dirty="0" err="1">
                <a:solidFill>
                  <a:srgbClr val="007864"/>
                </a:solidFill>
                <a:cs typeface="Calibri"/>
              </a:rPr>
              <a:t>Eg</a:t>
            </a:r>
            <a:r>
              <a:rPr lang="en-IE" sz="1100" dirty="0">
                <a:solidFill>
                  <a:srgbClr val="007864"/>
                </a:solidFill>
                <a:cs typeface="Calibri"/>
              </a:rPr>
              <a:t> here you have to at least write one line of code. However with Azure Machine Learning (and </a:t>
            </a:r>
            <a:r>
              <a:rPr lang="en-IE" sz="1100" dirty="0" err="1">
                <a:solidFill>
                  <a:srgbClr val="007864"/>
                </a:solidFill>
                <a:cs typeface="Calibri"/>
              </a:rPr>
              <a:t>VertexAI</a:t>
            </a:r>
            <a:r>
              <a:rPr lang="en-IE" sz="1100" dirty="0">
                <a:solidFill>
                  <a:srgbClr val="007864"/>
                </a:solidFill>
                <a:cs typeface="Calibri"/>
              </a:rPr>
              <a:t> and </a:t>
            </a:r>
            <a:r>
              <a:rPr lang="en-IE" sz="1100" dirty="0" err="1">
                <a:solidFill>
                  <a:srgbClr val="007864"/>
                </a:solidFill>
                <a:cs typeface="Calibri"/>
              </a:rPr>
              <a:t>Sagemaker</a:t>
            </a:r>
            <a:r>
              <a:rPr lang="en-IE" sz="1100" dirty="0">
                <a:solidFill>
                  <a:srgbClr val="007864"/>
                </a:solidFill>
                <a:cs typeface="Calibri"/>
              </a:rPr>
              <a:t>) you can upload a dataset and then just check boxes and choose a problem type.</a:t>
            </a:r>
            <a:endParaRPr lang="en-IE" sz="1100" dirty="0">
              <a:solidFill>
                <a:srgbClr val="007864"/>
              </a:solidFill>
              <a:ea typeface="Calibri"/>
              <a:cs typeface="Calibri"/>
            </a:endParaRPr>
          </a:p>
          <a:p>
            <a:endParaRPr lang="en-IE" sz="1100">
              <a:solidFill>
                <a:srgbClr val="007864"/>
              </a:solidFill>
              <a:cs typeface="Calibri"/>
            </a:endParaRPr>
          </a:p>
          <a:p>
            <a:r>
              <a:rPr lang="en-IE" sz="1100" b="1" i="1" u="sng" dirty="0">
                <a:solidFill>
                  <a:srgbClr val="007864"/>
                </a:solidFill>
              </a:rPr>
              <a:t>BUILT IN </a:t>
            </a:r>
            <a:r>
              <a:rPr lang="en-IE" sz="1100" b="1" i="1" u="sng" dirty="0" err="1">
                <a:solidFill>
                  <a:srgbClr val="007864"/>
                </a:solidFill>
              </a:rPr>
              <a:t>ExAI</a:t>
            </a:r>
            <a:endParaRPr lang="en-IE" dirty="0">
              <a:solidFill>
                <a:srgbClr val="007864"/>
              </a:solidFill>
            </a:endParaRPr>
          </a:p>
          <a:p>
            <a:r>
              <a:rPr lang="en-IE" sz="1100" dirty="0" err="1">
                <a:solidFill>
                  <a:srgbClr val="007864"/>
                </a:solidFill>
                <a:cs typeface="Calibri"/>
              </a:rPr>
              <a:t>Fabric:</a:t>
            </a:r>
            <a:r>
              <a:rPr lang="en-IE" sz="1100" dirty="0" err="1">
                <a:solidFill>
                  <a:srgbClr val="007864"/>
                </a:solidFill>
              </a:rPr>
              <a:t>https</a:t>
            </a:r>
            <a:r>
              <a:rPr lang="en-IE" sz="1100" dirty="0">
                <a:solidFill>
                  <a:srgbClr val="007864"/>
                </a:solidFill>
              </a:rPr>
              <a:t>://microsoft.github.io/</a:t>
            </a:r>
            <a:r>
              <a:rPr lang="en-IE" sz="1100" dirty="0" err="1">
                <a:solidFill>
                  <a:srgbClr val="007864"/>
                </a:solidFill>
              </a:rPr>
              <a:t>SynapseML</a:t>
            </a:r>
            <a:r>
              <a:rPr lang="en-IE" sz="1100" dirty="0">
                <a:solidFill>
                  <a:srgbClr val="007864"/>
                </a:solidFill>
              </a:rPr>
              <a:t>/docs/Explore%20Algorithms/Responsible%20AI/Interpreting%20Model%20Predictions/</a:t>
            </a:r>
            <a:endParaRPr lang="en-IE" sz="1100" dirty="0">
              <a:solidFill>
                <a:srgbClr val="007864"/>
              </a:solidFill>
              <a:cs typeface="Calibri"/>
            </a:endParaRPr>
          </a:p>
          <a:p>
            <a:r>
              <a:rPr lang="en-IE" sz="1100" dirty="0" err="1">
                <a:solidFill>
                  <a:srgbClr val="007864"/>
                </a:solidFill>
              </a:rPr>
              <a:t>Databrics:https</a:t>
            </a:r>
            <a:r>
              <a:rPr lang="en-IE" sz="1100" dirty="0">
                <a:solidFill>
                  <a:srgbClr val="007864"/>
                </a:solidFill>
              </a:rPr>
              <a:t>://community.databricks.com/t5/machine-learning/responsible-ai-on-</a:t>
            </a:r>
            <a:r>
              <a:rPr lang="en-IE" sz="1100" dirty="0" err="1">
                <a:solidFill>
                  <a:srgbClr val="007864"/>
                </a:solidFill>
              </a:rPr>
              <a:t>databricks</a:t>
            </a:r>
            <a:r>
              <a:rPr lang="en-IE" sz="1100" dirty="0">
                <a:solidFill>
                  <a:srgbClr val="007864"/>
                </a:solidFill>
              </a:rPr>
              <a:t>/td-p/31315</a:t>
            </a:r>
            <a:endParaRPr lang="en-IE" sz="1100" dirty="0">
              <a:cs typeface="Calibri" panose="020F0502020204030204"/>
            </a:endParaRPr>
          </a:p>
          <a:p>
            <a:r>
              <a:rPr lang="en-IE" sz="1100" dirty="0">
                <a:solidFill>
                  <a:srgbClr val="007864"/>
                </a:solidFill>
                <a:cs typeface="Calibri"/>
              </a:rPr>
              <a:t>Azure machine learning: </a:t>
            </a:r>
            <a:r>
              <a:rPr lang="en-IE" sz="1100" dirty="0">
                <a:solidFill>
                  <a:srgbClr val="007864"/>
                </a:solidFill>
                <a:hlinkClick r:id="rId3"/>
              </a:rPr>
              <a:t>Model interpretability - Azure Machine Learning | Microsoft Learn</a:t>
            </a:r>
            <a:endParaRPr lang="en-IE" sz="1100" dirty="0">
              <a:solidFill>
                <a:srgbClr val="007864"/>
              </a:solidFill>
            </a:endParaRPr>
          </a:p>
          <a:p>
            <a:endParaRPr lang="en-IE">
              <a:solidFill>
                <a:srgbClr val="007864"/>
              </a:solidFill>
            </a:endParaRPr>
          </a:p>
          <a:p>
            <a:endParaRPr lang="en-IE" sz="1100">
              <a:solidFill>
                <a:srgbClr val="007864"/>
              </a:solidFill>
              <a:cs typeface="Calibri"/>
            </a:endParaRPr>
          </a:p>
          <a:p>
            <a:endParaRPr lang="en-IE" sz="1100" b="1">
              <a:cs typeface="Calibri"/>
            </a:endParaRPr>
          </a:p>
          <a:p>
            <a:endParaRPr lang="en-IE" sz="1100" b="1">
              <a:cs typeface="Calibri"/>
            </a:endParaRPr>
          </a:p>
          <a:p>
            <a:endParaRPr lang="en-IE" sz="1100" b="1">
              <a:cs typeface="Calibri"/>
            </a:endParaRPr>
          </a:p>
          <a:p>
            <a:r>
              <a:rPr lang="en-IE" sz="1100" b="1" dirty="0">
                <a:cs typeface="Calibri"/>
              </a:rPr>
              <a:t>Databricks:</a:t>
            </a:r>
            <a:endParaRPr lang="en-IE" sz="1100" b="1" dirty="0">
              <a:ea typeface="Calibri"/>
              <a:cs typeface="Calibri"/>
            </a:endParaRPr>
          </a:p>
          <a:p>
            <a:r>
              <a:rPr lang="en-IE" sz="1100" b="1" dirty="0"/>
              <a:t>BUILT-IN DEPLOYMENT TOOLS:</a:t>
            </a:r>
            <a:r>
              <a:rPr lang="en-IE" sz="1100" dirty="0"/>
              <a:t> Quickly deploy on Databricks via Apache Spark UDF for a local machine, or several other production environments such as Microsoft Azure ML, Amazon SageMaker, and </a:t>
            </a:r>
            <a:r>
              <a:rPr lang="en-IE" sz="1100" dirty="0">
                <a:hlinkClick r:id="rId4"/>
              </a:rPr>
              <a:t>building Docker Images for Deployment</a:t>
            </a:r>
            <a:r>
              <a:rPr lang="en-IE" sz="1100" dirty="0"/>
              <a:t>.</a:t>
            </a:r>
            <a:br>
              <a:rPr lang="en-IE" sz="1100" dirty="0">
                <a:cs typeface="+mn-lt"/>
              </a:rPr>
            </a:br>
            <a:r>
              <a:rPr lang="en-IE" sz="1100" dirty="0">
                <a:cs typeface="+mn-lt"/>
              </a:rPr>
              <a:t>Er </a:t>
            </a:r>
            <a:r>
              <a:rPr lang="en-IE" sz="1100" dirty="0" err="1">
                <a:cs typeface="+mn-lt"/>
              </a:rPr>
              <a:t>apache</a:t>
            </a:r>
            <a:r>
              <a:rPr lang="en-IE" sz="1100" dirty="0">
                <a:cs typeface="+mn-lt"/>
              </a:rPr>
              <a:t> spark UDF </a:t>
            </a:r>
            <a:r>
              <a:rPr lang="en-IE" sz="1100" dirty="0" err="1">
                <a:cs typeface="+mn-lt"/>
              </a:rPr>
              <a:t>funksjonaliteten</a:t>
            </a:r>
            <a:r>
              <a:rPr lang="en-IE" sz="1100" dirty="0">
                <a:cs typeface="+mn-lt"/>
              </a:rPr>
              <a:t> </a:t>
            </a:r>
            <a:r>
              <a:rPr lang="en-IE" sz="1100" dirty="0" err="1">
                <a:cs typeface="+mn-lt"/>
              </a:rPr>
              <a:t>grunnen</a:t>
            </a:r>
            <a:r>
              <a:rPr lang="en-IE" sz="1100" dirty="0">
                <a:cs typeface="+mn-lt"/>
              </a:rPr>
              <a:t> </a:t>
            </a:r>
            <a:r>
              <a:rPr lang="en-IE" sz="1100" dirty="0" err="1">
                <a:cs typeface="+mn-lt"/>
              </a:rPr>
              <a:t>til</a:t>
            </a:r>
            <a:r>
              <a:rPr lang="en-IE" sz="1100" dirty="0">
                <a:cs typeface="+mn-lt"/>
              </a:rPr>
              <a:t> at det er endpoint </a:t>
            </a:r>
            <a:r>
              <a:rPr lang="en-IE" sz="1100" dirty="0" err="1">
                <a:cs typeface="+mn-lt"/>
              </a:rPr>
              <a:t>mulighet</a:t>
            </a:r>
            <a:r>
              <a:rPr lang="en-IE" sz="1100" dirty="0">
                <a:cs typeface="+mn-lt"/>
              </a:rPr>
              <a:t> her?</a:t>
            </a:r>
            <a:br>
              <a:rPr lang="en-IE" sz="1100" dirty="0">
                <a:cs typeface="+mn-lt"/>
              </a:rPr>
            </a:br>
            <a:endParaRPr lang="en-IE" sz="1100">
              <a:cs typeface="Calibri"/>
            </a:endParaRPr>
          </a:p>
          <a:p>
            <a:endParaRPr lang="en-US"/>
          </a:p>
          <a:p>
            <a:endParaRPr lang="en-US"/>
          </a:p>
        </p:txBody>
      </p:sp>
      <p:sp>
        <p:nvSpPr>
          <p:cNvPr id="4" name="Slide Number Placeholder 3">
            <a:extLst>
              <a:ext uri="{FF2B5EF4-FFF2-40B4-BE49-F238E27FC236}">
                <a16:creationId xmlns:a16="http://schemas.microsoft.com/office/drawing/2014/main" id="{FBD37128-733C-B4A0-EDE5-C562E6B116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645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100">
                <a:cs typeface="Calibri"/>
              </a:rPr>
              <a:t>Before we go into </a:t>
            </a:r>
          </a:p>
          <a:p>
            <a:endParaRPr lang="en-US" sz="1100">
              <a:cs typeface="Calibri"/>
            </a:endParaRPr>
          </a:p>
          <a:p>
            <a:endParaRPr lang="en-US" sz="1100">
              <a:cs typeface="Calibri"/>
            </a:endParaRPr>
          </a:p>
          <a:p>
            <a:r>
              <a:rPr lang="en-US" sz="1100">
                <a:cs typeface="Calibri"/>
              </a:rPr>
              <a:t>MLFLOW a package meant to manage the entire machine learning workflow.</a:t>
            </a:r>
            <a:endParaRPr lang="en-US" sz="1100">
              <a:ea typeface="Calibri"/>
              <a:cs typeface="Calibri"/>
            </a:endParaRPr>
          </a:p>
          <a:p>
            <a:endParaRPr lang="en-US" sz="1100">
              <a:ea typeface="Calibri"/>
              <a:cs typeface="Calibri"/>
            </a:endParaRPr>
          </a:p>
          <a:p>
            <a:endParaRPr lang="en-US" sz="1100">
              <a:ea typeface="Calibri"/>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31</a:t>
            </a:fld>
            <a:endParaRPr lang="en-GB"/>
          </a:p>
        </p:txBody>
      </p:sp>
    </p:spTree>
    <p:extLst>
      <p:ext uri="{BB962C8B-B14F-4D97-AF65-F5344CB8AC3E}">
        <p14:creationId xmlns:p14="http://schemas.microsoft.com/office/powerpoint/2010/main" val="1510038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100">
                <a:cs typeface="Calibri"/>
              </a:rPr>
              <a:t>Fikse </a:t>
            </a:r>
            <a:r>
              <a:rPr lang="en-US" sz="1100" err="1">
                <a:cs typeface="Calibri"/>
              </a:rPr>
              <a:t>farger</a:t>
            </a:r>
            <a:endParaRPr lang="en-US" err="1">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35</a:t>
            </a:fld>
            <a:endParaRPr lang="en-GB"/>
          </a:p>
        </p:txBody>
      </p:sp>
    </p:spTree>
    <p:extLst>
      <p:ext uri="{BB962C8B-B14F-4D97-AF65-F5344CB8AC3E}">
        <p14:creationId xmlns:p14="http://schemas.microsoft.com/office/powerpoint/2010/main" val="1247956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 Auto feature engineering, optimisation constraints, etc. et.c</a:t>
            </a:r>
          </a:p>
        </p:txBody>
      </p:sp>
      <p:sp>
        <p:nvSpPr>
          <p:cNvPr id="4" name="Slide Number Placeholder 3"/>
          <p:cNvSpPr>
            <a:spLocks noGrp="1"/>
          </p:cNvSpPr>
          <p:nvPr>
            <p:ph type="sldNum" sz="quarter" idx="5"/>
          </p:nvPr>
        </p:nvSpPr>
        <p:spPr/>
        <p:txBody>
          <a:bodyPr/>
          <a:lstStyle/>
          <a:p>
            <a:fld id="{7EB8C794-77EE-4724-B493-2E0907BFA558}" type="slidenum">
              <a:rPr lang="en-GB" smtClean="0"/>
              <a:t>36</a:t>
            </a:fld>
            <a:endParaRPr lang="en-GB"/>
          </a:p>
        </p:txBody>
      </p:sp>
    </p:spTree>
    <p:extLst>
      <p:ext uri="{BB962C8B-B14F-4D97-AF65-F5344CB8AC3E}">
        <p14:creationId xmlns:p14="http://schemas.microsoft.com/office/powerpoint/2010/main" val="31131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38</a:t>
            </a:fld>
            <a:endParaRPr lang="en-GB"/>
          </a:p>
        </p:txBody>
      </p:sp>
    </p:spTree>
    <p:extLst>
      <p:ext uri="{BB962C8B-B14F-4D97-AF65-F5344CB8AC3E}">
        <p14:creationId xmlns:p14="http://schemas.microsoft.com/office/powerpoint/2010/main" val="4092521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100" err="1">
                <a:cs typeface="Calibri"/>
              </a:rPr>
              <a:t>Forklare</a:t>
            </a:r>
            <a:r>
              <a:rPr lang="en-US" sz="1100">
                <a:cs typeface="Calibri"/>
              </a:rPr>
              <a:t> </a:t>
            </a:r>
            <a:r>
              <a:rPr lang="en-US" sz="1100" err="1">
                <a:cs typeface="Calibri"/>
              </a:rPr>
              <a:t>ideen</a:t>
            </a:r>
            <a:r>
              <a:rPr lang="en-US" sz="1100">
                <a:cs typeface="Calibri"/>
              </a:rPr>
              <a:t>/</a:t>
            </a:r>
            <a:r>
              <a:rPr lang="en-US" sz="1100" err="1">
                <a:cs typeface="Calibri"/>
              </a:rPr>
              <a:t>casen</a:t>
            </a:r>
            <a:r>
              <a:rPr lang="en-US" sz="1100">
                <a:cs typeface="Calibri"/>
              </a:rPr>
              <a:t> </a:t>
            </a:r>
            <a:r>
              <a:rPr lang="en-US" sz="1100" err="1">
                <a:cs typeface="Calibri"/>
              </a:rPr>
              <a:t>på</a:t>
            </a:r>
            <a:r>
              <a:rPr lang="en-US" sz="1100">
                <a:cs typeface="Calibri"/>
              </a:rPr>
              <a:t> </a:t>
            </a:r>
            <a:r>
              <a:rPr lang="en-US" sz="1100" err="1">
                <a:cs typeface="Calibri"/>
              </a:rPr>
              <a:t>denne</a:t>
            </a:r>
            <a:r>
              <a:rPr lang="en-US" sz="1100">
                <a:cs typeface="Calibri"/>
              </a:rPr>
              <a:t> </a:t>
            </a:r>
            <a:r>
              <a:rPr lang="en-US" sz="1100" err="1">
                <a:cs typeface="Calibri"/>
              </a:rPr>
              <a:t>sliden</a:t>
            </a:r>
            <a:r>
              <a:rPr lang="en-US" sz="1100">
                <a:cs typeface="Calibri"/>
              </a:rPr>
              <a:t>, de </a:t>
            </a:r>
            <a:r>
              <a:rPr lang="en-US" sz="1100" err="1">
                <a:cs typeface="Calibri"/>
              </a:rPr>
              <a:t>skal</a:t>
            </a:r>
            <a:r>
              <a:rPr lang="en-US" sz="1100">
                <a:cs typeface="Calibri"/>
              </a:rPr>
              <a:t> </a:t>
            </a:r>
            <a:r>
              <a:rPr lang="en-US" sz="1100" err="1">
                <a:cs typeface="Calibri"/>
              </a:rPr>
              <a:t>skjønne</a:t>
            </a:r>
            <a:r>
              <a:rPr lang="en-US" sz="1100">
                <a:cs typeface="Calibri"/>
              </a:rPr>
              <a:t> </a:t>
            </a:r>
            <a:r>
              <a:rPr lang="en-US" sz="1100" err="1">
                <a:cs typeface="Calibri"/>
              </a:rPr>
              <a:t>hvorfor</a:t>
            </a:r>
            <a:r>
              <a:rPr lang="en-US" sz="1100">
                <a:cs typeface="Calibri"/>
              </a:rPr>
              <a:t> </a:t>
            </a:r>
            <a:r>
              <a:rPr lang="en-US" sz="1100" err="1">
                <a:cs typeface="Calibri"/>
              </a:rPr>
              <a:t>dette</a:t>
            </a:r>
            <a:r>
              <a:rPr lang="en-US" sz="1100">
                <a:cs typeface="Calibri"/>
              </a:rPr>
              <a:t> </a:t>
            </a:r>
            <a:r>
              <a:rPr lang="en-US" sz="1100" err="1">
                <a:cs typeface="Calibri"/>
              </a:rPr>
              <a:t>kan</a:t>
            </a:r>
            <a:r>
              <a:rPr lang="en-US" sz="1100">
                <a:cs typeface="Calibri"/>
              </a:rPr>
              <a:t> </a:t>
            </a:r>
            <a:r>
              <a:rPr lang="en-US" sz="1100" err="1">
                <a:cs typeface="Calibri"/>
              </a:rPr>
              <a:t>gi</a:t>
            </a:r>
            <a:r>
              <a:rPr lang="en-US" sz="1100">
                <a:cs typeface="Calibri"/>
              </a:rPr>
              <a:t> </a:t>
            </a:r>
            <a:r>
              <a:rPr lang="en-US" sz="1100" err="1">
                <a:cs typeface="Calibri"/>
              </a:rPr>
              <a:t>verdi</a:t>
            </a:r>
            <a:r>
              <a:rPr lang="en-US" sz="1100">
                <a:cs typeface="Calibri"/>
              </a:rPr>
              <a:t>. AT OLIST HAR BUYERS OG SELLERS.</a:t>
            </a:r>
            <a:br>
              <a:rPr lang="en-US" sz="1100">
                <a:cs typeface="+mn-lt"/>
              </a:rPr>
            </a:br>
            <a:br>
              <a:rPr lang="en-US" sz="1100">
                <a:cs typeface="+mn-lt"/>
              </a:rPr>
            </a:br>
            <a:r>
              <a:rPr lang="en-US" sz="1100" err="1">
                <a:cs typeface="Calibri"/>
              </a:rPr>
              <a:t>Deretter</a:t>
            </a:r>
            <a:r>
              <a:rPr lang="en-US" sz="1100">
                <a:cs typeface="Calibri"/>
              </a:rPr>
              <a:t>, </a:t>
            </a:r>
            <a:r>
              <a:rPr lang="en-US" sz="1100" err="1">
                <a:cs typeface="Calibri"/>
              </a:rPr>
              <a:t>Hvordan</a:t>
            </a:r>
            <a:r>
              <a:rPr lang="en-US" sz="1100">
                <a:cs typeface="Calibri"/>
              </a:rPr>
              <a:t> </a:t>
            </a:r>
            <a:r>
              <a:rPr lang="en-US" sz="1100" err="1">
                <a:cs typeface="Calibri"/>
              </a:rPr>
              <a:t>får</a:t>
            </a:r>
            <a:r>
              <a:rPr lang="en-US" sz="1100">
                <a:cs typeface="Calibri"/>
              </a:rPr>
              <a:t> vi </a:t>
            </a:r>
            <a:r>
              <a:rPr lang="en-US" sz="1100" err="1">
                <a:cs typeface="Calibri"/>
              </a:rPr>
              <a:t>til</a:t>
            </a:r>
            <a:r>
              <a:rPr lang="en-US" sz="1100">
                <a:cs typeface="Calibri"/>
              </a:rPr>
              <a:t> </a:t>
            </a:r>
            <a:r>
              <a:rPr lang="en-US" sz="1100" err="1">
                <a:cs typeface="Calibri"/>
              </a:rPr>
              <a:t>dette</a:t>
            </a:r>
            <a:r>
              <a:rPr lang="en-US" sz="1100">
                <a:cs typeface="Calibri"/>
              </a:rPr>
              <a:t> med Fabric </a:t>
            </a:r>
            <a:r>
              <a:rPr lang="en-US" sz="1100" err="1">
                <a:cs typeface="Calibri"/>
              </a:rPr>
              <a:t>og</a:t>
            </a:r>
            <a:r>
              <a:rPr lang="en-US" sz="1100">
                <a:cs typeface="Calibri"/>
              </a:rPr>
              <a:t> Azure OpenAI?</a:t>
            </a:r>
          </a:p>
          <a:p>
            <a:endParaRPr lang="en-US" sz="1100">
              <a:cs typeface="Calibri"/>
            </a:endParaRPr>
          </a:p>
          <a:p>
            <a:r>
              <a:rPr lang="en-US" sz="1100">
                <a:cs typeface="Calibri"/>
              </a:rPr>
              <a:t>-</a:t>
            </a:r>
            <a:r>
              <a:rPr lang="en-US" sz="1100" err="1">
                <a:cs typeface="Calibri"/>
              </a:rPr>
              <a:t>Snakke</a:t>
            </a:r>
            <a:r>
              <a:rPr lang="en-US" sz="1100">
                <a:cs typeface="Calibri"/>
              </a:rPr>
              <a:t> om </a:t>
            </a:r>
            <a:r>
              <a:rPr lang="en-US" sz="1100" err="1">
                <a:cs typeface="Calibri"/>
              </a:rPr>
              <a:t>alternativene</a:t>
            </a:r>
            <a:r>
              <a:rPr lang="en-US" sz="1100">
                <a:cs typeface="Calibri"/>
              </a:rPr>
              <a:t> </a:t>
            </a:r>
            <a:r>
              <a:rPr lang="en-US" sz="1100" err="1">
                <a:cs typeface="Calibri"/>
              </a:rPr>
              <a:t>ChatComletion</a:t>
            </a:r>
            <a:r>
              <a:rPr lang="en-US" sz="1100">
                <a:cs typeface="Calibri"/>
              </a:rPr>
              <a:t> vs Completion endpoint</a:t>
            </a:r>
            <a:endParaRPr lang="en-US" sz="1100">
              <a:ea typeface="Calibri"/>
              <a:cs typeface="Calibri"/>
            </a:endParaRPr>
          </a:p>
          <a:p>
            <a:r>
              <a:rPr lang="en-US" sz="1100">
                <a:cs typeface="Calibri"/>
              </a:rPr>
              <a:t> -</a:t>
            </a:r>
            <a:r>
              <a:rPr lang="en-US" sz="1100" err="1">
                <a:cs typeface="Calibri"/>
              </a:rPr>
              <a:t>enklere</a:t>
            </a:r>
            <a:r>
              <a:rPr lang="en-US" sz="1100">
                <a:cs typeface="Calibri"/>
              </a:rPr>
              <a:t> å </a:t>
            </a:r>
            <a:r>
              <a:rPr lang="en-US" sz="1100" err="1">
                <a:cs typeface="Calibri"/>
              </a:rPr>
              <a:t>batche</a:t>
            </a:r>
            <a:r>
              <a:rPr lang="en-US" sz="1100">
                <a:cs typeface="Calibri"/>
              </a:rPr>
              <a:t> </a:t>
            </a:r>
            <a:r>
              <a:rPr lang="en-US" sz="1100" err="1">
                <a:cs typeface="Calibri"/>
              </a:rPr>
              <a:t>inptus</a:t>
            </a:r>
            <a:r>
              <a:rPr lang="en-US" sz="1100">
                <a:cs typeface="Calibri"/>
              </a:rPr>
              <a:t> med completion </a:t>
            </a:r>
            <a:r>
              <a:rPr lang="en-US" sz="1100" err="1">
                <a:cs typeface="Calibri"/>
              </a:rPr>
              <a:t>apiet</a:t>
            </a:r>
            <a:r>
              <a:rPr lang="en-US" sz="1100">
                <a:cs typeface="Calibri"/>
              </a:rPr>
              <a:t>, </a:t>
            </a:r>
            <a:r>
              <a:rPr lang="en-US" sz="1100" err="1">
                <a:cs typeface="Calibri"/>
              </a:rPr>
              <a:t>dette</a:t>
            </a:r>
            <a:r>
              <a:rPr lang="en-US" sz="1100">
                <a:cs typeface="Calibri"/>
              </a:rPr>
              <a:t> ligger det guides </a:t>
            </a:r>
            <a:r>
              <a:rPr lang="en-US" sz="1100" err="1">
                <a:cs typeface="Calibri"/>
              </a:rPr>
              <a:t>på</a:t>
            </a:r>
            <a:r>
              <a:rPr lang="en-US" sz="1100">
                <a:cs typeface="Calibri"/>
              </a:rPr>
              <a:t> I synapse.ml </a:t>
            </a:r>
            <a:r>
              <a:rPr lang="en-US" sz="1100" err="1">
                <a:cs typeface="Calibri"/>
              </a:rPr>
              <a:t>docsen</a:t>
            </a:r>
            <a:r>
              <a:rPr lang="en-US" sz="1100">
                <a:cs typeface="Calibri"/>
              </a:rPr>
              <a:t>.</a:t>
            </a:r>
            <a:endParaRPr lang="en-US" sz="1100">
              <a:ea typeface="Calibri"/>
              <a:cs typeface="Calibri"/>
            </a:endParaRPr>
          </a:p>
          <a:p>
            <a:r>
              <a:rPr lang="en-US" sz="1100">
                <a:cs typeface="Calibri"/>
              </a:rPr>
              <a:t> -</a:t>
            </a:r>
            <a:r>
              <a:rPr lang="en-US" sz="1100" err="1">
                <a:cs typeface="Calibri"/>
              </a:rPr>
              <a:t>startet</a:t>
            </a:r>
            <a:r>
              <a:rPr lang="en-US" sz="1100">
                <a:cs typeface="Calibri"/>
              </a:rPr>
              <a:t> </a:t>
            </a:r>
            <a:r>
              <a:rPr lang="en-US" sz="1100" err="1">
                <a:cs typeface="Calibri"/>
              </a:rPr>
              <a:t>derfor</a:t>
            </a:r>
            <a:r>
              <a:rPr lang="en-US" sz="1100">
                <a:cs typeface="Calibri"/>
              </a:rPr>
              <a:t> med å </a:t>
            </a:r>
            <a:r>
              <a:rPr lang="en-US" sz="1100" err="1">
                <a:cs typeface="Calibri"/>
              </a:rPr>
              <a:t>forsøke</a:t>
            </a:r>
            <a:r>
              <a:rPr lang="en-US" sz="1100">
                <a:cs typeface="Calibri"/>
              </a:rPr>
              <a:t> å </a:t>
            </a:r>
            <a:r>
              <a:rPr lang="en-US" sz="1100" err="1">
                <a:cs typeface="Calibri"/>
              </a:rPr>
              <a:t>få</a:t>
            </a:r>
            <a:r>
              <a:rPr lang="en-US" sz="1100">
                <a:cs typeface="Calibri"/>
              </a:rPr>
              <a:t> den </a:t>
            </a:r>
            <a:r>
              <a:rPr lang="en-US" sz="1100" err="1">
                <a:cs typeface="Calibri"/>
              </a:rPr>
              <a:t>responsen</a:t>
            </a:r>
            <a:r>
              <a:rPr lang="en-US" sz="1100">
                <a:cs typeface="Calibri"/>
              </a:rPr>
              <a:t> </a:t>
            </a:r>
            <a:r>
              <a:rPr lang="en-US" sz="1100" err="1">
                <a:cs typeface="Calibri"/>
              </a:rPr>
              <a:t>jeg</a:t>
            </a:r>
            <a:r>
              <a:rPr lang="en-US" sz="1100">
                <a:cs typeface="Calibri"/>
              </a:rPr>
              <a:t> </a:t>
            </a:r>
            <a:r>
              <a:rPr lang="en-US" sz="1100" err="1">
                <a:cs typeface="Calibri"/>
              </a:rPr>
              <a:t>ønsket</a:t>
            </a:r>
            <a:r>
              <a:rPr lang="en-US" sz="1100">
                <a:cs typeface="Calibri"/>
              </a:rPr>
              <a:t> Inne I Azure AI Studio Playground</a:t>
            </a:r>
            <a:endParaRPr lang="en-US" sz="1100">
              <a:ea typeface="Calibri"/>
              <a:cs typeface="Calibri"/>
            </a:endParaRPr>
          </a:p>
          <a:p>
            <a:r>
              <a:rPr lang="en-US" sz="1100">
                <a:cs typeface="Calibri"/>
              </a:rPr>
              <a:t> -</a:t>
            </a:r>
            <a:r>
              <a:rPr lang="en-US" sz="1100" err="1">
                <a:cs typeface="Calibri"/>
              </a:rPr>
              <a:t>klarte</a:t>
            </a:r>
            <a:r>
              <a:rPr lang="en-US" sz="1100">
                <a:cs typeface="Calibri"/>
              </a:rPr>
              <a:t> </a:t>
            </a:r>
            <a:r>
              <a:rPr lang="en-US" sz="1100" err="1">
                <a:cs typeface="Calibri"/>
              </a:rPr>
              <a:t>derimot</a:t>
            </a:r>
            <a:r>
              <a:rPr lang="en-US" sz="1100">
                <a:cs typeface="Calibri"/>
              </a:rPr>
              <a:t> </a:t>
            </a:r>
            <a:r>
              <a:rPr lang="en-US" sz="1100" err="1">
                <a:cs typeface="Calibri"/>
              </a:rPr>
              <a:t>ikke</a:t>
            </a:r>
            <a:r>
              <a:rPr lang="en-US" sz="1100">
                <a:cs typeface="Calibri"/>
              </a:rPr>
              <a:t> å </a:t>
            </a:r>
            <a:r>
              <a:rPr lang="en-US" sz="1100" err="1">
                <a:cs typeface="Calibri"/>
              </a:rPr>
              <a:t>få</a:t>
            </a:r>
            <a:r>
              <a:rPr lang="en-US" sz="1100">
                <a:cs typeface="Calibri"/>
              </a:rPr>
              <a:t> det </a:t>
            </a:r>
            <a:r>
              <a:rPr lang="en-US" sz="1100" err="1">
                <a:cs typeface="Calibri"/>
              </a:rPr>
              <a:t>resultatet</a:t>
            </a:r>
            <a:r>
              <a:rPr lang="en-US" sz="1100">
                <a:cs typeface="Calibri"/>
              </a:rPr>
              <a:t> </a:t>
            </a:r>
            <a:r>
              <a:rPr lang="en-US" sz="1100" err="1">
                <a:cs typeface="Calibri"/>
              </a:rPr>
              <a:t>jeg</a:t>
            </a:r>
            <a:r>
              <a:rPr lang="en-US" sz="1100">
                <a:cs typeface="Calibri"/>
              </a:rPr>
              <a:t> </a:t>
            </a:r>
            <a:r>
              <a:rPr lang="en-US" sz="1100" err="1">
                <a:cs typeface="Calibri"/>
              </a:rPr>
              <a:t>ville</a:t>
            </a:r>
            <a:r>
              <a:rPr lang="en-US" sz="1100">
                <a:cs typeface="Calibri"/>
              </a:rPr>
              <a:t>, </a:t>
            </a:r>
            <a:r>
              <a:rPr lang="en-US" sz="1100" err="1">
                <a:cs typeface="Calibri"/>
              </a:rPr>
              <a:t>derfor</a:t>
            </a:r>
            <a:r>
              <a:rPr lang="en-US" sz="1100">
                <a:cs typeface="Calibri"/>
              </a:rPr>
              <a:t> </a:t>
            </a:r>
            <a:r>
              <a:rPr lang="en-US" sz="1100" err="1">
                <a:cs typeface="Calibri"/>
              </a:rPr>
              <a:t>endte</a:t>
            </a:r>
            <a:r>
              <a:rPr lang="en-US" sz="1100">
                <a:cs typeface="Calibri"/>
              </a:rPr>
              <a:t> vi </a:t>
            </a:r>
            <a:r>
              <a:rPr lang="en-US" sz="1100" err="1">
                <a:cs typeface="Calibri"/>
              </a:rPr>
              <a:t>opp</a:t>
            </a:r>
            <a:r>
              <a:rPr lang="en-US" sz="1100">
                <a:cs typeface="Calibri"/>
              </a:rPr>
              <a:t> med å </a:t>
            </a:r>
            <a:r>
              <a:rPr lang="en-US" sz="1100" err="1">
                <a:cs typeface="Calibri"/>
              </a:rPr>
              <a:t>bruke</a:t>
            </a:r>
            <a:r>
              <a:rPr lang="en-US" sz="1100">
                <a:cs typeface="Calibri"/>
              </a:rPr>
              <a:t> </a:t>
            </a:r>
            <a:r>
              <a:rPr lang="en-US" sz="1100" err="1">
                <a:cs typeface="Calibri"/>
              </a:rPr>
              <a:t>ChatCompletion</a:t>
            </a:r>
            <a:r>
              <a:rPr lang="en-US" sz="1100">
                <a:cs typeface="Calibri"/>
              </a:rPr>
              <a:t> </a:t>
            </a:r>
            <a:r>
              <a:rPr lang="en-US" sz="1100" err="1">
                <a:cs typeface="Calibri"/>
              </a:rPr>
              <a:t>apiet</a:t>
            </a:r>
            <a:endParaRPr lang="en-US" sz="1100">
              <a:cs typeface="Calibri"/>
            </a:endParaRPr>
          </a:p>
          <a:p>
            <a:r>
              <a:rPr lang="en-US" sz="1100">
                <a:cs typeface="Calibri"/>
              </a:rPr>
              <a:t>  -her </a:t>
            </a:r>
            <a:r>
              <a:rPr lang="en-US" sz="1100" err="1">
                <a:cs typeface="Calibri"/>
              </a:rPr>
              <a:t>oppplevdes</a:t>
            </a:r>
            <a:r>
              <a:rPr lang="en-US" sz="1100">
                <a:cs typeface="Calibri"/>
              </a:rPr>
              <a:t> det </a:t>
            </a:r>
            <a:r>
              <a:rPr lang="en-US" sz="1100" err="1">
                <a:cs typeface="Calibri"/>
              </a:rPr>
              <a:t>som</a:t>
            </a:r>
            <a:r>
              <a:rPr lang="en-US" sz="1100">
                <a:cs typeface="Calibri"/>
              </a:rPr>
              <a:t> </a:t>
            </a:r>
            <a:r>
              <a:rPr lang="en-US" sz="1100" err="1">
                <a:cs typeface="Calibri"/>
              </a:rPr>
              <a:t>mye</a:t>
            </a:r>
            <a:r>
              <a:rPr lang="en-US" sz="1100">
                <a:cs typeface="Calibri"/>
              </a:rPr>
              <a:t> </a:t>
            </a:r>
            <a:r>
              <a:rPr lang="en-US" sz="1100" err="1">
                <a:cs typeface="Calibri"/>
              </a:rPr>
              <a:t>enklere</a:t>
            </a:r>
            <a:r>
              <a:rPr lang="en-US" sz="1100">
                <a:cs typeface="Calibri"/>
              </a:rPr>
              <a:t> å </a:t>
            </a:r>
            <a:r>
              <a:rPr lang="en-US" sz="1100" err="1">
                <a:cs typeface="Calibri"/>
              </a:rPr>
              <a:t>få</a:t>
            </a:r>
            <a:r>
              <a:rPr lang="en-US" sz="1100">
                <a:cs typeface="Calibri"/>
              </a:rPr>
              <a:t> den </a:t>
            </a:r>
            <a:r>
              <a:rPr lang="en-US" sz="1100" err="1">
                <a:cs typeface="Calibri"/>
              </a:rPr>
              <a:t>outputen</a:t>
            </a:r>
            <a:r>
              <a:rPr lang="en-US" sz="1100">
                <a:cs typeface="Calibri"/>
              </a:rPr>
              <a:t> </a:t>
            </a:r>
            <a:r>
              <a:rPr lang="en-US" sz="1100" err="1">
                <a:cs typeface="Calibri"/>
              </a:rPr>
              <a:t>jeg</a:t>
            </a:r>
            <a:r>
              <a:rPr lang="en-US" sz="1100">
                <a:cs typeface="Calibri"/>
              </a:rPr>
              <a:t> </a:t>
            </a:r>
            <a:r>
              <a:rPr lang="en-US" sz="1100" err="1">
                <a:cs typeface="Calibri"/>
              </a:rPr>
              <a:t>ville</a:t>
            </a:r>
            <a:r>
              <a:rPr lang="en-US" sz="1100">
                <a:cs typeface="Calibri"/>
              </a:rPr>
              <a:t> ha</a:t>
            </a:r>
            <a:endParaRPr lang="en-US" sz="1100">
              <a:ea typeface="Calibri"/>
              <a:cs typeface="Calibri"/>
            </a:endParaRPr>
          </a:p>
          <a:p>
            <a:r>
              <a:rPr lang="en-US" sz="1100">
                <a:cs typeface="Calibri"/>
              </a:rPr>
              <a:t>- </a:t>
            </a:r>
            <a:r>
              <a:rPr lang="en-US" sz="1100" err="1">
                <a:cs typeface="Calibri"/>
              </a:rPr>
              <a:t>dette</a:t>
            </a:r>
            <a:r>
              <a:rPr lang="en-US" sz="1100">
                <a:cs typeface="Calibri"/>
              </a:rPr>
              <a:t> </a:t>
            </a:r>
            <a:r>
              <a:rPr lang="en-US" sz="1100" err="1">
                <a:cs typeface="Calibri"/>
              </a:rPr>
              <a:t>apiet</a:t>
            </a:r>
            <a:r>
              <a:rPr lang="en-US" sz="1100">
                <a:cs typeface="Calibri"/>
              </a:rPr>
              <a:t> </a:t>
            </a:r>
            <a:r>
              <a:rPr lang="en-US" sz="1100" err="1">
                <a:cs typeface="Calibri"/>
              </a:rPr>
              <a:t>støtter</a:t>
            </a:r>
            <a:r>
              <a:rPr lang="en-US" sz="1100">
                <a:cs typeface="Calibri"/>
              </a:rPr>
              <a:t> </a:t>
            </a:r>
            <a:r>
              <a:rPr lang="en-US" sz="1100" err="1">
                <a:cs typeface="Calibri"/>
              </a:rPr>
              <a:t>ikke</a:t>
            </a:r>
            <a:r>
              <a:rPr lang="en-US" sz="1100">
                <a:cs typeface="Calibri"/>
              </a:rPr>
              <a:t> batching, </a:t>
            </a:r>
            <a:r>
              <a:rPr lang="en-US" sz="1100" err="1">
                <a:cs typeface="Calibri"/>
              </a:rPr>
              <a:t>måtte</a:t>
            </a:r>
            <a:r>
              <a:rPr lang="en-US" sz="1100">
                <a:cs typeface="Calibri"/>
              </a:rPr>
              <a:t> </a:t>
            </a:r>
            <a:r>
              <a:rPr lang="en-US" sz="1100" err="1">
                <a:cs typeface="Calibri"/>
              </a:rPr>
              <a:t>gjøre</a:t>
            </a:r>
            <a:r>
              <a:rPr lang="en-US" sz="1100">
                <a:cs typeface="Calibri"/>
              </a:rPr>
              <a:t> </a:t>
            </a:r>
            <a:r>
              <a:rPr lang="en-US" sz="1100" err="1">
                <a:cs typeface="Calibri"/>
              </a:rPr>
              <a:t>en</a:t>
            </a:r>
            <a:r>
              <a:rPr lang="en-US" sz="1100">
                <a:cs typeface="Calibri"/>
              </a:rPr>
              <a:t> workaround , </a:t>
            </a:r>
            <a:r>
              <a:rPr lang="en-US" sz="1100" err="1">
                <a:cs typeface="Calibri"/>
              </a:rPr>
              <a:t>viser</a:t>
            </a:r>
            <a:r>
              <a:rPr lang="en-US" sz="1100">
                <a:cs typeface="Calibri"/>
              </a:rPr>
              <a:t> </a:t>
            </a:r>
            <a:r>
              <a:rPr lang="en-US" sz="1100" err="1">
                <a:cs typeface="Calibri"/>
              </a:rPr>
              <a:t>resultat</a:t>
            </a:r>
            <a:r>
              <a:rPr lang="en-US" sz="1100">
                <a:cs typeface="Calibri"/>
              </a:rPr>
              <a:t> </a:t>
            </a:r>
            <a:r>
              <a:rPr lang="en-US" sz="1100" err="1">
                <a:cs typeface="Calibri"/>
              </a:rPr>
              <a:t>prompten</a:t>
            </a:r>
            <a:r>
              <a:rPr lang="en-US" sz="1100">
                <a:cs typeface="Calibri"/>
              </a:rPr>
              <a:t>, </a:t>
            </a:r>
            <a:r>
              <a:rPr lang="en-US" sz="1100" err="1">
                <a:cs typeface="Calibri"/>
              </a:rPr>
              <a:t>sier</a:t>
            </a:r>
            <a:r>
              <a:rPr lang="en-US" sz="1100">
                <a:cs typeface="Calibri"/>
              </a:rPr>
              <a:t> at de </a:t>
            </a:r>
            <a:r>
              <a:rPr lang="en-US" sz="1100" err="1">
                <a:cs typeface="Calibri"/>
              </a:rPr>
              <a:t>ikke</a:t>
            </a:r>
            <a:r>
              <a:rPr lang="en-US" sz="1100">
                <a:cs typeface="Calibri"/>
              </a:rPr>
              <a:t> </a:t>
            </a:r>
            <a:r>
              <a:rPr lang="en-US" sz="1100" err="1">
                <a:cs typeface="Calibri"/>
              </a:rPr>
              <a:t>trenger</a:t>
            </a:r>
            <a:r>
              <a:rPr lang="en-US" sz="1100">
                <a:cs typeface="Calibri"/>
              </a:rPr>
              <a:t> å lese den men den </a:t>
            </a:r>
            <a:r>
              <a:rPr lang="en-US" sz="1100" err="1">
                <a:cs typeface="Calibri"/>
              </a:rPr>
              <a:t>fungerer</a:t>
            </a:r>
            <a:r>
              <a:rPr lang="en-US" sz="1100">
                <a:cs typeface="Calibri"/>
              </a:rPr>
              <a:t> I </a:t>
            </a:r>
            <a:r>
              <a:rPr lang="en-US" sz="1100" err="1">
                <a:cs typeface="Calibri"/>
              </a:rPr>
              <a:t>hovedsak</a:t>
            </a:r>
            <a:endParaRPr lang="en-US" sz="1100">
              <a:cs typeface="Calibri"/>
            </a:endParaRPr>
          </a:p>
          <a:p>
            <a:r>
              <a:rPr lang="en-US" sz="1100">
                <a:cs typeface="Calibri"/>
              </a:rPr>
              <a:t> </a:t>
            </a:r>
            <a:r>
              <a:rPr lang="en-US" sz="1100" err="1">
                <a:cs typeface="Calibri"/>
              </a:rPr>
              <a:t>appender</a:t>
            </a:r>
            <a:r>
              <a:rPr lang="en-US" sz="1100">
                <a:cs typeface="Calibri"/>
              </a:rPr>
              <a:t> 100 review inn </a:t>
            </a:r>
            <a:r>
              <a:rPr lang="en-US" sz="1100" err="1">
                <a:cs typeface="Calibri"/>
              </a:rPr>
              <a:t>på</a:t>
            </a:r>
            <a:r>
              <a:rPr lang="en-US" sz="1100">
                <a:cs typeface="Calibri"/>
              </a:rPr>
              <a:t> </a:t>
            </a:r>
            <a:r>
              <a:rPr lang="en-US" sz="1100" err="1">
                <a:cs typeface="Calibri"/>
              </a:rPr>
              <a:t>samme</a:t>
            </a:r>
            <a:r>
              <a:rPr lang="en-US" sz="1100">
                <a:cs typeface="Calibri"/>
              </a:rPr>
              <a:t> prompt, er </a:t>
            </a:r>
            <a:r>
              <a:rPr lang="en-US" sz="1100" err="1">
                <a:cs typeface="Calibri"/>
              </a:rPr>
              <a:t>veldig</a:t>
            </a:r>
            <a:r>
              <a:rPr lang="en-US" sz="1100">
                <a:cs typeface="Calibri"/>
              </a:rPr>
              <a:t> </a:t>
            </a:r>
            <a:r>
              <a:rPr lang="en-US" sz="1100" err="1">
                <a:cs typeface="Calibri"/>
              </a:rPr>
              <a:t>spesifikk</a:t>
            </a:r>
            <a:r>
              <a:rPr lang="en-US" sz="1100">
                <a:cs typeface="Calibri"/>
              </a:rPr>
              <a:t> I </a:t>
            </a:r>
            <a:r>
              <a:rPr lang="en-US" sz="1100" err="1">
                <a:cs typeface="Calibri"/>
              </a:rPr>
              <a:t>prompten</a:t>
            </a:r>
            <a:r>
              <a:rPr lang="en-US" sz="1100">
                <a:cs typeface="Calibri"/>
              </a:rPr>
              <a:t> min om at I </a:t>
            </a:r>
            <a:r>
              <a:rPr lang="en-US" sz="1100" err="1">
                <a:cs typeface="Calibri"/>
              </a:rPr>
              <a:t>slutten</a:t>
            </a:r>
            <a:r>
              <a:rPr lang="en-US" sz="1100">
                <a:cs typeface="Calibri"/>
              </a:rPr>
              <a:t> av </a:t>
            </a:r>
            <a:r>
              <a:rPr lang="en-US" sz="1100" err="1">
                <a:cs typeface="Calibri"/>
              </a:rPr>
              <a:t>denne</a:t>
            </a:r>
            <a:r>
              <a:rPr lang="en-US" sz="1100">
                <a:cs typeface="Calibri"/>
              </a:rPr>
              <a:t> </a:t>
            </a:r>
            <a:r>
              <a:rPr lang="en-US" sz="1100" err="1">
                <a:cs typeface="Calibri"/>
              </a:rPr>
              <a:t>prompten</a:t>
            </a:r>
            <a:r>
              <a:rPr lang="en-US" sz="1100">
                <a:cs typeface="Calibri"/>
              </a:rPr>
              <a:t> </a:t>
            </a:r>
            <a:r>
              <a:rPr lang="en-US" sz="1100" err="1">
                <a:cs typeface="Calibri"/>
              </a:rPr>
              <a:t>kommer</a:t>
            </a:r>
            <a:r>
              <a:rPr lang="en-US" sz="1100">
                <a:cs typeface="Calibri"/>
              </a:rPr>
              <a:t> 100 reviews </a:t>
            </a:r>
            <a:r>
              <a:rPr lang="en-US" sz="1100" err="1">
                <a:cs typeface="Calibri"/>
              </a:rPr>
              <a:t>og</a:t>
            </a:r>
            <a:r>
              <a:rPr lang="en-US" sz="1100">
                <a:cs typeface="Calibri"/>
              </a:rPr>
              <a:t> </a:t>
            </a:r>
            <a:r>
              <a:rPr lang="en-US" sz="1100" err="1">
                <a:cs typeface="Calibri"/>
              </a:rPr>
              <a:t>jeg</a:t>
            </a:r>
            <a:r>
              <a:rPr lang="en-US" sz="1100">
                <a:cs typeface="Calibri"/>
              </a:rPr>
              <a:t> </a:t>
            </a:r>
            <a:r>
              <a:rPr lang="en-US" sz="1100" err="1">
                <a:cs typeface="Calibri"/>
              </a:rPr>
              <a:t>vil</a:t>
            </a:r>
            <a:r>
              <a:rPr lang="en-US" sz="1100">
                <a:cs typeface="Calibri"/>
              </a:rPr>
              <a:t> at du </a:t>
            </a:r>
            <a:r>
              <a:rPr lang="en-US" sz="1100" err="1">
                <a:cs typeface="Calibri"/>
              </a:rPr>
              <a:t>skal</a:t>
            </a:r>
            <a:r>
              <a:rPr lang="en-US" sz="1100">
                <a:cs typeface="Calibri"/>
              </a:rPr>
              <a:t> </a:t>
            </a:r>
            <a:r>
              <a:rPr lang="en-US" sz="1100" err="1">
                <a:cs typeface="Calibri"/>
              </a:rPr>
              <a:t>svare</a:t>
            </a:r>
            <a:r>
              <a:rPr lang="en-US" sz="1100">
                <a:cs typeface="Calibri"/>
              </a:rPr>
              <a:t> med </a:t>
            </a:r>
            <a:r>
              <a:rPr lang="en-US" sz="1100" err="1">
                <a:cs typeface="Calibri"/>
              </a:rPr>
              <a:t>en</a:t>
            </a:r>
            <a:r>
              <a:rPr lang="en-US" sz="1100">
                <a:cs typeface="Calibri"/>
              </a:rPr>
              <a:t> </a:t>
            </a:r>
            <a:r>
              <a:rPr lang="en-US" sz="1100" err="1">
                <a:cs typeface="Calibri"/>
              </a:rPr>
              <a:t>liste</a:t>
            </a:r>
            <a:r>
              <a:rPr lang="en-US" sz="1100">
                <a:cs typeface="Calibri"/>
              </a:rPr>
              <a:t> </a:t>
            </a:r>
            <a:r>
              <a:rPr lang="en-US" sz="1100" err="1">
                <a:cs typeface="Calibri"/>
              </a:rPr>
              <a:t>hvor</a:t>
            </a:r>
            <a:r>
              <a:rPr lang="en-US" sz="1100">
                <a:cs typeface="Calibri"/>
              </a:rPr>
              <a:t> de er </a:t>
            </a:r>
            <a:r>
              <a:rPr lang="en-US" sz="1100" err="1">
                <a:cs typeface="Calibri"/>
              </a:rPr>
              <a:t>vurdert</a:t>
            </a:r>
            <a:r>
              <a:rPr lang="en-US" sz="1100">
                <a:cs typeface="Calibri"/>
              </a:rPr>
              <a:t> </a:t>
            </a:r>
            <a:r>
              <a:rPr lang="en-US" sz="1100" err="1">
                <a:cs typeface="Calibri"/>
              </a:rPr>
              <a:t>hver</a:t>
            </a:r>
            <a:r>
              <a:rPr lang="en-US" sz="1100">
                <a:cs typeface="Calibri"/>
              </a:rPr>
              <a:t> </a:t>
            </a:r>
            <a:r>
              <a:rPr lang="en-US" sz="1100" err="1">
                <a:cs typeface="Calibri"/>
              </a:rPr>
              <a:t>og</a:t>
            </a:r>
            <a:r>
              <a:rPr lang="en-US" sz="1100">
                <a:cs typeface="Calibri"/>
              </a:rPr>
              <a:t> </a:t>
            </a:r>
            <a:r>
              <a:rPr lang="en-US" sz="1100" err="1">
                <a:cs typeface="Calibri"/>
              </a:rPr>
              <a:t>en</a:t>
            </a:r>
            <a:r>
              <a:rPr lang="en-US" sz="1100">
                <a:cs typeface="Calibri"/>
              </a:rPr>
              <a:t> I </a:t>
            </a:r>
            <a:r>
              <a:rPr lang="en-US" sz="1100" err="1">
                <a:cs typeface="Calibri"/>
              </a:rPr>
              <a:t>riktig</a:t>
            </a:r>
            <a:r>
              <a:rPr lang="en-US" sz="1100">
                <a:cs typeface="Calibri"/>
              </a:rPr>
              <a:t> </a:t>
            </a:r>
            <a:r>
              <a:rPr lang="en-US" sz="1100" err="1">
                <a:cs typeface="Calibri"/>
              </a:rPr>
              <a:t>rekkeøfølge</a:t>
            </a:r>
            <a:r>
              <a:rPr lang="en-US" sz="1100">
                <a:cs typeface="Calibri"/>
              </a:rPr>
              <a:t>.</a:t>
            </a:r>
            <a:endParaRPr lang="en-US" sz="1100">
              <a:ea typeface="Calibri"/>
              <a:cs typeface="Calibri"/>
            </a:endParaRPr>
          </a:p>
          <a:p>
            <a:r>
              <a:rPr lang="en-US" sz="1100">
                <a:cs typeface="Calibri"/>
              </a:rPr>
              <a:t>- </a:t>
            </a:r>
            <a:endParaRPr lang="en-US" sz="1100">
              <a:ea typeface="Calibri"/>
              <a:cs typeface="Calibri"/>
            </a:endParaRPr>
          </a:p>
          <a:p>
            <a:endParaRPr lang="en-US" sz="1100">
              <a:cs typeface="Calibri"/>
            </a:endParaRPr>
          </a:p>
          <a:p>
            <a:endParaRPr lang="en-US" sz="1100">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41</a:t>
            </a:fld>
            <a:endParaRPr lang="en-GB"/>
          </a:p>
        </p:txBody>
      </p:sp>
    </p:spTree>
    <p:extLst>
      <p:ext uri="{BB962C8B-B14F-4D97-AF65-F5344CB8AC3E}">
        <p14:creationId xmlns:p14="http://schemas.microsoft.com/office/powerpoint/2010/main" val="3657567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100">
                <a:ea typeface="Calibri"/>
                <a:cs typeface="Calibri"/>
              </a:rPr>
              <a:t>A fun fact was that the dataset originally contained text in </a:t>
            </a:r>
            <a:r>
              <a:rPr lang="en-US" sz="1100" err="1">
                <a:ea typeface="Calibri"/>
                <a:cs typeface="Calibri"/>
              </a:rPr>
              <a:t>portugese</a:t>
            </a:r>
            <a:r>
              <a:rPr lang="en-US" sz="1100">
                <a:ea typeface="Calibri"/>
                <a:cs typeface="Calibri"/>
              </a:rPr>
              <a:t>, which we used Azure AI Translator through </a:t>
            </a:r>
            <a:r>
              <a:rPr lang="en-US" sz="1100" err="1">
                <a:ea typeface="Calibri"/>
                <a:cs typeface="Calibri"/>
              </a:rPr>
              <a:t>SynapseML</a:t>
            </a:r>
            <a:r>
              <a:rPr lang="en-US" sz="1100">
                <a:ea typeface="Calibri"/>
                <a:cs typeface="Calibri"/>
              </a:rPr>
              <a:t> to translate.</a:t>
            </a:r>
          </a:p>
          <a:p>
            <a:endParaRPr lang="en-US" sz="1100">
              <a:ea typeface="Calibri"/>
              <a:cs typeface="Calibri"/>
            </a:endParaRPr>
          </a:p>
          <a:p>
            <a:r>
              <a:rPr lang="en-US" sz="1100">
                <a:ea typeface="Calibri"/>
                <a:cs typeface="Calibri"/>
              </a:rPr>
              <a:t>Note that as GPT-4 is considered to handle this language (Brazilian </a:t>
            </a:r>
            <a:r>
              <a:rPr lang="en-US" sz="1100" err="1">
                <a:ea typeface="Calibri"/>
                <a:cs typeface="Calibri"/>
              </a:rPr>
              <a:t>Portugese</a:t>
            </a:r>
            <a:r>
              <a:rPr lang="en-US" sz="1100">
                <a:ea typeface="Calibri"/>
                <a:cs typeface="Calibri"/>
              </a:rPr>
              <a:t>), so we mainly did this for our own ease of use! </a:t>
            </a:r>
          </a:p>
          <a:p>
            <a:endParaRPr lang="en-US" sz="1100">
              <a:ea typeface="Calibri"/>
              <a:cs typeface="+mn-lt"/>
            </a:endParaRPr>
          </a:p>
          <a:p>
            <a:r>
              <a:rPr lang="en-US" sz="1100">
                <a:ea typeface="Calibri"/>
                <a:cs typeface="+mn-lt"/>
              </a:rPr>
              <a:t>We also created code for batching the AI Tran</a:t>
            </a:r>
            <a:br>
              <a:rPr lang="en-US" sz="1100">
                <a:ea typeface="Calibri"/>
                <a:cs typeface="+mn-lt"/>
              </a:rPr>
            </a:br>
            <a:br>
              <a:rPr lang="en-US" sz="1100">
                <a:ea typeface="Calibri"/>
                <a:cs typeface="+mn-lt"/>
              </a:rPr>
            </a:br>
            <a:endParaRPr lang="en-US" sz="1100">
              <a:ea typeface="Calibri"/>
              <a:cs typeface="Calibri"/>
            </a:endParaRPr>
          </a:p>
          <a:p>
            <a:r>
              <a:rPr lang="en-US" sz="1100" b="1"/>
              <a:t>Some languages that Gpt-4 Supports are:</a:t>
            </a:r>
            <a:endParaRPr lang="en-US" sz="1100"/>
          </a:p>
          <a:p>
            <a:pPr marL="171450" indent="-171450">
              <a:buFont typeface="Arial"/>
              <a:buChar char="•"/>
            </a:pPr>
            <a:r>
              <a:rPr lang="en-US" sz="1100"/>
              <a:t>Albania, Albania</a:t>
            </a:r>
            <a:endParaRPr lang="en-US" sz="1100">
              <a:ea typeface="Calibri"/>
              <a:cs typeface="Calibri"/>
            </a:endParaRPr>
          </a:p>
          <a:p>
            <a:pPr marL="171450" indent="-171450">
              <a:buFont typeface="Arial"/>
              <a:buChar char="•"/>
            </a:pPr>
            <a:r>
              <a:rPr lang="en-US" sz="1100"/>
              <a:t>Arabic, Arab World</a:t>
            </a:r>
            <a:endParaRPr lang="en-US" sz="1100">
              <a:ea typeface="Calibri"/>
              <a:cs typeface="Calibri"/>
            </a:endParaRPr>
          </a:p>
          <a:p>
            <a:pPr marL="171450" indent="-171450">
              <a:buFont typeface="Arial"/>
              <a:buChar char="•"/>
            </a:pPr>
            <a:r>
              <a:rPr lang="en-US" sz="1100"/>
              <a:t>Armenian, Armenia</a:t>
            </a:r>
            <a:endParaRPr lang="en-US" sz="1100">
              <a:ea typeface="Calibri"/>
              <a:cs typeface="Calibri"/>
            </a:endParaRPr>
          </a:p>
          <a:p>
            <a:pPr marL="171450" indent="-171450">
              <a:buFont typeface="Arial"/>
              <a:buChar char="•"/>
            </a:pPr>
            <a:r>
              <a:rPr lang="en-US" sz="1100"/>
              <a:t>Awadhi, India</a:t>
            </a:r>
            <a:endParaRPr lang="en-US" sz="1100">
              <a:ea typeface="Calibri"/>
              <a:cs typeface="Calibri"/>
            </a:endParaRPr>
          </a:p>
          <a:p>
            <a:pPr marL="171450" indent="-171450">
              <a:buFont typeface="Arial"/>
              <a:buChar char="•"/>
            </a:pPr>
            <a:r>
              <a:rPr lang="en-US" sz="1100"/>
              <a:t>Azerbaijani, Azerbaijan</a:t>
            </a:r>
            <a:endParaRPr lang="en-US" sz="1100">
              <a:ea typeface="Calibri"/>
              <a:cs typeface="Calibri"/>
            </a:endParaRPr>
          </a:p>
          <a:p>
            <a:pPr marL="171450" indent="-171450">
              <a:buFont typeface="Arial"/>
              <a:buChar char="•"/>
            </a:pPr>
            <a:r>
              <a:rPr lang="en-US" sz="1100"/>
              <a:t>Bashkir, Russia</a:t>
            </a:r>
            <a:endParaRPr lang="en-US" sz="1100">
              <a:ea typeface="Calibri"/>
              <a:cs typeface="Calibri"/>
            </a:endParaRPr>
          </a:p>
          <a:p>
            <a:pPr marL="171450" indent="-171450">
              <a:buFont typeface="Arial"/>
              <a:buChar char="•"/>
            </a:pPr>
            <a:r>
              <a:rPr lang="en-US" sz="1100"/>
              <a:t>Basque, Spain</a:t>
            </a:r>
            <a:endParaRPr lang="en-US" sz="1100">
              <a:ea typeface="Calibri"/>
              <a:cs typeface="Calibri"/>
            </a:endParaRPr>
          </a:p>
          <a:p>
            <a:pPr marL="171450" indent="-171450">
              <a:buFont typeface="Arial"/>
              <a:buChar char="•"/>
            </a:pPr>
            <a:r>
              <a:rPr lang="en-US" sz="1100"/>
              <a:t>Belarusian, Belarus</a:t>
            </a:r>
            <a:endParaRPr lang="en-US" sz="1100">
              <a:ea typeface="Calibri"/>
              <a:cs typeface="Calibri"/>
            </a:endParaRPr>
          </a:p>
          <a:p>
            <a:pPr marL="171450" indent="-171450">
              <a:buFont typeface="Arial"/>
              <a:buChar char="•"/>
            </a:pPr>
            <a:r>
              <a:rPr lang="en-US" sz="1100"/>
              <a:t>Bengali, Bangladesh</a:t>
            </a:r>
            <a:endParaRPr lang="en-US" sz="1100">
              <a:ea typeface="Calibri"/>
              <a:cs typeface="Calibri"/>
            </a:endParaRPr>
          </a:p>
          <a:p>
            <a:pPr marL="171450" indent="-171450">
              <a:buFont typeface="Arial"/>
              <a:buChar char="•"/>
            </a:pPr>
            <a:r>
              <a:rPr lang="en-US" sz="1100"/>
              <a:t>Bhojpuri, India</a:t>
            </a:r>
            <a:endParaRPr lang="en-US" sz="1100">
              <a:ea typeface="Calibri"/>
              <a:cs typeface="Calibri"/>
            </a:endParaRPr>
          </a:p>
          <a:p>
            <a:pPr marL="171450" indent="-171450">
              <a:buFont typeface="Arial"/>
              <a:buChar char="•"/>
            </a:pPr>
            <a:r>
              <a:rPr lang="en-US" sz="1100"/>
              <a:t>Bosnian, Bosnia and Herzegovina</a:t>
            </a:r>
            <a:endParaRPr lang="en-US" sz="1100">
              <a:ea typeface="Calibri"/>
              <a:cs typeface="Calibri"/>
            </a:endParaRPr>
          </a:p>
          <a:p>
            <a:pPr marL="171450" indent="-171450">
              <a:buFont typeface="Arial"/>
              <a:buChar char="•"/>
            </a:pPr>
            <a:r>
              <a:rPr lang="en-US" sz="1100"/>
              <a:t>Brazilian Portuguese, Brazil</a:t>
            </a:r>
            <a:endParaRPr lang="en-US" sz="1100">
              <a:ea typeface="Calibri"/>
              <a:cs typeface="Calibri"/>
            </a:endParaRPr>
          </a:p>
          <a:p>
            <a:pPr marL="171450" indent="-171450">
              <a:buFont typeface="Arial"/>
              <a:buChar char="•"/>
            </a:pPr>
            <a:r>
              <a:rPr lang="en-US" sz="1100"/>
              <a:t>Bulgarian, Bulgaria</a:t>
            </a:r>
            <a:endParaRPr lang="en-US" sz="1100">
              <a:ea typeface="Calibri"/>
              <a:cs typeface="Calibri"/>
            </a:endParaRPr>
          </a:p>
          <a:p>
            <a:pPr marL="171450" indent="-171450">
              <a:buFont typeface="Arial"/>
              <a:buChar char="•"/>
            </a:pPr>
            <a:r>
              <a:rPr lang="en-US" sz="1100"/>
              <a:t>Cantonese (Yue), China</a:t>
            </a:r>
            <a:endParaRPr lang="en-US" sz="1100">
              <a:ea typeface="Calibri"/>
              <a:cs typeface="Calibri"/>
            </a:endParaRPr>
          </a:p>
          <a:p>
            <a:pPr marL="171450" indent="-171450">
              <a:buFont typeface="Arial"/>
              <a:buChar char="•"/>
            </a:pPr>
            <a:r>
              <a:rPr lang="en-US" sz="1100"/>
              <a:t>Catalan, Spain</a:t>
            </a:r>
            <a:endParaRPr lang="en-US" sz="1100">
              <a:ea typeface="Calibri"/>
              <a:cs typeface="Calibri"/>
            </a:endParaRPr>
          </a:p>
          <a:p>
            <a:pPr marL="171450" indent="-171450">
              <a:buFont typeface="Arial"/>
              <a:buChar char="•"/>
            </a:pPr>
            <a:r>
              <a:rPr lang="en-US" sz="1100"/>
              <a:t>Chhattisgarhi, India (IN)</a:t>
            </a:r>
            <a:endParaRPr lang="en-US" sz="1100">
              <a:ea typeface="Calibri"/>
              <a:cs typeface="Calibri"/>
            </a:endParaRPr>
          </a:p>
          <a:p>
            <a:pPr marL="171450" indent="-171450">
              <a:buFont typeface="Arial"/>
              <a:buChar char="•"/>
            </a:pPr>
            <a:r>
              <a:rPr lang="en-US" sz="1100"/>
              <a:t>Chinese, China (CN)</a:t>
            </a:r>
            <a:endParaRPr lang="en-US" sz="1100">
              <a:ea typeface="Calibri"/>
              <a:cs typeface="Calibri"/>
            </a:endParaRPr>
          </a:p>
          <a:p>
            <a:pPr marL="171450" indent="-171450">
              <a:buFont typeface="Arial"/>
              <a:buChar char="•"/>
            </a:pPr>
            <a:r>
              <a:rPr lang="en-US" sz="1100"/>
              <a:t>Croatian, Croatia</a:t>
            </a:r>
            <a:endParaRPr lang="en-US" sz="1100">
              <a:ea typeface="Calibri"/>
              <a:cs typeface="Calibri"/>
            </a:endParaRPr>
          </a:p>
          <a:p>
            <a:pPr marL="171450" indent="-171450">
              <a:buFont typeface="Arial"/>
              <a:buChar char="•"/>
            </a:pPr>
            <a:r>
              <a:rPr lang="en-US" sz="1100"/>
              <a:t>Czech, Czech Republic</a:t>
            </a:r>
            <a:endParaRPr lang="en-US" sz="1100">
              <a:ea typeface="Calibri"/>
              <a:cs typeface="Calibri"/>
            </a:endParaRPr>
          </a:p>
          <a:p>
            <a:pPr marL="171450" indent="-171450">
              <a:buFont typeface="Arial"/>
              <a:buChar char="•"/>
            </a:pPr>
            <a:r>
              <a:rPr lang="en-US" sz="1100"/>
              <a:t>Danish, Denmark</a:t>
            </a:r>
            <a:endParaRPr lang="en-US" sz="1100">
              <a:ea typeface="Calibri"/>
              <a:cs typeface="Calibri"/>
            </a:endParaRPr>
          </a:p>
          <a:p>
            <a:pPr marL="171450" indent="-171450">
              <a:buFont typeface="Arial"/>
              <a:buChar char="•"/>
            </a:pPr>
            <a:r>
              <a:rPr lang="en-US" sz="1100"/>
              <a:t>Dogri, India / (In)</a:t>
            </a:r>
            <a:endParaRPr lang="en-US" sz="1100">
              <a:ea typeface="Calibri"/>
              <a:cs typeface="Calibri"/>
            </a:endParaRPr>
          </a:p>
          <a:p>
            <a:pPr marL="171450" indent="-171450">
              <a:buFont typeface="Arial"/>
              <a:buChar char="•"/>
            </a:pPr>
            <a:r>
              <a:rPr lang="en-US" sz="1100"/>
              <a:t>Dutch, Netherlands</a:t>
            </a:r>
            <a:endParaRPr lang="en-US" sz="1100">
              <a:ea typeface="Calibri"/>
              <a:cs typeface="Calibri"/>
            </a:endParaRPr>
          </a:p>
          <a:p>
            <a:pPr marL="171450" indent="-171450">
              <a:buFont typeface="Arial"/>
              <a:buChar char="•"/>
            </a:pPr>
            <a:r>
              <a:rPr lang="en-US" sz="1100"/>
              <a:t>English UK</a:t>
            </a:r>
            <a:endParaRPr lang="en-US" sz="1100">
              <a:ea typeface="Calibri"/>
              <a:cs typeface="Calibri"/>
            </a:endParaRPr>
          </a:p>
          <a:p>
            <a:pPr marL="171450" indent="-171450">
              <a:buFont typeface="Arial"/>
              <a:buChar char="•"/>
            </a:pPr>
            <a:r>
              <a:rPr lang="en-US" sz="1100"/>
              <a:t>Estonian, Estonia</a:t>
            </a:r>
            <a:endParaRPr lang="en-US" sz="1100">
              <a:ea typeface="Calibri"/>
              <a:cs typeface="Calibri"/>
            </a:endParaRPr>
          </a:p>
          <a:p>
            <a:pPr marL="171450" indent="-171450">
              <a:buFont typeface="Arial"/>
              <a:buChar char="•"/>
            </a:pPr>
            <a:r>
              <a:rPr lang="en-US" sz="1100"/>
              <a:t>Faroese, Faroe (Islands)</a:t>
            </a:r>
            <a:endParaRPr lang="en-US" sz="1100">
              <a:ea typeface="Calibri"/>
              <a:cs typeface="Calibri"/>
            </a:endParaRPr>
          </a:p>
          <a:p>
            <a:pPr marL="171450" indent="-171450">
              <a:buFont typeface="Arial"/>
              <a:buChar char="•"/>
            </a:pPr>
            <a:r>
              <a:rPr lang="en-US" sz="1100"/>
              <a:t>Finnish, Finland</a:t>
            </a:r>
            <a:endParaRPr lang="en-US" sz="1100">
              <a:ea typeface="Calibri"/>
              <a:cs typeface="Calibri"/>
            </a:endParaRPr>
          </a:p>
          <a:p>
            <a:pPr marL="171450" indent="-171450">
              <a:buFont typeface="Arial"/>
              <a:buChar char="•"/>
            </a:pPr>
            <a:r>
              <a:rPr lang="en-US" sz="1100"/>
              <a:t>French, France</a:t>
            </a:r>
            <a:endParaRPr lang="en-US" sz="1100">
              <a:ea typeface="Calibri"/>
              <a:cs typeface="Calibri"/>
            </a:endParaRPr>
          </a:p>
          <a:p>
            <a:pPr marL="171450" indent="-171450">
              <a:buFont typeface="Arial"/>
              <a:buChar char="•"/>
            </a:pPr>
            <a:r>
              <a:rPr lang="en-US" sz="1100"/>
              <a:t>Galician, Spain</a:t>
            </a:r>
            <a:endParaRPr lang="en-US" sz="1100">
              <a:ea typeface="Calibri"/>
              <a:cs typeface="Calibri"/>
            </a:endParaRPr>
          </a:p>
          <a:p>
            <a:pPr marL="171450" indent="-171450">
              <a:buFont typeface="Arial"/>
              <a:buChar char="•"/>
            </a:pPr>
            <a:r>
              <a:rPr lang="en-US" sz="1100"/>
              <a:t>Georgian, Georgia</a:t>
            </a:r>
            <a:endParaRPr lang="en-US" sz="1100">
              <a:ea typeface="Calibri"/>
              <a:cs typeface="Calibri"/>
            </a:endParaRPr>
          </a:p>
          <a:p>
            <a:pPr marL="171450" indent="-171450">
              <a:buFont typeface="Arial"/>
              <a:buChar char="•"/>
            </a:pPr>
            <a:r>
              <a:rPr lang="en-US" sz="1100"/>
              <a:t>German, Germany</a:t>
            </a:r>
            <a:endParaRPr lang="en-US" sz="1100">
              <a:ea typeface="Calibri"/>
              <a:cs typeface="Calibri"/>
            </a:endParaRPr>
          </a:p>
          <a:p>
            <a:pPr marL="171450" indent="-171450">
              <a:buFont typeface="Arial"/>
              <a:buChar char="•"/>
            </a:pPr>
            <a:r>
              <a:rPr lang="en-US" sz="1100"/>
              <a:t>Greek, Greece</a:t>
            </a:r>
            <a:endParaRPr lang="en-US" sz="1100">
              <a:ea typeface="Calibri"/>
              <a:cs typeface="Calibri"/>
            </a:endParaRPr>
          </a:p>
          <a:p>
            <a:pPr marL="171450" indent="-171450">
              <a:buFont typeface="Arial"/>
              <a:buChar char="•"/>
            </a:pPr>
            <a:r>
              <a:rPr lang="en-US" sz="1100"/>
              <a:t>Gujarati, India</a:t>
            </a:r>
            <a:endParaRPr lang="en-US" sz="1100">
              <a:ea typeface="Calibri"/>
              <a:cs typeface="Calibri"/>
            </a:endParaRPr>
          </a:p>
          <a:p>
            <a:pPr marL="171450" indent="-171450">
              <a:buFont typeface="Arial"/>
              <a:buChar char="•"/>
            </a:pPr>
            <a:r>
              <a:rPr lang="en-US" sz="1100"/>
              <a:t>Haryanvi, India</a:t>
            </a:r>
            <a:endParaRPr lang="en-US" sz="1100">
              <a:ea typeface="Calibri"/>
              <a:cs typeface="Calibri"/>
            </a:endParaRPr>
          </a:p>
          <a:p>
            <a:pPr marL="171450" indent="-171450">
              <a:buFont typeface="Arial"/>
              <a:buChar char="•"/>
            </a:pPr>
            <a:r>
              <a:rPr lang="en-US" sz="1100"/>
              <a:t>Hindi, India</a:t>
            </a:r>
            <a:endParaRPr lang="en-US" sz="1100">
              <a:ea typeface="Calibri"/>
              <a:cs typeface="Calibri"/>
            </a:endParaRPr>
          </a:p>
          <a:p>
            <a:pPr marL="171450" indent="-171450">
              <a:buFont typeface="Arial"/>
              <a:buChar char="•"/>
            </a:pPr>
            <a:r>
              <a:rPr lang="en-US" sz="1100"/>
              <a:t>Hungarian, Hungary</a:t>
            </a:r>
            <a:endParaRPr lang="en-US" sz="1100">
              <a:ea typeface="Calibri"/>
              <a:cs typeface="Calibri"/>
            </a:endParaRPr>
          </a:p>
          <a:p>
            <a:pPr marL="171450" indent="-171450">
              <a:buFont typeface="Arial"/>
              <a:buChar char="•"/>
            </a:pPr>
            <a:r>
              <a:rPr lang="en-US" sz="1100"/>
              <a:t>Indonesian, Indonesia</a:t>
            </a:r>
            <a:endParaRPr lang="en-US" sz="1100">
              <a:ea typeface="Calibri"/>
              <a:cs typeface="Calibri"/>
            </a:endParaRPr>
          </a:p>
          <a:p>
            <a:pPr marL="171450" indent="-171450">
              <a:buFont typeface="Arial"/>
              <a:buChar char="•"/>
            </a:pPr>
            <a:r>
              <a:rPr lang="en-US" sz="1100"/>
              <a:t>Irish, Ireland</a:t>
            </a:r>
            <a:endParaRPr lang="en-US" sz="1100">
              <a:ea typeface="Calibri"/>
              <a:cs typeface="Calibri"/>
            </a:endParaRPr>
          </a:p>
          <a:p>
            <a:pPr marL="171450" indent="-171450">
              <a:buFont typeface="Arial"/>
              <a:buChar char="•"/>
            </a:pPr>
            <a:r>
              <a:rPr lang="en-US" sz="1100"/>
              <a:t>Italian, Italy</a:t>
            </a:r>
            <a:endParaRPr lang="en-US" sz="1100">
              <a:ea typeface="Calibri"/>
              <a:cs typeface="Calibri"/>
            </a:endParaRPr>
          </a:p>
          <a:p>
            <a:pPr marL="171450" indent="-171450">
              <a:buFont typeface="Arial"/>
              <a:buChar char="•"/>
            </a:pPr>
            <a:r>
              <a:rPr lang="en-US" sz="1100"/>
              <a:t>Japanese, Japan</a:t>
            </a:r>
            <a:endParaRPr lang="en-US" sz="1100">
              <a:ea typeface="Calibri"/>
              <a:cs typeface="Calibri"/>
            </a:endParaRPr>
          </a:p>
          <a:p>
            <a:pPr marL="171450" indent="-171450">
              <a:buFont typeface="Arial"/>
              <a:buChar char="•"/>
            </a:pPr>
            <a:r>
              <a:rPr lang="en-US" sz="1100"/>
              <a:t>Javanese, Indonesia</a:t>
            </a:r>
            <a:endParaRPr lang="en-US" sz="1100">
              <a:ea typeface="Calibri"/>
              <a:cs typeface="Calibri"/>
            </a:endParaRPr>
          </a:p>
          <a:p>
            <a:pPr marL="171450" indent="-171450">
              <a:buFont typeface="Arial"/>
              <a:buChar char="•"/>
            </a:pPr>
            <a:r>
              <a:rPr lang="en-US" sz="1100"/>
              <a:t>Kannada, India</a:t>
            </a:r>
            <a:endParaRPr lang="en-US" sz="1100">
              <a:ea typeface="Calibri"/>
              <a:cs typeface="Calibri"/>
            </a:endParaRPr>
          </a:p>
          <a:p>
            <a:pPr marL="171450" indent="-171450">
              <a:buFont typeface="Arial"/>
              <a:buChar char="•"/>
            </a:pPr>
            <a:r>
              <a:rPr lang="en-US" sz="1100"/>
              <a:t>Kashmiri, India</a:t>
            </a:r>
            <a:endParaRPr lang="en-US" sz="1100">
              <a:ea typeface="Calibri"/>
              <a:cs typeface="Calibri"/>
            </a:endParaRPr>
          </a:p>
          <a:p>
            <a:pPr marL="171450" indent="-171450">
              <a:buFont typeface="Arial"/>
              <a:buChar char="•"/>
            </a:pPr>
            <a:r>
              <a:rPr lang="en-US" sz="1100"/>
              <a:t>Kazakh, Kazakhstan</a:t>
            </a:r>
            <a:endParaRPr lang="en-US" sz="1100">
              <a:ea typeface="Calibri"/>
              <a:cs typeface="Calibri"/>
            </a:endParaRPr>
          </a:p>
          <a:p>
            <a:pPr marL="171450" indent="-171450">
              <a:buFont typeface="Arial"/>
              <a:buChar char="•"/>
            </a:pPr>
            <a:r>
              <a:rPr lang="en-US" sz="1100"/>
              <a:t>Konkani, India</a:t>
            </a:r>
            <a:endParaRPr lang="en-US" sz="1100">
              <a:ea typeface="Calibri"/>
              <a:cs typeface="Calibri"/>
            </a:endParaRPr>
          </a:p>
          <a:p>
            <a:pPr marL="171450" indent="-171450">
              <a:buFont typeface="Arial"/>
              <a:buChar char="•"/>
            </a:pPr>
            <a:r>
              <a:rPr lang="en-US" sz="1100"/>
              <a:t>Korean, South Korea</a:t>
            </a:r>
            <a:endParaRPr lang="en-US" sz="1100">
              <a:ea typeface="Calibri"/>
              <a:cs typeface="Calibri"/>
            </a:endParaRPr>
          </a:p>
          <a:p>
            <a:pPr marL="171450" indent="-171450">
              <a:buFont typeface="Arial"/>
              <a:buChar char="•"/>
            </a:pPr>
            <a:r>
              <a:rPr lang="en-US" sz="1100"/>
              <a:t>Kyrgyz, Kyrgyzstan</a:t>
            </a:r>
            <a:endParaRPr lang="en-US" sz="1100">
              <a:ea typeface="Calibri"/>
              <a:cs typeface="Calibri"/>
            </a:endParaRPr>
          </a:p>
          <a:p>
            <a:pPr marL="171450" indent="-171450">
              <a:buFont typeface="Arial"/>
              <a:buChar char="•"/>
            </a:pPr>
            <a:r>
              <a:rPr lang="en-US" sz="1100"/>
              <a:t>Latvian, Latvia</a:t>
            </a:r>
            <a:endParaRPr lang="en-US" sz="1100">
              <a:ea typeface="Calibri"/>
              <a:cs typeface="Calibri"/>
            </a:endParaRPr>
          </a:p>
          <a:p>
            <a:pPr marL="171450" indent="-171450">
              <a:buFont typeface="Arial"/>
              <a:buChar char="•"/>
            </a:pPr>
            <a:r>
              <a:rPr lang="en-US" sz="1100"/>
              <a:t>Lithuanian, Lithuania</a:t>
            </a:r>
            <a:endParaRPr lang="en-US" sz="1100">
              <a:ea typeface="Calibri"/>
              <a:cs typeface="Calibri"/>
            </a:endParaRPr>
          </a:p>
          <a:p>
            <a:pPr marL="171450" indent="-171450">
              <a:buFont typeface="Arial"/>
              <a:buChar char="•"/>
            </a:pPr>
            <a:r>
              <a:rPr lang="en-US" sz="1100"/>
              <a:t>Macedonian, North Macedonia</a:t>
            </a:r>
            <a:endParaRPr lang="en-US" sz="1100">
              <a:ea typeface="Calibri"/>
              <a:cs typeface="Calibri"/>
            </a:endParaRPr>
          </a:p>
          <a:p>
            <a:pPr marL="171450" indent="-171450">
              <a:buFont typeface="Arial"/>
              <a:buChar char="•"/>
            </a:pPr>
            <a:r>
              <a:rPr lang="en-US" sz="1100"/>
              <a:t>Maithili, India</a:t>
            </a:r>
            <a:endParaRPr lang="en-US" sz="1100">
              <a:ea typeface="Calibri"/>
              <a:cs typeface="Calibri"/>
            </a:endParaRPr>
          </a:p>
          <a:p>
            <a:pPr marL="171450" indent="-171450">
              <a:buFont typeface="Arial"/>
              <a:buChar char="•"/>
            </a:pPr>
            <a:r>
              <a:rPr lang="en-US" sz="1100"/>
              <a:t>Malay, Malaysia</a:t>
            </a:r>
            <a:endParaRPr lang="en-US" sz="1100">
              <a:ea typeface="Calibri"/>
              <a:cs typeface="Calibri"/>
            </a:endParaRPr>
          </a:p>
          <a:p>
            <a:pPr marL="171450" indent="-171450">
              <a:buFont typeface="Arial"/>
              <a:buChar char="•"/>
            </a:pPr>
            <a:r>
              <a:rPr lang="en-US" sz="1100"/>
              <a:t>Maltese, Malta</a:t>
            </a:r>
            <a:endParaRPr lang="en-US" sz="1100">
              <a:ea typeface="Calibri"/>
              <a:cs typeface="Calibri"/>
            </a:endParaRPr>
          </a:p>
          <a:p>
            <a:pPr marL="171450" indent="-171450">
              <a:buFont typeface="Arial"/>
              <a:buChar char="•"/>
            </a:pPr>
            <a:r>
              <a:rPr lang="en-US" sz="1100"/>
              <a:t>Mandarin, China</a:t>
            </a:r>
            <a:endParaRPr lang="en-US" sz="1100">
              <a:ea typeface="Calibri"/>
              <a:cs typeface="Calibri"/>
            </a:endParaRPr>
          </a:p>
          <a:p>
            <a:pPr marL="171450" indent="-171450">
              <a:buFont typeface="Arial"/>
              <a:buChar char="•"/>
            </a:pPr>
            <a:r>
              <a:rPr lang="en-US" sz="1100"/>
              <a:t>Mandarin Chinese, China</a:t>
            </a:r>
            <a:endParaRPr lang="en-US" sz="1100">
              <a:ea typeface="Calibri"/>
              <a:cs typeface="Calibri"/>
            </a:endParaRPr>
          </a:p>
          <a:p>
            <a:pPr marL="171450" indent="-171450">
              <a:buFont typeface="Arial"/>
              <a:buChar char="•"/>
            </a:pPr>
            <a:r>
              <a:rPr lang="en-US" sz="1100"/>
              <a:t>Marathi, India</a:t>
            </a:r>
            <a:endParaRPr lang="en-US" sz="1100">
              <a:ea typeface="Calibri"/>
              <a:cs typeface="Calibri"/>
            </a:endParaRPr>
          </a:p>
          <a:p>
            <a:pPr marL="171450" indent="-171450">
              <a:buFont typeface="Arial"/>
              <a:buChar char="•"/>
            </a:pPr>
            <a:r>
              <a:rPr lang="en-US" sz="1100"/>
              <a:t>Marwari, India</a:t>
            </a:r>
            <a:endParaRPr lang="en-US" sz="1100">
              <a:ea typeface="Calibri"/>
              <a:cs typeface="Calibri"/>
            </a:endParaRPr>
          </a:p>
          <a:p>
            <a:pPr marL="171450" indent="-171450">
              <a:buFont typeface="Arial"/>
              <a:buChar char="•"/>
            </a:pPr>
            <a:r>
              <a:rPr lang="en-US" sz="1100"/>
              <a:t>Min Nan, China</a:t>
            </a:r>
            <a:endParaRPr lang="en-US" sz="1100">
              <a:ea typeface="Calibri"/>
              <a:cs typeface="Calibri"/>
            </a:endParaRPr>
          </a:p>
          <a:p>
            <a:pPr marL="171450" indent="-171450">
              <a:buFont typeface="Arial"/>
              <a:buChar char="•"/>
            </a:pPr>
            <a:r>
              <a:rPr lang="en-US" sz="1100"/>
              <a:t>Moldovan, Moldova</a:t>
            </a:r>
            <a:endParaRPr lang="en-US" sz="1100">
              <a:ea typeface="Calibri"/>
              <a:cs typeface="Calibri"/>
            </a:endParaRPr>
          </a:p>
          <a:p>
            <a:pPr marL="171450" indent="-171450">
              <a:buFont typeface="Arial"/>
              <a:buChar char="•"/>
            </a:pPr>
            <a:r>
              <a:rPr lang="en-US" sz="1100"/>
              <a:t>Mongolian, Mongolia</a:t>
            </a:r>
            <a:endParaRPr lang="en-US" sz="1100">
              <a:ea typeface="Calibri"/>
              <a:cs typeface="Calibri"/>
            </a:endParaRPr>
          </a:p>
          <a:p>
            <a:pPr marL="171450" indent="-171450">
              <a:buFont typeface="Arial"/>
              <a:buChar char="•"/>
            </a:pPr>
            <a:r>
              <a:rPr lang="en-US" sz="1100"/>
              <a:t>Montenegrin, Montenegro</a:t>
            </a:r>
            <a:endParaRPr lang="en-US" sz="1100">
              <a:ea typeface="Calibri"/>
              <a:cs typeface="Calibri"/>
            </a:endParaRPr>
          </a:p>
          <a:p>
            <a:pPr marL="171450" indent="-171450">
              <a:buFont typeface="Arial"/>
              <a:buChar char="•"/>
            </a:pPr>
            <a:r>
              <a:rPr lang="en-US" sz="1100"/>
              <a:t>Nepali, Nepal</a:t>
            </a:r>
            <a:endParaRPr lang="en-US" sz="1100">
              <a:ea typeface="Calibri"/>
              <a:cs typeface="Calibri"/>
            </a:endParaRPr>
          </a:p>
          <a:p>
            <a:pPr marL="171450" indent="-171450">
              <a:buFont typeface="Arial"/>
              <a:buChar char="•"/>
            </a:pPr>
            <a:r>
              <a:rPr lang="en-US" sz="1100"/>
              <a:t>Norwegian, Norway</a:t>
            </a:r>
            <a:endParaRPr lang="en-US" sz="1100">
              <a:ea typeface="Calibri"/>
              <a:cs typeface="Calibri"/>
            </a:endParaRPr>
          </a:p>
          <a:p>
            <a:pPr marL="171450" indent="-171450">
              <a:buFont typeface="Arial"/>
              <a:buChar char="•"/>
            </a:pPr>
            <a:r>
              <a:rPr lang="en-US" sz="1100"/>
              <a:t>Oriya, India</a:t>
            </a:r>
            <a:endParaRPr lang="en-US" sz="1100">
              <a:ea typeface="Calibri"/>
              <a:cs typeface="Calibri"/>
            </a:endParaRPr>
          </a:p>
          <a:p>
            <a:pPr marL="171450" indent="-171450">
              <a:buFont typeface="Arial"/>
              <a:buChar char="•"/>
            </a:pPr>
            <a:r>
              <a:rPr lang="en-US" sz="1100"/>
              <a:t>Pashto, Afghanistan</a:t>
            </a:r>
            <a:endParaRPr lang="en-US" sz="1100">
              <a:ea typeface="Calibri"/>
              <a:cs typeface="Calibri"/>
            </a:endParaRPr>
          </a:p>
          <a:p>
            <a:pPr marL="171450" indent="-171450">
              <a:buFont typeface="Arial"/>
              <a:buChar char="•"/>
            </a:pPr>
            <a:r>
              <a:rPr lang="en-US" sz="1100"/>
              <a:t>Persian (Farsi), Iran</a:t>
            </a:r>
            <a:endParaRPr lang="en-US" sz="1100">
              <a:ea typeface="Calibri"/>
              <a:cs typeface="Calibri"/>
            </a:endParaRPr>
          </a:p>
          <a:p>
            <a:pPr marL="171450" indent="-171450">
              <a:buFont typeface="Arial"/>
              <a:buChar char="•"/>
            </a:pPr>
            <a:r>
              <a:rPr lang="en-US" sz="1100"/>
              <a:t>Polish, Poland</a:t>
            </a:r>
            <a:endParaRPr lang="en-US" sz="1100">
              <a:ea typeface="Calibri"/>
              <a:cs typeface="Calibri"/>
            </a:endParaRPr>
          </a:p>
          <a:p>
            <a:pPr marL="171450" indent="-171450">
              <a:buFont typeface="Arial"/>
              <a:buChar char="•"/>
            </a:pPr>
            <a:r>
              <a:rPr lang="en-US" sz="1100"/>
              <a:t>Portuguese, Portugal</a:t>
            </a:r>
            <a:endParaRPr lang="en-US" sz="1100">
              <a:ea typeface="Calibri"/>
              <a:cs typeface="Calibri"/>
            </a:endParaRPr>
          </a:p>
          <a:p>
            <a:pPr marL="171450" indent="-171450">
              <a:buFont typeface="Arial"/>
              <a:buChar char="•"/>
            </a:pPr>
            <a:r>
              <a:rPr lang="en-US" sz="1100"/>
              <a:t>Punjabi, India</a:t>
            </a:r>
            <a:endParaRPr lang="en-US" sz="1100">
              <a:ea typeface="Calibri"/>
              <a:cs typeface="Calibri"/>
            </a:endParaRPr>
          </a:p>
          <a:p>
            <a:pPr marL="171450" indent="-171450">
              <a:buFont typeface="Arial"/>
              <a:buChar char="•"/>
            </a:pPr>
            <a:r>
              <a:rPr lang="en-US" sz="1100"/>
              <a:t>Rajasthani, India</a:t>
            </a:r>
            <a:endParaRPr lang="en-US" sz="1100">
              <a:ea typeface="Calibri"/>
              <a:cs typeface="Calibri"/>
            </a:endParaRPr>
          </a:p>
          <a:p>
            <a:pPr marL="171450" indent="-171450">
              <a:buFont typeface="Arial"/>
              <a:buChar char="•"/>
            </a:pPr>
            <a:r>
              <a:rPr lang="en-US" sz="1100"/>
              <a:t>Romanian, Romania</a:t>
            </a:r>
            <a:endParaRPr lang="en-US" sz="1100">
              <a:ea typeface="Calibri"/>
              <a:cs typeface="Calibri"/>
            </a:endParaRPr>
          </a:p>
          <a:p>
            <a:pPr marL="171450" indent="-171450">
              <a:buFont typeface="Arial"/>
              <a:buChar char="•"/>
            </a:pPr>
            <a:r>
              <a:rPr lang="en-US" sz="1100"/>
              <a:t>Russian, Russia</a:t>
            </a:r>
            <a:endParaRPr lang="en-US" sz="1100">
              <a:ea typeface="Calibri"/>
              <a:cs typeface="Calibri"/>
            </a:endParaRPr>
          </a:p>
          <a:p>
            <a:pPr marL="171450" indent="-171450">
              <a:buFont typeface="Arial"/>
              <a:buChar char="•"/>
            </a:pPr>
            <a:r>
              <a:rPr lang="en-US" sz="1100"/>
              <a:t>Sanskrit, India</a:t>
            </a:r>
            <a:endParaRPr lang="en-US" sz="1100">
              <a:ea typeface="Calibri"/>
              <a:cs typeface="Calibri"/>
            </a:endParaRPr>
          </a:p>
          <a:p>
            <a:pPr marL="171450" indent="-171450">
              <a:buFont typeface="Arial"/>
              <a:buChar char="•"/>
            </a:pPr>
            <a:r>
              <a:rPr lang="en-US" sz="1100"/>
              <a:t>Santali, India</a:t>
            </a:r>
            <a:endParaRPr lang="en-US" sz="1100">
              <a:ea typeface="Calibri"/>
              <a:cs typeface="Calibri"/>
            </a:endParaRPr>
          </a:p>
          <a:p>
            <a:pPr marL="171450" indent="-171450">
              <a:buFont typeface="Arial"/>
              <a:buChar char="•"/>
            </a:pPr>
            <a:r>
              <a:rPr lang="en-US" sz="1100"/>
              <a:t>Serbian, Serbia</a:t>
            </a:r>
            <a:endParaRPr lang="en-US" sz="1100">
              <a:ea typeface="Calibri"/>
              <a:cs typeface="Calibri"/>
            </a:endParaRPr>
          </a:p>
          <a:p>
            <a:pPr marL="171450" indent="-171450">
              <a:buFont typeface="Arial"/>
              <a:buChar char="•"/>
            </a:pPr>
            <a:r>
              <a:rPr lang="en-US" sz="1100"/>
              <a:t>Sindhi, Pakistan</a:t>
            </a:r>
            <a:endParaRPr lang="en-US" sz="1100">
              <a:ea typeface="Calibri"/>
              <a:cs typeface="Calibri"/>
            </a:endParaRPr>
          </a:p>
          <a:p>
            <a:pPr marL="171450" indent="-171450">
              <a:buFont typeface="Arial"/>
              <a:buChar char="•"/>
            </a:pPr>
            <a:r>
              <a:rPr lang="en-US" sz="1100"/>
              <a:t>Sinhala, Sri Lanka</a:t>
            </a:r>
            <a:endParaRPr lang="en-US" sz="1100">
              <a:ea typeface="Calibri"/>
              <a:cs typeface="Calibri"/>
            </a:endParaRPr>
          </a:p>
          <a:p>
            <a:pPr marL="171450" indent="-171450">
              <a:buFont typeface="Arial"/>
              <a:buChar char="•"/>
            </a:pPr>
            <a:r>
              <a:rPr lang="en-US" sz="1100"/>
              <a:t>Slovak, Slovakia</a:t>
            </a:r>
            <a:endParaRPr lang="en-US" sz="1100">
              <a:ea typeface="Calibri"/>
              <a:cs typeface="Calibri"/>
            </a:endParaRPr>
          </a:p>
          <a:p>
            <a:pPr marL="171450" indent="-171450">
              <a:buFont typeface="Arial"/>
              <a:buChar char="•"/>
            </a:pPr>
            <a:r>
              <a:rPr lang="en-US" sz="1100"/>
              <a:t>Slovene, Slovenia</a:t>
            </a:r>
            <a:endParaRPr lang="en-US" sz="1100">
              <a:ea typeface="Calibri"/>
              <a:cs typeface="Calibri"/>
            </a:endParaRPr>
          </a:p>
          <a:p>
            <a:pPr marL="171450" indent="-171450">
              <a:buFont typeface="Arial"/>
              <a:buChar char="•"/>
            </a:pPr>
            <a:r>
              <a:rPr lang="en-US" sz="1100"/>
              <a:t>Slovenian, Slovenia</a:t>
            </a:r>
            <a:endParaRPr lang="en-US" sz="1100">
              <a:ea typeface="Calibri"/>
              <a:cs typeface="Calibri"/>
            </a:endParaRPr>
          </a:p>
          <a:p>
            <a:pPr marL="171450" indent="-171450">
              <a:buFont typeface="Arial"/>
              <a:buChar char="•"/>
            </a:pPr>
            <a:r>
              <a:rPr lang="en-US" sz="1100"/>
              <a:t>Ukrainian, Ukraine</a:t>
            </a:r>
            <a:endParaRPr lang="en-US" sz="1100">
              <a:ea typeface="Calibri"/>
              <a:cs typeface="Calibri"/>
            </a:endParaRPr>
          </a:p>
          <a:p>
            <a:pPr marL="171450" indent="-171450">
              <a:buFont typeface="Arial"/>
              <a:buChar char="•"/>
            </a:pPr>
            <a:r>
              <a:rPr lang="en-US" sz="1100"/>
              <a:t>Urdu, Pakistan (PK)</a:t>
            </a:r>
            <a:endParaRPr lang="en-US" sz="1100">
              <a:ea typeface="Calibri"/>
              <a:cs typeface="Calibri"/>
            </a:endParaRPr>
          </a:p>
          <a:p>
            <a:pPr marL="171450" indent="-171450">
              <a:buFont typeface="Arial"/>
              <a:buChar char="•"/>
            </a:pPr>
            <a:r>
              <a:rPr lang="en-US" sz="1100"/>
              <a:t>Uzbek, Uzbekistan</a:t>
            </a:r>
            <a:endParaRPr lang="en-US" sz="1100">
              <a:ea typeface="Calibri"/>
              <a:cs typeface="Calibri"/>
            </a:endParaRPr>
          </a:p>
          <a:p>
            <a:pPr marL="171450" indent="-171450">
              <a:buFont typeface="Arial"/>
              <a:buChar char="•"/>
            </a:pPr>
            <a:r>
              <a:rPr lang="en-US" sz="1100"/>
              <a:t>Vietnamese, Vietnam</a:t>
            </a:r>
            <a:endParaRPr lang="en-US" sz="1100">
              <a:ea typeface="Calibri"/>
              <a:cs typeface="Calibri"/>
            </a:endParaRPr>
          </a:p>
          <a:p>
            <a:pPr marL="171450" indent="-171450">
              <a:buFont typeface="Arial"/>
              <a:buChar char="•"/>
            </a:pPr>
            <a:r>
              <a:rPr lang="en-US" sz="1100"/>
              <a:t>Welsh, Wales</a:t>
            </a:r>
            <a:endParaRPr lang="en-US" sz="1100">
              <a:ea typeface="Calibri"/>
              <a:cs typeface="Calibri"/>
            </a:endParaRPr>
          </a:p>
          <a:p>
            <a:pPr marL="171450" indent="-171450">
              <a:buFont typeface="Arial"/>
              <a:buChar char="•"/>
            </a:pPr>
            <a:r>
              <a:rPr lang="en-US" sz="1100"/>
              <a:t>Wu, China</a:t>
            </a:r>
            <a:endParaRPr lang="en-US" sz="1100">
              <a:ea typeface="Calibri"/>
              <a:cs typeface="Calibri"/>
            </a:endParaRPr>
          </a:p>
          <a:p>
            <a:endParaRPr lang="en-US" sz="1100">
              <a:ea typeface="Calibri"/>
              <a:cs typeface="+mn-lt"/>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46</a:t>
            </a:fld>
            <a:endParaRPr lang="en-GB"/>
          </a:p>
        </p:txBody>
      </p:sp>
    </p:spTree>
    <p:extLst>
      <p:ext uri="{BB962C8B-B14F-4D97-AF65-F5344CB8AC3E}">
        <p14:creationId xmlns:p14="http://schemas.microsoft.com/office/powerpoint/2010/main" val="1173612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47</a:t>
            </a:fld>
            <a:endParaRPr lang="en-GB"/>
          </a:p>
        </p:txBody>
      </p:sp>
    </p:spTree>
    <p:extLst>
      <p:ext uri="{BB962C8B-B14F-4D97-AF65-F5344CB8AC3E}">
        <p14:creationId xmlns:p14="http://schemas.microsoft.com/office/powerpoint/2010/main" val="754208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a:t>&lt;High level overview of the suggested pipeline, with ingestion, training, inference/scoring, storing and model refresh&gt;</a:t>
            </a:r>
          </a:p>
          <a:p>
            <a:pPr>
              <a:spcAft>
                <a:spcPts val="1200"/>
              </a:spcAft>
            </a:pPr>
            <a:r>
              <a:rPr lang="en-US"/>
              <a:t>Process, train, score and save is </a:t>
            </a:r>
            <a:r>
              <a:rPr lang="en-US" err="1"/>
              <a:t>alway</a:t>
            </a:r>
            <a:r>
              <a:rPr lang="en-US"/>
              <a:t> the same</a:t>
            </a:r>
          </a:p>
          <a:p>
            <a:pPr marL="431800" lvl="1">
              <a:spcAft>
                <a:spcPts val="1200"/>
              </a:spcAft>
            </a:pPr>
            <a:r>
              <a:rPr lang="en-US"/>
              <a:t>Preliminary and final steps may differ</a:t>
            </a:r>
          </a:p>
          <a:p>
            <a:pPr>
              <a:spcAft>
                <a:spcPts val="1200"/>
              </a:spcAft>
            </a:pPr>
            <a:r>
              <a:rPr lang="en-US"/>
              <a:t>&lt;Example of import mode / full model&gt; vs Shortcut + Direct Query composite model</a:t>
            </a:r>
          </a:p>
          <a:p>
            <a:pPr marL="431800" lvl="1">
              <a:spcAft>
                <a:spcPts val="1200"/>
              </a:spcAft>
            </a:pPr>
            <a:r>
              <a:rPr lang="en-US" err="1"/>
              <a:t>OneLake</a:t>
            </a:r>
            <a:r>
              <a:rPr lang="en-US"/>
              <a:t> Delta Table integration (Import model)</a:t>
            </a:r>
          </a:p>
          <a:p>
            <a:pPr marL="863600" lvl="2">
              <a:spcAft>
                <a:spcPts val="1200"/>
              </a:spcAft>
            </a:pPr>
            <a:r>
              <a:rPr lang="en-US"/>
              <a:t>Refresh Semantic Model -&gt; Process Data -&gt; (Train model) -&gt; Inference -&gt; Save to Lakehouse (given fitting schema) -&gt; (Partial Refresh)</a:t>
            </a:r>
          </a:p>
          <a:p>
            <a:pPr marL="431800" lvl="1">
              <a:spcAft>
                <a:spcPts val="1200"/>
              </a:spcAft>
            </a:pPr>
            <a:r>
              <a:rPr lang="en-US"/>
              <a:t>Semantic Link (Import/Direct Query / Direct Lake / Composite)</a:t>
            </a:r>
          </a:p>
          <a:p>
            <a:pPr marL="863600" lvl="2">
              <a:spcAft>
                <a:spcPts val="1200"/>
              </a:spcAft>
            </a:pPr>
            <a:r>
              <a:rPr lang="en-US"/>
              <a:t>(Refresh Semantic Model) -&gt; </a:t>
            </a:r>
            <a:r>
              <a:rPr lang="en-US" b="1"/>
              <a:t>Extract Data </a:t>
            </a:r>
            <a:r>
              <a:rPr lang="en-US"/>
              <a:t>-&gt; Process data -&gt; (Train Model) -&gt; Score -&gt; Save to Lakehouse (given fitting schema) -&gt; (Partial refresh)?</a:t>
            </a:r>
          </a:p>
          <a:p>
            <a:pPr marL="863600" lvl="2">
              <a:spcAft>
                <a:spcPts val="1200"/>
              </a:spcAft>
            </a:pPr>
            <a:r>
              <a:rPr lang="en-US"/>
              <a:t>Data Extraction could be done as in traditional data extraction with delta loads and watermarking for instance</a:t>
            </a:r>
          </a:p>
          <a:p>
            <a:pPr marL="863600" lvl="2">
              <a:spcAft>
                <a:spcPts val="1200"/>
              </a:spcAft>
            </a:pPr>
            <a:r>
              <a:rPr lang="en-US"/>
              <a:t>Tracking the prediction timestamp could also be useful e.g. for timeseries forecasting to </a:t>
            </a:r>
            <a:r>
              <a:rPr lang="en-US" err="1"/>
              <a:t>trackchanges</a:t>
            </a:r>
            <a:r>
              <a:rPr lang="en-US"/>
              <a:t> in forecasts.</a:t>
            </a:r>
          </a:p>
          <a:p>
            <a:pPr marL="863600" lvl="2">
              <a:spcAft>
                <a:spcPts val="1200"/>
              </a:spcAft>
            </a:pPr>
            <a:r>
              <a:rPr lang="en-US"/>
              <a:t>Define a pre-processing pipeline which can be re-used for both training and inference</a:t>
            </a:r>
          </a:p>
          <a:p>
            <a:pPr>
              <a:spcAft>
                <a:spcPts val="1200"/>
              </a:spcAft>
            </a:pPr>
            <a:r>
              <a:rPr lang="en-US"/>
              <a:t>Is all done in Data Pipelines and notebooks</a:t>
            </a:r>
          </a:p>
          <a:p>
            <a:pPr>
              <a:spcAft>
                <a:spcPts val="1200"/>
              </a:spcAft>
            </a:pPr>
            <a:endParaRPr lang="en-US"/>
          </a:p>
          <a:p>
            <a:pPr marL="863600" lvl="2">
              <a:spcAft>
                <a:spcPts val="1200"/>
              </a:spcAft>
            </a:pPr>
            <a:endParaRPr lang="en-US"/>
          </a:p>
          <a:p>
            <a:endParaRPr lang="en-NO" sz="1100" b="1">
              <a:ea typeface="Calibri"/>
              <a:cs typeface="Calibri"/>
            </a:endParaRPr>
          </a:p>
        </p:txBody>
      </p:sp>
      <p:sp>
        <p:nvSpPr>
          <p:cNvPr id="4" name="Slide Number Placeholder 3"/>
          <p:cNvSpPr>
            <a:spLocks noGrp="1"/>
          </p:cNvSpPr>
          <p:nvPr>
            <p:ph type="sldNum" sz="quarter" idx="5"/>
          </p:nvPr>
        </p:nvSpPr>
        <p:spPr/>
        <p:txBody>
          <a:bodyPr/>
          <a:lstStyle/>
          <a:p>
            <a:fld id="{7EB8C794-77EE-4724-B493-2E0907BFA558}" type="slidenum">
              <a:rPr lang="en-GB" smtClean="0"/>
              <a:t>48</a:t>
            </a:fld>
            <a:endParaRPr lang="en-GB"/>
          </a:p>
        </p:txBody>
      </p:sp>
    </p:spTree>
    <p:extLst>
      <p:ext uri="{BB962C8B-B14F-4D97-AF65-F5344CB8AC3E}">
        <p14:creationId xmlns:p14="http://schemas.microsoft.com/office/powerpoint/2010/main" val="2332207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Aft>
                <a:spcPts val="1200"/>
              </a:spcAft>
            </a:pPr>
            <a:r>
              <a:rPr lang="en-US" sz="1100"/>
              <a:t>Circular dependencies</a:t>
            </a:r>
          </a:p>
          <a:p>
            <a:pPr>
              <a:spcAft>
                <a:spcPts val="1200"/>
              </a:spcAft>
            </a:pPr>
            <a:r>
              <a:rPr lang="en-US" sz="1100">
                <a:ea typeface="Calibri"/>
                <a:cs typeface="Calibri"/>
              </a:rPr>
              <a:t>  - Handling columns or tables – Blacklist or Whitelist</a:t>
            </a:r>
          </a:p>
          <a:p>
            <a:pPr>
              <a:spcAft>
                <a:spcPts val="1200"/>
              </a:spcAft>
            </a:pPr>
            <a:r>
              <a:rPr lang="en-US" sz="1100">
                <a:ea typeface="Calibri"/>
                <a:cs typeface="Calibri"/>
              </a:rPr>
              <a:t>    - Particularly difficult with Export since you can't easily exclude columns</a:t>
            </a:r>
          </a:p>
          <a:p>
            <a:pPr>
              <a:spcAft>
                <a:spcPts val="1200"/>
              </a:spcAft>
            </a:pPr>
            <a:r>
              <a:rPr lang="en-US" sz="1100"/>
              <a:t>Including Predictions in Semantic Model Schema - Chicken and Egg problem </a:t>
            </a:r>
            <a:endParaRPr lang="en-US" sz="1100">
              <a:ea typeface="Calibri"/>
              <a:cs typeface="Calibri"/>
            </a:endParaRPr>
          </a:p>
          <a:p>
            <a:pPr marL="431800" lvl="1">
              <a:spcAft>
                <a:spcPts val="1200"/>
              </a:spcAft>
            </a:pPr>
            <a:r>
              <a:rPr lang="en-US" sz="1100"/>
              <a:t>Empty table in PBI schema or create New table integrate</a:t>
            </a:r>
            <a:endParaRPr lang="en-US" sz="1100">
              <a:ea typeface="Calibri"/>
              <a:cs typeface="Calibri"/>
            </a:endParaRPr>
          </a:p>
          <a:p>
            <a:pPr>
              <a:spcAft>
                <a:spcPts val="1200"/>
              </a:spcAft>
            </a:pPr>
            <a:r>
              <a:rPr lang="en-US" sz="1100"/>
              <a:t>Integrate into existing semantic model or One-way direction</a:t>
            </a:r>
            <a:endParaRPr lang="en-US" sz="1100">
              <a:ea typeface="Calibri"/>
              <a:cs typeface="Calibri"/>
            </a:endParaRPr>
          </a:p>
          <a:p>
            <a:pPr marL="431800" lvl="1">
              <a:spcAft>
                <a:spcPts val="1200"/>
              </a:spcAft>
            </a:pPr>
            <a:r>
              <a:rPr lang="en-US" sz="1100"/>
              <a:t>Downsides, e.g. if many existing reports -&gt; Must redirect (not a big problem)</a:t>
            </a:r>
            <a:endParaRPr lang="en-US" sz="1100">
              <a:ea typeface="Calibri"/>
              <a:cs typeface="Calibri"/>
            </a:endParaRPr>
          </a:p>
          <a:p>
            <a:pPr marL="863600" lvl="2">
              <a:spcAft>
                <a:spcPts val="1200"/>
              </a:spcAft>
            </a:pPr>
            <a:r>
              <a:rPr lang="en-US" sz="1100"/>
              <a:t>But if many calculated tables, columns and other not-supported </a:t>
            </a:r>
            <a:endParaRPr lang="en-US" sz="1100">
              <a:ea typeface="Calibri"/>
              <a:cs typeface="Calibri"/>
            </a:endParaRPr>
          </a:p>
          <a:p>
            <a:pPr marL="431800" lvl="1">
              <a:spcAft>
                <a:spcPts val="1200"/>
              </a:spcAft>
            </a:pPr>
            <a:r>
              <a:rPr lang="en-US" sz="1100"/>
              <a:t>Option is composite model -&gt; Import vs Direct Query</a:t>
            </a:r>
            <a:endParaRPr lang="en-US" sz="1100">
              <a:ea typeface="Calibri"/>
              <a:cs typeface="Calibri"/>
            </a:endParaRPr>
          </a:p>
          <a:p>
            <a:pPr marL="863600" lvl="2">
              <a:spcAft>
                <a:spcPts val="1200"/>
              </a:spcAft>
            </a:pPr>
            <a:r>
              <a:rPr lang="en-US" sz="1100"/>
              <a:t>Direct Query -&gt; True Live data (Integrate with file trigger?)</a:t>
            </a:r>
            <a:endParaRPr lang="en-US" sz="1100">
              <a:ea typeface="Calibri"/>
              <a:cs typeface="Calibri"/>
            </a:endParaRPr>
          </a:p>
          <a:p>
            <a:pPr>
              <a:spcAft>
                <a:spcPts val="1200"/>
              </a:spcAft>
            </a:pPr>
            <a:endParaRPr lang="en-US"/>
          </a:p>
          <a:p>
            <a:endParaRPr lang="en-US">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50</a:t>
            </a:fld>
            <a:endParaRPr lang="en-GB"/>
          </a:p>
        </p:txBody>
      </p:sp>
    </p:spTree>
    <p:extLst>
      <p:ext uri="{BB962C8B-B14F-4D97-AF65-F5344CB8AC3E}">
        <p14:creationId xmlns:p14="http://schemas.microsoft.com/office/powerpoint/2010/main" val="221695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spcAft>
                <a:spcPts val="1200"/>
              </a:spcAft>
              <a:buFontTx/>
              <a:buChar char="-"/>
            </a:pPr>
            <a:r>
              <a:rPr lang="en-US"/>
              <a:t>Integration models</a:t>
            </a:r>
          </a:p>
          <a:p>
            <a:pPr marL="171450" indent="-171450">
              <a:spcAft>
                <a:spcPts val="1200"/>
              </a:spcAft>
              <a:buFontTx/>
              <a:buChar char="-"/>
            </a:pPr>
            <a:r>
              <a:rPr lang="en-US"/>
              <a:t>Migrated, but might not work and will take some effort to script the migration/recreation</a:t>
            </a:r>
          </a:p>
          <a:p>
            <a:pPr marL="171450" indent="-171450">
              <a:spcAft>
                <a:spcPts val="1200"/>
              </a:spcAft>
              <a:buFontTx/>
              <a:buChar char="-"/>
            </a:pPr>
            <a:r>
              <a:rPr lang="en-US"/>
              <a:t>Idea -&gt; </a:t>
            </a:r>
            <a:r>
              <a:rPr lang="en-US" err="1"/>
              <a:t>GOld</a:t>
            </a:r>
            <a:r>
              <a:rPr lang="en-US"/>
              <a:t> represents the same data as before, but must re-create the measures (however, can be exported and re-used with Semantic link labs)</a:t>
            </a:r>
          </a:p>
          <a:p>
            <a:pPr marL="171450" lvl="0" indent="-171450">
              <a:spcAft>
                <a:spcPts val="1200"/>
              </a:spcAft>
              <a:buFontTx/>
              <a:buChar char="-"/>
            </a:pPr>
            <a:r>
              <a:rPr lang="en-US"/>
              <a:t>Positive side of this:</a:t>
            </a:r>
          </a:p>
          <a:p>
            <a:pPr marL="603458" lvl="1" indent="-171450">
              <a:spcAft>
                <a:spcPts val="1200"/>
              </a:spcAft>
              <a:buFontTx/>
              <a:buChar char="-"/>
            </a:pPr>
            <a:r>
              <a:rPr lang="en-US"/>
              <a:t>More like </a:t>
            </a:r>
            <a:r>
              <a:rPr lang="en-US" err="1"/>
              <a:t>traditinal</a:t>
            </a:r>
            <a:r>
              <a:rPr lang="en-US"/>
              <a:t> ELT/ETL pipeline</a:t>
            </a:r>
          </a:p>
          <a:p>
            <a:pPr marL="603458" lvl="1" indent="-171450">
              <a:spcAft>
                <a:spcPts val="1200"/>
              </a:spcAft>
              <a:buFontTx/>
              <a:buChar char="-"/>
            </a:pPr>
            <a:r>
              <a:rPr lang="en-US"/>
              <a:t>Allows for iterative migration to a data </a:t>
            </a:r>
            <a:r>
              <a:rPr lang="en-US" err="1"/>
              <a:t>lakehouse</a:t>
            </a:r>
            <a:r>
              <a:rPr lang="en-US"/>
              <a:t> architecture</a:t>
            </a:r>
          </a:p>
          <a:p>
            <a:pPr marL="603458" lvl="1" indent="-171450">
              <a:spcAft>
                <a:spcPts val="1200"/>
              </a:spcAft>
              <a:buFontTx/>
              <a:buChar char="-"/>
            </a:pPr>
            <a:r>
              <a:rPr lang="en-US"/>
              <a:t>	</a:t>
            </a:r>
          </a:p>
          <a:p>
            <a:pPr marL="171450" indent="-171450">
              <a:spcAft>
                <a:spcPts val="1200"/>
              </a:spcAft>
              <a:buFontTx/>
              <a:buChar char="-"/>
            </a:pPr>
            <a:endParaRPr lang="en-US"/>
          </a:p>
          <a:p>
            <a:endParaRPr lang="en-US">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51</a:t>
            </a:fld>
            <a:endParaRPr lang="en-GB"/>
          </a:p>
        </p:txBody>
      </p:sp>
    </p:spTree>
    <p:extLst>
      <p:ext uri="{BB962C8B-B14F-4D97-AF65-F5344CB8AC3E}">
        <p14:creationId xmlns:p14="http://schemas.microsoft.com/office/powerpoint/2010/main" val="371009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9B736-2B69-8E9C-8662-CBEFDE915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83630-7959-D73D-73EC-F1B5A046B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36020-3CB2-52C4-DB89-08B04B37FDF4}"/>
              </a:ext>
            </a:extLst>
          </p:cNvPr>
          <p:cNvSpPr>
            <a:spLocks noGrp="1"/>
          </p:cNvSpPr>
          <p:nvPr>
            <p:ph type="body" idx="1"/>
          </p:nvPr>
        </p:nvSpPr>
        <p:spPr/>
        <p:txBody>
          <a:bodyPr/>
          <a:lstStyle/>
          <a:p>
            <a:r>
              <a:rPr lang="en-IE" sz="1100">
                <a:cs typeface="Calibri"/>
              </a:rPr>
              <a:t>Compared against two established ML platforms of today</a:t>
            </a:r>
          </a:p>
          <a:p>
            <a:endParaRPr lang="en-IE" sz="1100">
              <a:cs typeface="Calibri"/>
            </a:endParaRPr>
          </a:p>
          <a:p>
            <a:r>
              <a:rPr lang="en-IE" sz="1100">
                <a:cs typeface="Calibri"/>
              </a:rPr>
              <a:t>Other two primarily PaaS, fabric is created as a SaaS.</a:t>
            </a:r>
            <a:r>
              <a:rPr lang="en-IE" sz="1100"/>
              <a:t>  Hence Fabric in general requires less configuration/management than the other two and </a:t>
            </a:r>
            <a:r>
              <a:rPr lang="en-IE" sz="1100" err="1"/>
              <a:t>facilitatates</a:t>
            </a:r>
            <a:r>
              <a:rPr lang="en-IE" sz="1100"/>
              <a:t> for rapid development. </a:t>
            </a:r>
            <a:endParaRPr lang="en-IE" sz="1100">
              <a:cs typeface="Calibri"/>
            </a:endParaRPr>
          </a:p>
          <a:p>
            <a:endParaRPr lang="en-IE" sz="1100">
              <a:cs typeface="Calibri"/>
            </a:endParaRPr>
          </a:p>
          <a:p>
            <a:r>
              <a:rPr lang="en-IE" sz="1100">
                <a:cs typeface="Calibri"/>
              </a:rPr>
              <a:t> Hence Fabric in general requires less configuration/management than the other two, and can provide quick value. </a:t>
            </a:r>
            <a:endParaRPr lang="en-IE"/>
          </a:p>
          <a:p>
            <a:endParaRPr lang="en-IE" sz="1100">
              <a:cs typeface="Calibri"/>
            </a:endParaRPr>
          </a:p>
          <a:p>
            <a:r>
              <a:rPr lang="en-IE" sz="1100">
                <a:cs typeface="Calibri"/>
              </a:rPr>
              <a:t>We see that most of the features are covered by Fabric, However</a:t>
            </a:r>
            <a:endParaRPr lang="en-IE">
              <a:cs typeface="Calibri" panose="020F0502020204030204"/>
            </a:endParaRPr>
          </a:p>
          <a:p>
            <a:endParaRPr lang="en-IE" sz="1100">
              <a:cs typeface="Calibri" panose="020F0502020204030204"/>
            </a:endParaRPr>
          </a:p>
          <a:p>
            <a:r>
              <a:rPr lang="en-IE" sz="1100">
                <a:cs typeface="Calibri" panose="020F0502020204030204"/>
              </a:rPr>
              <a:t>Given that Fabric still can be considered a fresh solution its impressive that it already is comparable with these two. </a:t>
            </a:r>
          </a:p>
          <a:p>
            <a:endParaRPr lang="en-IE" sz="1100">
              <a:cs typeface="Calibri" panose="020F0502020204030204"/>
            </a:endParaRPr>
          </a:p>
          <a:p>
            <a:r>
              <a:rPr lang="en-IE" sz="1100">
                <a:cs typeface="Calibri" panose="020F0502020204030204"/>
              </a:rPr>
              <a:t>"</a:t>
            </a:r>
            <a:r>
              <a:rPr lang="nb-NO" sz="1600" b="0" i="0">
                <a:solidFill>
                  <a:srgbClr val="333333"/>
                </a:solidFill>
                <a:effectLst/>
                <a:latin typeface="SegoeUI"/>
              </a:rPr>
              <a:t>Microsoft </a:t>
            </a:r>
            <a:r>
              <a:rPr lang="nb-NO" sz="1600" b="0" i="0" err="1">
                <a:solidFill>
                  <a:srgbClr val="333333"/>
                </a:solidFill>
                <a:effectLst/>
                <a:latin typeface="SegoeUI"/>
              </a:rPr>
              <a:t>Fabric</a:t>
            </a:r>
            <a:r>
              <a:rPr lang="nb-NO" sz="1600" b="0" i="0">
                <a:solidFill>
                  <a:srgbClr val="333333"/>
                </a:solidFill>
                <a:effectLst/>
                <a:latin typeface="SegoeUI"/>
              </a:rPr>
              <a:t> </a:t>
            </a:r>
            <a:r>
              <a:rPr lang="nb-NO" sz="1600" b="0" i="0" err="1">
                <a:solidFill>
                  <a:srgbClr val="333333"/>
                </a:solidFill>
                <a:effectLst/>
                <a:latin typeface="SegoeUI"/>
              </a:rPr>
              <a:t>customers</a:t>
            </a:r>
            <a:r>
              <a:rPr lang="nb-NO" sz="1600" b="0" i="0">
                <a:solidFill>
                  <a:srgbClr val="333333"/>
                </a:solidFill>
                <a:effectLst/>
                <a:latin typeface="SegoeUI"/>
              </a:rPr>
              <a:t> have diverse business </a:t>
            </a:r>
            <a:r>
              <a:rPr lang="nb-NO" sz="1600" b="0" i="0" err="1">
                <a:solidFill>
                  <a:srgbClr val="333333"/>
                </a:solidFill>
                <a:effectLst/>
                <a:latin typeface="SegoeUI"/>
              </a:rPr>
              <a:t>needs</a:t>
            </a:r>
            <a:r>
              <a:rPr lang="nb-NO" sz="1600" b="0" i="0">
                <a:solidFill>
                  <a:srgbClr val="333333"/>
                </a:solidFill>
                <a:effectLst/>
                <a:latin typeface="SegoeUI"/>
              </a:rPr>
              <a:t>, data, and AI </a:t>
            </a:r>
            <a:r>
              <a:rPr lang="nb-NO" sz="1600" b="0" i="0" err="1">
                <a:solidFill>
                  <a:srgbClr val="333333"/>
                </a:solidFill>
                <a:effectLst/>
                <a:latin typeface="SegoeUI"/>
              </a:rPr>
              <a:t>use</a:t>
            </a:r>
            <a:r>
              <a:rPr lang="nb-NO" sz="1600" b="0" i="0">
                <a:solidFill>
                  <a:srgbClr val="333333"/>
                </a:solidFill>
                <a:effectLst/>
                <a:latin typeface="SegoeUI"/>
              </a:rPr>
              <a:t> cases. </a:t>
            </a:r>
            <a:r>
              <a:rPr lang="nb-NO" sz="1600" b="0" i="0" err="1">
                <a:solidFill>
                  <a:srgbClr val="333333"/>
                </a:solidFill>
                <a:effectLst/>
                <a:latin typeface="SegoeUI"/>
              </a:rPr>
              <a:t>Previously</a:t>
            </a:r>
            <a:r>
              <a:rPr lang="nb-NO" sz="1600" b="0" i="0">
                <a:solidFill>
                  <a:srgbClr val="333333"/>
                </a:solidFill>
                <a:effectLst/>
                <a:latin typeface="SegoeUI"/>
              </a:rPr>
              <a:t>, </a:t>
            </a:r>
            <a:r>
              <a:rPr lang="nb-NO" sz="1600" b="0" i="0" err="1">
                <a:solidFill>
                  <a:srgbClr val="333333"/>
                </a:solidFill>
                <a:effectLst/>
                <a:latin typeface="SegoeUI"/>
              </a:rPr>
              <a:t>customers</a:t>
            </a:r>
            <a:r>
              <a:rPr lang="nb-NO" sz="1600" b="0" i="0">
                <a:solidFill>
                  <a:srgbClr val="333333"/>
                </a:solidFill>
                <a:effectLst/>
                <a:latin typeface="SegoeUI"/>
              </a:rPr>
              <a:t> </a:t>
            </a:r>
            <a:r>
              <a:rPr lang="nb-NO" sz="1600" b="0" i="0" err="1">
                <a:solidFill>
                  <a:srgbClr val="333333"/>
                </a:solidFill>
                <a:effectLst/>
                <a:latin typeface="SegoeUI"/>
              </a:rPr>
              <a:t>that</a:t>
            </a:r>
            <a:r>
              <a:rPr lang="nb-NO" sz="1600" b="0" i="0">
                <a:solidFill>
                  <a:srgbClr val="333333"/>
                </a:solidFill>
                <a:effectLst/>
                <a:latin typeface="SegoeUI"/>
              </a:rPr>
              <a:t> </a:t>
            </a:r>
            <a:r>
              <a:rPr lang="nb-NO" sz="1600" b="0" i="0" err="1">
                <a:solidFill>
                  <a:srgbClr val="333333"/>
                </a:solidFill>
                <a:effectLst/>
                <a:latin typeface="SegoeUI"/>
              </a:rPr>
              <a:t>needed</a:t>
            </a:r>
            <a:r>
              <a:rPr lang="nb-NO" sz="1600" b="0" i="0">
                <a:solidFill>
                  <a:srgbClr val="333333"/>
                </a:solidFill>
                <a:effectLst/>
                <a:latin typeface="SegoeUI"/>
              </a:rPr>
              <a:t> to </a:t>
            </a:r>
            <a:r>
              <a:rPr lang="nb-NO" sz="1600" b="0" i="0" err="1">
                <a:solidFill>
                  <a:srgbClr val="333333"/>
                </a:solidFill>
                <a:effectLst/>
                <a:latin typeface="SegoeUI"/>
              </a:rPr>
              <a:t>connect</a:t>
            </a:r>
            <a:r>
              <a:rPr lang="nb-NO" sz="1600" b="0" i="0">
                <a:solidFill>
                  <a:srgbClr val="333333"/>
                </a:solidFill>
                <a:effectLst/>
                <a:latin typeface="SegoeUI"/>
              </a:rPr>
              <a:t> to data in </a:t>
            </a:r>
            <a:r>
              <a:rPr lang="nb-NO" sz="1600" b="0" i="0" err="1">
                <a:solidFill>
                  <a:srgbClr val="333333"/>
                </a:solidFill>
                <a:effectLst/>
                <a:latin typeface="SegoeUI"/>
              </a:rPr>
              <a:t>OneLake</a:t>
            </a:r>
            <a:r>
              <a:rPr lang="nb-NO" sz="1600" b="0" i="0">
                <a:solidFill>
                  <a:srgbClr val="333333"/>
                </a:solidFill>
                <a:effectLst/>
                <a:latin typeface="SegoeUI"/>
              </a:rPr>
              <a:t> from </a:t>
            </a:r>
            <a:r>
              <a:rPr lang="nb-NO" sz="1600" b="0" i="0" err="1">
                <a:solidFill>
                  <a:srgbClr val="333333"/>
                </a:solidFill>
                <a:effectLst/>
                <a:latin typeface="SegoeUI"/>
              </a:rPr>
              <a:t>AzureML</a:t>
            </a:r>
            <a:r>
              <a:rPr lang="nb-NO" sz="1600" b="0" i="0">
                <a:solidFill>
                  <a:srgbClr val="333333"/>
                </a:solidFill>
                <a:effectLst/>
                <a:latin typeface="SegoeUI"/>
              </a:rPr>
              <a:t> </a:t>
            </a:r>
            <a:r>
              <a:rPr lang="nb-NO" sz="1600" b="0" i="0" err="1">
                <a:solidFill>
                  <a:srgbClr val="333333"/>
                </a:solidFill>
                <a:effectLst/>
                <a:latin typeface="SegoeUI"/>
              </a:rPr>
              <a:t>had</a:t>
            </a:r>
            <a:r>
              <a:rPr lang="nb-NO" sz="1600" b="0" i="0">
                <a:solidFill>
                  <a:srgbClr val="333333"/>
                </a:solidFill>
                <a:effectLst/>
                <a:latin typeface="SegoeUI"/>
              </a:rPr>
              <a:t> to s to </a:t>
            </a:r>
            <a:r>
              <a:rPr lang="nb-NO" sz="1600" b="0" i="0" err="1">
                <a:solidFill>
                  <a:srgbClr val="333333"/>
                </a:solidFill>
                <a:effectLst/>
                <a:latin typeface="SegoeUI"/>
              </a:rPr>
              <a:t>inject</a:t>
            </a:r>
            <a:r>
              <a:rPr lang="nb-NO" sz="1600" b="0" i="0">
                <a:solidFill>
                  <a:srgbClr val="333333"/>
                </a:solidFill>
                <a:effectLst/>
                <a:latin typeface="SegoeUI"/>
              </a:rPr>
              <a:t> data </a:t>
            </a:r>
            <a:r>
              <a:rPr lang="nb-NO" sz="1600" b="0" i="0" err="1">
                <a:solidFill>
                  <a:srgbClr val="333333"/>
                </a:solidFill>
                <a:effectLst/>
                <a:latin typeface="SegoeUI"/>
              </a:rPr>
              <a:t>into</a:t>
            </a:r>
            <a:r>
              <a:rPr lang="nb-NO" sz="1600" b="0" i="0">
                <a:solidFill>
                  <a:srgbClr val="333333"/>
                </a:solidFill>
                <a:effectLst/>
                <a:latin typeface="SegoeUI"/>
              </a:rPr>
              <a:t> </a:t>
            </a:r>
            <a:r>
              <a:rPr lang="nb-NO" sz="1600" b="0" i="0" err="1">
                <a:solidFill>
                  <a:srgbClr val="333333"/>
                </a:solidFill>
                <a:effectLst/>
                <a:latin typeface="SegoeUI"/>
              </a:rPr>
              <a:t>their</a:t>
            </a:r>
            <a:r>
              <a:rPr lang="nb-NO" sz="1600" b="0" i="0">
                <a:solidFill>
                  <a:srgbClr val="333333"/>
                </a:solidFill>
                <a:effectLst/>
                <a:latin typeface="SegoeUI"/>
              </a:rPr>
              <a:t> AI </a:t>
            </a:r>
            <a:r>
              <a:rPr lang="nb-NO" sz="1600" b="0" i="0" err="1">
                <a:solidFill>
                  <a:srgbClr val="333333"/>
                </a:solidFill>
                <a:effectLst/>
                <a:latin typeface="SegoeUI"/>
              </a:rPr>
              <a:t>solutions</a:t>
            </a:r>
            <a:r>
              <a:rPr lang="nb-NO" sz="1600" b="0" i="0">
                <a:solidFill>
                  <a:srgbClr val="333333"/>
                </a:solidFill>
                <a:effectLst/>
                <a:latin typeface="SegoeUI"/>
              </a:rPr>
              <a:t>. </a:t>
            </a:r>
            <a:r>
              <a:rPr lang="nb-NO" sz="1600" b="0" i="0" err="1">
                <a:solidFill>
                  <a:srgbClr val="333333"/>
                </a:solidFill>
                <a:effectLst/>
                <a:latin typeface="SegoeUI"/>
              </a:rPr>
              <a:t>Now</a:t>
            </a:r>
            <a:r>
              <a:rPr lang="nb-NO" sz="1600" b="0" i="0">
                <a:solidFill>
                  <a:srgbClr val="333333"/>
                </a:solidFill>
                <a:effectLst/>
                <a:latin typeface="SegoeUI"/>
              </a:rPr>
              <a:t>, </a:t>
            </a:r>
            <a:r>
              <a:rPr lang="nb-NO" sz="1600" b="0" i="0" err="1">
                <a:solidFill>
                  <a:srgbClr val="333333"/>
                </a:solidFill>
                <a:effectLst/>
                <a:latin typeface="SegoeUI"/>
              </a:rPr>
              <a:t>AzureML</a:t>
            </a:r>
            <a:r>
              <a:rPr lang="nb-NO" sz="1600" b="0" i="0">
                <a:solidFill>
                  <a:srgbClr val="333333"/>
                </a:solidFill>
                <a:effectLst/>
                <a:latin typeface="SegoeUI"/>
              </a:rPr>
              <a:t> </a:t>
            </a:r>
            <a:r>
              <a:rPr lang="nb-NO" sz="1600" b="0" i="0" err="1">
                <a:solidFill>
                  <a:srgbClr val="333333"/>
                </a:solidFill>
                <a:effectLst/>
                <a:latin typeface="SegoeUI"/>
              </a:rPr>
              <a:t>provides</a:t>
            </a:r>
            <a:r>
              <a:rPr lang="nb-NO" sz="1600" b="0" i="0">
                <a:solidFill>
                  <a:srgbClr val="333333"/>
                </a:solidFill>
                <a:effectLst/>
                <a:latin typeface="SegoeUI"/>
              </a:rPr>
              <a:t> an </a:t>
            </a:r>
            <a:r>
              <a:rPr lang="nb-NO" sz="1600" b="0" i="0" err="1">
                <a:solidFill>
                  <a:srgbClr val="333333"/>
                </a:solidFill>
                <a:effectLst/>
                <a:latin typeface="SegoeUI"/>
              </a:rPr>
              <a:t>out-of-the-box</a:t>
            </a:r>
            <a:r>
              <a:rPr lang="nb-NO" sz="1600" b="0" i="0">
                <a:solidFill>
                  <a:srgbClr val="333333"/>
                </a:solidFill>
                <a:effectLst/>
                <a:latin typeface="SegoeUI"/>
              </a:rPr>
              <a:t> data </a:t>
            </a:r>
            <a:r>
              <a:rPr lang="nb-NO" sz="1600" b="0" i="0" err="1">
                <a:solidFill>
                  <a:srgbClr val="333333"/>
                </a:solidFill>
                <a:effectLst/>
                <a:latin typeface="SegoeUI"/>
              </a:rPr>
              <a:t>connector</a:t>
            </a:r>
            <a:r>
              <a:rPr lang="nb-NO" sz="1600" b="0" i="0">
                <a:solidFill>
                  <a:srgbClr val="333333"/>
                </a:solidFill>
                <a:effectLst/>
                <a:latin typeface="SegoeUI"/>
              </a:rPr>
              <a:t> in </a:t>
            </a:r>
            <a:r>
              <a:rPr lang="nb-NO" sz="1600" b="0" i="0" err="1">
                <a:solidFill>
                  <a:srgbClr val="333333"/>
                </a:solidFill>
                <a:effectLst/>
                <a:latin typeface="SegoeUI"/>
              </a:rPr>
              <a:t>the</a:t>
            </a:r>
            <a:r>
              <a:rPr lang="nb-NO" sz="1600" b="0" i="0">
                <a:solidFill>
                  <a:srgbClr val="333333"/>
                </a:solidFill>
                <a:effectLst/>
                <a:latin typeface="SegoeUI"/>
              </a:rPr>
              <a:t> form </a:t>
            </a:r>
            <a:r>
              <a:rPr lang="nb-NO" sz="1600" b="0" i="0" err="1">
                <a:solidFill>
                  <a:srgbClr val="333333"/>
                </a:solidFill>
                <a:effectLst/>
                <a:latin typeface="SegoeUI"/>
              </a:rPr>
              <a:t>of</a:t>
            </a:r>
            <a:r>
              <a:rPr lang="nb-NO" sz="1600" b="0" i="0">
                <a:solidFill>
                  <a:srgbClr val="333333"/>
                </a:solidFill>
                <a:effectLst/>
                <a:latin typeface="SegoeUI"/>
              </a:rPr>
              <a:t> “</a:t>
            </a:r>
            <a:r>
              <a:rPr lang="nb-NO" sz="1600" b="0" i="0" err="1">
                <a:solidFill>
                  <a:srgbClr val="333333"/>
                </a:solidFill>
                <a:effectLst/>
                <a:latin typeface="SegoeUI"/>
              </a:rPr>
              <a:t>OneLake</a:t>
            </a:r>
            <a:r>
              <a:rPr lang="nb-NO" sz="1600" b="0" i="0">
                <a:solidFill>
                  <a:srgbClr val="333333"/>
                </a:solidFill>
                <a:effectLst/>
                <a:latin typeface="SegoeUI"/>
              </a:rPr>
              <a:t> </a:t>
            </a:r>
            <a:r>
              <a:rPr lang="nb-NO" sz="1600" b="0" i="0" err="1">
                <a:solidFill>
                  <a:srgbClr val="333333"/>
                </a:solidFill>
                <a:effectLst/>
                <a:latin typeface="SegoeUI"/>
              </a:rPr>
              <a:t>datastore</a:t>
            </a:r>
            <a:r>
              <a:rPr lang="nb-NO" sz="1600" b="0" i="0">
                <a:solidFill>
                  <a:srgbClr val="333333"/>
                </a:solidFill>
                <a:effectLst/>
                <a:latin typeface="SegoeUI"/>
              </a:rPr>
              <a:t>” to </a:t>
            </a:r>
            <a:r>
              <a:rPr lang="nb-NO" sz="1600" b="0" i="0" err="1">
                <a:solidFill>
                  <a:srgbClr val="333333"/>
                </a:solidFill>
                <a:effectLst/>
                <a:latin typeface="SegoeUI"/>
              </a:rPr>
              <a:t>help</a:t>
            </a:r>
            <a:r>
              <a:rPr lang="nb-NO" sz="1600" b="0" i="0">
                <a:solidFill>
                  <a:srgbClr val="333333"/>
                </a:solidFill>
                <a:effectLst/>
                <a:latin typeface="SegoeUI"/>
              </a:rPr>
              <a:t> </a:t>
            </a:r>
            <a:r>
              <a:rPr lang="nb-NO" sz="1600" b="0" i="0" err="1">
                <a:solidFill>
                  <a:srgbClr val="333333"/>
                </a:solidFill>
                <a:effectLst/>
                <a:latin typeface="SegoeUI"/>
              </a:rPr>
              <a:t>customers</a:t>
            </a:r>
            <a:r>
              <a:rPr lang="nb-NO" sz="1600" b="0" i="0">
                <a:solidFill>
                  <a:srgbClr val="333333"/>
                </a:solidFill>
                <a:effectLst/>
                <a:latin typeface="SegoeUI"/>
              </a:rPr>
              <a:t> </a:t>
            </a:r>
            <a:r>
              <a:rPr lang="nb-NO" sz="1600" b="0" i="0" err="1">
                <a:solidFill>
                  <a:srgbClr val="333333"/>
                </a:solidFill>
                <a:effectLst/>
                <a:latin typeface="SegoeUI"/>
              </a:rPr>
              <a:t>directly</a:t>
            </a:r>
            <a:r>
              <a:rPr lang="nb-NO" sz="1600" b="0" i="0">
                <a:solidFill>
                  <a:srgbClr val="333333"/>
                </a:solidFill>
                <a:effectLst/>
                <a:latin typeface="SegoeUI"/>
              </a:rPr>
              <a:t> </a:t>
            </a:r>
            <a:r>
              <a:rPr lang="nb-NO" sz="1600" b="0" i="0" err="1">
                <a:solidFill>
                  <a:srgbClr val="333333"/>
                </a:solidFill>
                <a:effectLst/>
                <a:latin typeface="SegoeUI"/>
              </a:rPr>
              <a:t>access</a:t>
            </a:r>
            <a:r>
              <a:rPr lang="nb-NO" sz="1600" b="0" i="0">
                <a:solidFill>
                  <a:srgbClr val="333333"/>
                </a:solidFill>
                <a:effectLst/>
                <a:latin typeface="SegoeUI"/>
              </a:rPr>
              <a:t> data from </a:t>
            </a:r>
            <a:r>
              <a:rPr lang="nb-NO" sz="1600" b="0" i="0" err="1">
                <a:solidFill>
                  <a:srgbClr val="333333"/>
                </a:solidFill>
                <a:effectLst/>
                <a:latin typeface="SegoeUI"/>
              </a:rPr>
              <a:t>OneLake</a:t>
            </a:r>
            <a:r>
              <a:rPr lang="en-IE" sz="1100" b="0" i="0">
                <a:solidFill>
                  <a:srgbClr val="333333"/>
                </a:solidFill>
                <a:effectLst/>
                <a:latin typeface="SegoeUI"/>
                <a:cs typeface="Calibri" panose="020F0502020204030204"/>
              </a:rPr>
              <a:t>"</a:t>
            </a:r>
            <a:endParaRPr lang="en-IE" sz="1100">
              <a:cs typeface="Calibri" panose="020F0502020204030204"/>
            </a:endParaRPr>
          </a:p>
          <a:p>
            <a:endParaRPr lang="en-IE" sz="1100"/>
          </a:p>
          <a:p>
            <a:endParaRPr lang="en-IE" sz="1100"/>
          </a:p>
          <a:p>
            <a:endParaRPr lang="en-IE" sz="1100"/>
          </a:p>
          <a:p>
            <a:r>
              <a:rPr lang="en-IE" sz="1100"/>
              <a:t>So here we have created a comparison of Fabric against two of the most established Machine Learning Platforms as of today, Azure Machine Learning and Databricks.</a:t>
            </a:r>
            <a:endParaRPr lang="nb-NO" sz="1100">
              <a:cs typeface="Calibri"/>
            </a:endParaRPr>
          </a:p>
          <a:p>
            <a:endParaRPr lang="en-IE" sz="1100"/>
          </a:p>
          <a:p>
            <a:r>
              <a:rPr lang="en-IE" sz="1100"/>
              <a:t>While the two other platforms are primarily considered to be PaaS solutions, Microsoft Fabric is a SaaS. Furthermore, its architecture makes it extremely well-suited to integrate with data stored in a Fabric Data Lake/Data Warehouse both for training and inference use cases.</a:t>
            </a:r>
            <a:endParaRPr lang="en-IE" sz="1100">
              <a:cs typeface="Calibri" panose="020F0502020204030204"/>
            </a:endParaRPr>
          </a:p>
          <a:p>
            <a:endParaRPr lang="en-IE" sz="1100"/>
          </a:p>
          <a:p>
            <a:r>
              <a:rPr lang="en-IE" sz="1100"/>
              <a:t>We see that most of the features are covered in Fabric. As of today, it only supports batch processing; however, if you use </a:t>
            </a:r>
            <a:r>
              <a:rPr lang="en-IE" sz="1100" err="1"/>
              <a:t>MLflow</a:t>
            </a:r>
            <a:r>
              <a:rPr lang="en-IE" sz="1100"/>
              <a:t>, it is possible to export the model to, for instance, Azure Machine Learning and make it accessible as an endpoint there. Regarding GPU support, it is also possible to train </a:t>
            </a:r>
            <a:r>
              <a:rPr lang="en-IE" sz="1100" err="1"/>
              <a:t>PyTorch</a:t>
            </a:r>
            <a:r>
              <a:rPr lang="en-IE" sz="1100"/>
              <a:t> models on GPU in Azure ML, make them available as an endpoint, and call this endpoint from a Fabric notebook.</a:t>
            </a:r>
            <a:endParaRPr lang="en-IE" sz="1100">
              <a:cs typeface="Calibri"/>
            </a:endParaRPr>
          </a:p>
          <a:p>
            <a:endParaRPr lang="en-IE" sz="1100"/>
          </a:p>
          <a:p>
            <a:r>
              <a:rPr lang="en-IE" sz="1100"/>
              <a:t>Given that Fabric can still be considered a fresh solution, it is impressive that it already is comparable with these more mature solutions.</a:t>
            </a:r>
            <a:endParaRPr lang="en-IE" sz="1100">
              <a:cs typeface="Calibri"/>
            </a:endParaRPr>
          </a:p>
          <a:p>
            <a:endParaRPr lang="en-IE" sz="1100">
              <a:ea typeface="Calibri"/>
              <a:cs typeface="Calibri"/>
            </a:endParaRPr>
          </a:p>
          <a:p>
            <a:endParaRPr lang="en-IE" sz="1100">
              <a:ea typeface="Calibri"/>
              <a:cs typeface="Calibri"/>
            </a:endParaRPr>
          </a:p>
          <a:p>
            <a:endParaRPr lang="en-IE" sz="1100">
              <a:ea typeface="Calibri"/>
              <a:cs typeface="Calibri"/>
            </a:endParaRPr>
          </a:p>
          <a:p>
            <a:endParaRPr lang="en-IE" sz="1100">
              <a:ea typeface="Calibri"/>
              <a:cs typeface="Calibri"/>
            </a:endParaRPr>
          </a:p>
          <a:p>
            <a:r>
              <a:rPr lang="en-IE" sz="1100">
                <a:ea typeface="Calibri"/>
                <a:cs typeface="Calibri"/>
              </a:rPr>
              <a:t>So here we have created a comparison of Fabric against two of the most established Machine Learning Platforms as of today, Azure Machine Learning and Databricks</a:t>
            </a:r>
            <a:endParaRPr lang="en-IE"/>
          </a:p>
          <a:p>
            <a:endParaRPr lang="en-IE" sz="1100">
              <a:ea typeface="Calibri"/>
              <a:cs typeface="Calibri"/>
            </a:endParaRPr>
          </a:p>
          <a:p>
            <a:r>
              <a:rPr lang="en-IE" sz="1100">
                <a:ea typeface="Calibri"/>
                <a:cs typeface="Calibri"/>
              </a:rPr>
              <a:t>While the two other platforms are primarily considered to be </a:t>
            </a:r>
            <a:r>
              <a:rPr lang="en-IE" sz="1100" err="1">
                <a:ea typeface="Calibri"/>
                <a:cs typeface="Calibri"/>
              </a:rPr>
              <a:t>Paas</a:t>
            </a:r>
            <a:r>
              <a:rPr lang="en-IE" sz="1100">
                <a:ea typeface="Calibri"/>
                <a:cs typeface="Calibri"/>
              </a:rPr>
              <a:t> solutions, Microsoft Fabric is a </a:t>
            </a:r>
            <a:r>
              <a:rPr lang="en-IE" sz="1100" err="1">
                <a:ea typeface="Calibri"/>
                <a:cs typeface="Calibri"/>
              </a:rPr>
              <a:t>Saas</a:t>
            </a:r>
            <a:r>
              <a:rPr lang="en-IE" sz="1100">
                <a:ea typeface="Calibri"/>
                <a:cs typeface="Calibri"/>
              </a:rPr>
              <a:t>. Hence, fabric focuses on being easy to use and </a:t>
            </a:r>
            <a:r>
              <a:rPr lang="en-IE" sz="1100" err="1">
                <a:ea typeface="Calibri"/>
                <a:cs typeface="Calibri"/>
              </a:rPr>
              <a:t>legge</a:t>
            </a:r>
            <a:r>
              <a:rPr lang="en-IE" sz="1100">
                <a:ea typeface="Calibri"/>
                <a:cs typeface="Calibri"/>
              </a:rPr>
              <a:t> </a:t>
            </a:r>
            <a:r>
              <a:rPr lang="en-IE" sz="1100" err="1">
                <a:ea typeface="Calibri"/>
                <a:cs typeface="Calibri"/>
              </a:rPr>
              <a:t>til</a:t>
            </a:r>
            <a:r>
              <a:rPr lang="en-IE" sz="1100">
                <a:ea typeface="Calibri"/>
                <a:cs typeface="Calibri"/>
              </a:rPr>
              <a:t> </a:t>
            </a:r>
            <a:r>
              <a:rPr lang="en-IE" sz="1100" err="1">
                <a:ea typeface="Calibri"/>
                <a:cs typeface="Calibri"/>
              </a:rPr>
              <a:t>rette</a:t>
            </a:r>
            <a:r>
              <a:rPr lang="en-IE" sz="1100">
                <a:ea typeface="Calibri"/>
                <a:cs typeface="Calibri"/>
              </a:rPr>
              <a:t> for </a:t>
            </a:r>
            <a:r>
              <a:rPr lang="en-IE" sz="1100" err="1">
                <a:ea typeface="Calibri"/>
                <a:cs typeface="Calibri"/>
              </a:rPr>
              <a:t>hurtig</a:t>
            </a:r>
            <a:r>
              <a:rPr lang="en-IE" sz="1100">
                <a:ea typeface="Calibri"/>
                <a:cs typeface="Calibri"/>
              </a:rPr>
              <a:t> </a:t>
            </a:r>
            <a:r>
              <a:rPr lang="en-IE" sz="1100" err="1">
                <a:ea typeface="Calibri"/>
                <a:cs typeface="Calibri"/>
              </a:rPr>
              <a:t>utvikling</a:t>
            </a:r>
            <a:r>
              <a:rPr lang="en-IE" sz="1100">
                <a:ea typeface="Calibri"/>
                <a:cs typeface="Calibri"/>
              </a:rPr>
              <a:t>. </a:t>
            </a:r>
            <a:r>
              <a:rPr lang="en-IE" sz="1100"/>
              <a:t> Generally it requires less configuration/management of compute and data resources than Azure ML. Furthermore, its architecture makes it extremely well suited to integrate with data stored in a Fabric Data Lake/Data Warehouse both for training and inference use cases</a:t>
            </a:r>
            <a:endParaRPr lang="en-IE" sz="1100">
              <a:cs typeface="Calibri"/>
            </a:endParaRPr>
          </a:p>
          <a:p>
            <a:endParaRPr lang="en-IE" sz="1100">
              <a:ea typeface="Calibri"/>
              <a:cs typeface="Calibri"/>
            </a:endParaRPr>
          </a:p>
          <a:p>
            <a:r>
              <a:rPr lang="en-IE" sz="1100">
                <a:ea typeface="Calibri"/>
                <a:cs typeface="Calibri"/>
              </a:rPr>
              <a:t>We se that most of the features are covered in Fabric. As of today it only supports batch processing, however if you use </a:t>
            </a:r>
            <a:r>
              <a:rPr lang="en-IE" sz="1100" err="1">
                <a:ea typeface="Calibri"/>
                <a:cs typeface="Calibri"/>
              </a:rPr>
              <a:t>mlflow</a:t>
            </a:r>
            <a:r>
              <a:rPr lang="en-IE" sz="1100">
                <a:ea typeface="Calibri"/>
                <a:cs typeface="Calibri"/>
              </a:rPr>
              <a:t> it is possible to export the model to for instance azure machine learning and make it accessible as an endpoint there. Regarding GPU support, it is also possible to train </a:t>
            </a:r>
            <a:r>
              <a:rPr lang="en-IE" sz="1100" err="1">
                <a:ea typeface="Calibri"/>
                <a:cs typeface="Calibri"/>
              </a:rPr>
              <a:t>Pytorch</a:t>
            </a:r>
            <a:r>
              <a:rPr lang="en-IE" sz="1100">
                <a:ea typeface="Calibri"/>
                <a:cs typeface="Calibri"/>
              </a:rPr>
              <a:t> models on GPU in Azure ML, make them available as an endpoint, an call this endpoint from a fabric notebook.</a:t>
            </a:r>
          </a:p>
          <a:p>
            <a:endParaRPr lang="en-IE" sz="1100">
              <a:ea typeface="Calibri"/>
              <a:cs typeface="Calibri"/>
            </a:endParaRPr>
          </a:p>
          <a:p>
            <a:r>
              <a:rPr lang="en-IE" sz="1100">
                <a:ea typeface="Calibri"/>
                <a:cs typeface="Calibri"/>
              </a:rPr>
              <a:t>Given that fabric still can be considered a fresh solution, it is impressive that it already is </a:t>
            </a:r>
            <a:r>
              <a:rPr lang="en-IE" sz="1100" err="1">
                <a:ea typeface="Calibri"/>
                <a:cs typeface="Calibri"/>
              </a:rPr>
              <a:t>sammenlignbar</a:t>
            </a:r>
            <a:r>
              <a:rPr lang="en-IE" sz="1100">
                <a:ea typeface="Calibri"/>
                <a:cs typeface="Calibri"/>
              </a:rPr>
              <a:t> with these more mature solutions.</a:t>
            </a:r>
          </a:p>
          <a:p>
            <a:endParaRPr lang="en-IE" sz="1100" b="1" i="1" u="sng">
              <a:ea typeface="Calibri"/>
              <a:cs typeface="Calibri"/>
            </a:endParaRPr>
          </a:p>
          <a:p>
            <a:endParaRPr lang="en-IE" sz="1100" b="1" i="1" u="sng">
              <a:ea typeface="Calibri"/>
              <a:cs typeface="Calibri"/>
            </a:endParaRPr>
          </a:p>
          <a:p>
            <a:r>
              <a:rPr lang="en-IE" sz="1100" b="1" i="1" u="sng" err="1">
                <a:ea typeface="Calibri"/>
                <a:cs typeface="Calibri"/>
              </a:rPr>
              <a:t>Poeng</a:t>
            </a:r>
            <a:r>
              <a:rPr lang="en-IE" sz="1100" b="1" i="1" u="sng">
                <a:ea typeface="Calibri"/>
                <a:cs typeface="Calibri"/>
              </a:rPr>
              <a:t> </a:t>
            </a:r>
            <a:r>
              <a:rPr lang="en-IE" sz="1100" b="1" i="1" u="sng" err="1">
                <a:ea typeface="Calibri"/>
                <a:cs typeface="Calibri"/>
              </a:rPr>
              <a:t>få</a:t>
            </a:r>
            <a:r>
              <a:rPr lang="en-IE" sz="1100" b="1" i="1" u="sng">
                <a:ea typeface="Calibri"/>
                <a:cs typeface="Calibri"/>
              </a:rPr>
              <a:t> </a:t>
            </a:r>
            <a:r>
              <a:rPr lang="en-IE" sz="1100" b="1" i="1" u="sng" err="1">
                <a:ea typeface="Calibri"/>
                <a:cs typeface="Calibri"/>
              </a:rPr>
              <a:t>frem</a:t>
            </a:r>
            <a:r>
              <a:rPr lang="en-IE" sz="1100" b="1" i="1" u="sng">
                <a:ea typeface="Calibri"/>
                <a:cs typeface="Calibri"/>
              </a:rPr>
              <a:t>: </a:t>
            </a:r>
            <a:r>
              <a:rPr lang="en-IE" sz="1100" b="1" i="1" u="sng" err="1">
                <a:ea typeface="Calibri"/>
                <a:cs typeface="Calibri"/>
              </a:rPr>
              <a:t>allerede</a:t>
            </a:r>
            <a:r>
              <a:rPr lang="en-IE" sz="1100" b="1" i="1" u="sng">
                <a:ea typeface="Calibri"/>
                <a:cs typeface="Calibri"/>
              </a:rPr>
              <a:t> </a:t>
            </a:r>
            <a:r>
              <a:rPr lang="en-IE" sz="1100" b="1" i="1" u="sng" err="1">
                <a:ea typeface="Calibri"/>
                <a:cs typeface="Calibri"/>
              </a:rPr>
              <a:t>så</a:t>
            </a:r>
            <a:r>
              <a:rPr lang="en-IE" sz="1100" b="1" i="1" u="sng">
                <a:ea typeface="Calibri"/>
                <a:cs typeface="Calibri"/>
              </a:rPr>
              <a:t> </a:t>
            </a:r>
            <a:r>
              <a:rPr lang="en-IE" sz="1100" b="1" i="1" u="sng" err="1">
                <a:ea typeface="Calibri"/>
                <a:cs typeface="Calibri"/>
              </a:rPr>
              <a:t>tilbyr</a:t>
            </a:r>
            <a:r>
              <a:rPr lang="en-IE" sz="1100" b="1" i="1" u="sng">
                <a:ea typeface="Calibri"/>
                <a:cs typeface="Calibri"/>
              </a:rPr>
              <a:t> fabric </a:t>
            </a:r>
            <a:r>
              <a:rPr lang="en-IE" sz="1100" b="1" i="1" u="sng" err="1">
                <a:ea typeface="Calibri"/>
                <a:cs typeface="Calibri"/>
              </a:rPr>
              <a:t>mye</a:t>
            </a:r>
            <a:r>
              <a:rPr lang="en-IE" sz="1100" b="1" i="1" u="sng">
                <a:ea typeface="Calibri"/>
                <a:cs typeface="Calibri"/>
              </a:rPr>
              <a:t> </a:t>
            </a:r>
            <a:r>
              <a:rPr lang="en-IE" sz="1100" b="1" i="1" u="sng" err="1">
                <a:ea typeface="Calibri"/>
                <a:cs typeface="Calibri"/>
              </a:rPr>
              <a:t>av</a:t>
            </a:r>
            <a:r>
              <a:rPr lang="en-IE" sz="1100" b="1" i="1" u="sng">
                <a:ea typeface="Calibri"/>
                <a:cs typeface="Calibri"/>
              </a:rPr>
              <a:t> det </a:t>
            </a:r>
            <a:r>
              <a:rPr lang="en-IE" sz="1100" b="1" i="1" u="sng" err="1">
                <a:ea typeface="Calibri"/>
                <a:cs typeface="Calibri"/>
              </a:rPr>
              <a:t>samme</a:t>
            </a:r>
            <a:r>
              <a:rPr lang="en-IE" sz="1100" b="1" i="1" u="sng">
                <a:ea typeface="Calibri"/>
                <a:cs typeface="Calibri"/>
              </a:rPr>
              <a:t> </a:t>
            </a:r>
            <a:r>
              <a:rPr lang="en-IE" sz="1100" b="1" i="1" u="sng" err="1">
                <a:ea typeface="Calibri"/>
                <a:cs typeface="Calibri"/>
              </a:rPr>
              <a:t>som</a:t>
            </a:r>
            <a:r>
              <a:rPr lang="en-IE" sz="1100" b="1" i="1" u="sng">
                <a:ea typeface="Calibri"/>
                <a:cs typeface="Calibri"/>
              </a:rPr>
              <a:t> de </a:t>
            </a:r>
            <a:r>
              <a:rPr lang="en-IE" sz="1100" b="1" i="1" u="sng" err="1">
                <a:ea typeface="Calibri"/>
                <a:cs typeface="Calibri"/>
              </a:rPr>
              <a:t>mer</a:t>
            </a:r>
            <a:r>
              <a:rPr lang="en-IE" sz="1100" b="1" i="1" u="sng">
                <a:ea typeface="Calibri"/>
                <a:cs typeface="Calibri"/>
              </a:rPr>
              <a:t> </a:t>
            </a:r>
            <a:r>
              <a:rPr lang="en-IE" sz="1100" b="1" i="1" u="sng" err="1">
                <a:ea typeface="Calibri"/>
                <a:cs typeface="Calibri"/>
              </a:rPr>
              <a:t>modne</a:t>
            </a:r>
            <a:r>
              <a:rPr lang="en-IE" sz="1100" b="1" i="1" u="sng">
                <a:ea typeface="Calibri"/>
                <a:cs typeface="Calibri"/>
              </a:rPr>
              <a:t> </a:t>
            </a:r>
            <a:r>
              <a:rPr lang="en-IE" sz="1100" b="1" i="1" u="sng" err="1">
                <a:ea typeface="Calibri"/>
                <a:cs typeface="Calibri"/>
              </a:rPr>
              <a:t>plattform</a:t>
            </a:r>
            <a:r>
              <a:rPr lang="en-IE" sz="1100" b="1" i="1" u="sng">
                <a:ea typeface="Calibri"/>
                <a:cs typeface="Calibri"/>
              </a:rPr>
              <a:t>, </a:t>
            </a:r>
            <a:r>
              <a:rPr lang="en-IE" sz="1100" b="1" i="1" u="sng" err="1">
                <a:ea typeface="Calibri"/>
                <a:cs typeface="Calibri"/>
              </a:rPr>
              <a:t>i</a:t>
            </a:r>
            <a:r>
              <a:rPr lang="en-IE" sz="1100" b="1" i="1" u="sng">
                <a:ea typeface="Calibri"/>
                <a:cs typeface="Calibri"/>
              </a:rPr>
              <a:t> </a:t>
            </a:r>
            <a:r>
              <a:rPr lang="en-IE" sz="1100" b="1" i="1" u="sng" err="1">
                <a:ea typeface="Calibri"/>
                <a:cs typeface="Calibri"/>
              </a:rPr>
              <a:t>tillegg</a:t>
            </a:r>
            <a:r>
              <a:rPr lang="en-IE" sz="1100" b="1" i="1" u="sng">
                <a:ea typeface="Calibri"/>
                <a:cs typeface="Calibri"/>
              </a:rPr>
              <a:t> </a:t>
            </a:r>
            <a:r>
              <a:rPr lang="en-IE" sz="1100" b="1" i="1" u="sng" err="1">
                <a:ea typeface="Calibri"/>
                <a:cs typeface="Calibri"/>
              </a:rPr>
              <a:t>til</a:t>
            </a:r>
            <a:r>
              <a:rPr lang="en-IE" sz="1100" b="1" i="1" u="sng">
                <a:ea typeface="Calibri"/>
                <a:cs typeface="Calibri"/>
              </a:rPr>
              <a:t> at det er </a:t>
            </a:r>
            <a:r>
              <a:rPr lang="en-IE" sz="1100" b="1" i="1" u="sng" err="1">
                <a:ea typeface="Calibri"/>
                <a:cs typeface="Calibri"/>
              </a:rPr>
              <a:t>en</a:t>
            </a:r>
            <a:r>
              <a:rPr lang="en-IE" sz="1100" b="1" i="1" u="sng">
                <a:ea typeface="Calibri"/>
                <a:cs typeface="Calibri"/>
              </a:rPr>
              <a:t> </a:t>
            </a:r>
            <a:r>
              <a:rPr lang="en-IE" sz="1100" b="1" i="1" u="sng" err="1">
                <a:ea typeface="Calibri"/>
                <a:cs typeface="Calibri"/>
              </a:rPr>
              <a:t>helhetlig</a:t>
            </a:r>
            <a:r>
              <a:rPr lang="en-IE" sz="1100" b="1" i="1" u="sng">
                <a:ea typeface="Calibri"/>
                <a:cs typeface="Calibri"/>
              </a:rPr>
              <a:t> </a:t>
            </a:r>
            <a:r>
              <a:rPr lang="en-IE" sz="1100" b="1" i="1" u="sng" err="1">
                <a:ea typeface="Calibri"/>
                <a:cs typeface="Calibri"/>
              </a:rPr>
              <a:t>plattform</a:t>
            </a:r>
            <a:r>
              <a:rPr lang="en-IE" sz="1100" b="1" i="1" u="sng">
                <a:ea typeface="Calibri"/>
                <a:cs typeface="Calibri"/>
              </a:rPr>
              <a:t>, </a:t>
            </a:r>
            <a:r>
              <a:rPr lang="en-IE" sz="1100" b="1" i="1" u="sng" err="1">
                <a:ea typeface="Calibri"/>
                <a:cs typeface="Calibri"/>
              </a:rPr>
              <a:t>ikke</a:t>
            </a:r>
            <a:r>
              <a:rPr lang="en-IE" sz="1100" b="1" i="1" u="sng">
                <a:ea typeface="Calibri"/>
                <a:cs typeface="Calibri"/>
              </a:rPr>
              <a:t> bare </a:t>
            </a:r>
            <a:r>
              <a:rPr lang="en-IE" sz="1100" b="1" i="1" u="sng" err="1">
                <a:ea typeface="Calibri"/>
                <a:cs typeface="Calibri"/>
              </a:rPr>
              <a:t>en</a:t>
            </a:r>
            <a:r>
              <a:rPr lang="en-IE" sz="1100" b="1" i="1" u="sng">
                <a:ea typeface="Calibri"/>
                <a:cs typeface="Calibri"/>
              </a:rPr>
              <a:t> </a:t>
            </a:r>
            <a:r>
              <a:rPr lang="en-IE" sz="1100" b="1" i="1" u="sng" err="1">
                <a:ea typeface="Calibri"/>
                <a:cs typeface="Calibri"/>
              </a:rPr>
              <a:t>paas</a:t>
            </a:r>
            <a:r>
              <a:rPr lang="en-IE" sz="1100" b="1" i="1" u="sng">
                <a:ea typeface="Calibri"/>
                <a:cs typeface="Calibri"/>
              </a:rPr>
              <a:t> </a:t>
            </a:r>
            <a:r>
              <a:rPr lang="en-IE" sz="1100" b="1" i="1" u="sng" err="1">
                <a:ea typeface="Calibri"/>
                <a:cs typeface="Calibri"/>
              </a:rPr>
              <a:t>som</a:t>
            </a:r>
            <a:r>
              <a:rPr lang="en-IE" sz="1100" b="1" i="1" u="sng">
                <a:ea typeface="Calibri"/>
                <a:cs typeface="Calibri"/>
              </a:rPr>
              <a:t> Azure Machine Learning er. Fabric </a:t>
            </a:r>
            <a:r>
              <a:rPr lang="en-IE" sz="1100" b="1" i="1" u="sng" err="1">
                <a:ea typeface="Calibri"/>
                <a:cs typeface="Calibri"/>
              </a:rPr>
              <a:t>tilbyr</a:t>
            </a:r>
            <a:r>
              <a:rPr lang="en-IE" sz="1100" b="1" i="1" u="sng">
                <a:ea typeface="Calibri"/>
                <a:cs typeface="Calibri"/>
              </a:rPr>
              <a:t> </a:t>
            </a:r>
            <a:r>
              <a:rPr lang="en-IE" sz="1100" b="1" i="1" u="sng" err="1">
                <a:ea typeface="Calibri"/>
                <a:cs typeface="Calibri"/>
              </a:rPr>
              <a:t>mye</a:t>
            </a:r>
            <a:r>
              <a:rPr lang="en-IE" sz="1100" b="1" i="1" u="sng">
                <a:ea typeface="Calibri"/>
                <a:cs typeface="Calibri"/>
              </a:rPr>
              <a:t> </a:t>
            </a:r>
            <a:r>
              <a:rPr lang="en-IE" sz="1100" b="1" i="1" u="sng" err="1">
                <a:ea typeface="Calibri"/>
                <a:cs typeface="Calibri"/>
              </a:rPr>
              <a:t>mer</a:t>
            </a:r>
            <a:r>
              <a:rPr lang="en-IE" sz="1100" b="1" i="1" u="sng">
                <a:ea typeface="Calibri"/>
                <a:cs typeface="Calibri"/>
              </a:rPr>
              <a:t> </a:t>
            </a:r>
            <a:r>
              <a:rPr lang="en-IE" sz="1100" b="1" i="1" u="sng" err="1">
                <a:ea typeface="Calibri"/>
                <a:cs typeface="Calibri"/>
              </a:rPr>
              <a:t>i</a:t>
            </a:r>
            <a:r>
              <a:rPr lang="en-IE" sz="1100" b="1" i="1" u="sng">
                <a:ea typeface="Calibri"/>
                <a:cs typeface="Calibri"/>
              </a:rPr>
              <a:t> </a:t>
            </a:r>
            <a:r>
              <a:rPr lang="en-IE" sz="1100" b="1" i="1" u="sng" err="1">
                <a:ea typeface="Calibri"/>
                <a:cs typeface="Calibri"/>
              </a:rPr>
              <a:t>tillegg</a:t>
            </a:r>
            <a:r>
              <a:rPr lang="en-IE" sz="1100" b="1" i="1" u="sng">
                <a:ea typeface="Calibri"/>
                <a:cs typeface="Calibri"/>
              </a:rPr>
              <a:t> </a:t>
            </a:r>
            <a:r>
              <a:rPr lang="en-IE" sz="1100" b="1" i="1" u="sng" err="1">
                <a:ea typeface="Calibri"/>
                <a:cs typeface="Calibri"/>
              </a:rPr>
              <a:t>til</a:t>
            </a:r>
            <a:r>
              <a:rPr lang="en-IE" sz="1100" b="1" i="1" u="sng">
                <a:ea typeface="Calibri"/>
                <a:cs typeface="Calibri"/>
              </a:rPr>
              <a:t> </a:t>
            </a:r>
            <a:r>
              <a:rPr lang="en-IE" sz="1100" b="1" i="1" u="sng" err="1">
                <a:ea typeface="Calibri"/>
                <a:cs typeface="Calibri"/>
              </a:rPr>
              <a:t>dette</a:t>
            </a:r>
            <a:r>
              <a:rPr lang="en-IE" sz="1100" b="1" i="1" u="sng">
                <a:ea typeface="Calibri"/>
                <a:cs typeface="Calibri"/>
              </a:rPr>
              <a:t>. </a:t>
            </a:r>
            <a:endParaRPr lang="en-IE"/>
          </a:p>
          <a:p>
            <a:r>
              <a:rPr lang="en-IE" sz="1100" b="1" i="1" u="sng">
                <a:ea typeface="Calibri"/>
                <a:cs typeface="Calibri"/>
              </a:rPr>
              <a:t>Fabric </a:t>
            </a:r>
            <a:r>
              <a:rPr lang="en-IE" sz="1100" b="1" i="1" u="sng" err="1">
                <a:ea typeface="Calibri"/>
                <a:cs typeface="Calibri"/>
              </a:rPr>
              <a:t>har</a:t>
            </a:r>
            <a:r>
              <a:rPr lang="en-IE" sz="1100" b="1" i="1" u="sng">
                <a:ea typeface="Calibri"/>
                <a:cs typeface="Calibri"/>
              </a:rPr>
              <a:t> </a:t>
            </a:r>
            <a:r>
              <a:rPr lang="en-IE" sz="1100" b="1" i="1" u="sng" err="1">
                <a:ea typeface="Calibri"/>
                <a:cs typeface="Calibri"/>
              </a:rPr>
              <a:t>kanskje</a:t>
            </a:r>
            <a:r>
              <a:rPr lang="en-IE" sz="1100" b="1" i="1" u="sng">
                <a:ea typeface="Calibri"/>
                <a:cs typeface="Calibri"/>
              </a:rPr>
              <a:t> </a:t>
            </a:r>
            <a:r>
              <a:rPr lang="en-IE" sz="1100" b="1" i="1" u="sng" err="1">
                <a:ea typeface="Calibri"/>
                <a:cs typeface="Calibri"/>
              </a:rPr>
              <a:t>litt</a:t>
            </a:r>
            <a:r>
              <a:rPr lang="en-IE" sz="1100" b="1" i="1" u="sng">
                <a:ea typeface="Calibri"/>
                <a:cs typeface="Calibri"/>
              </a:rPr>
              <a:t> </a:t>
            </a:r>
            <a:r>
              <a:rPr lang="en-IE" sz="1100" b="1" i="1" u="sng" err="1">
                <a:ea typeface="Calibri"/>
                <a:cs typeface="Calibri"/>
              </a:rPr>
              <a:t>mindre</a:t>
            </a:r>
            <a:r>
              <a:rPr lang="en-IE" sz="1100" b="1" i="1" u="sng">
                <a:ea typeface="Calibri"/>
                <a:cs typeface="Calibri"/>
              </a:rPr>
              <a:t>, men det </a:t>
            </a:r>
            <a:r>
              <a:rPr lang="en-IE" sz="1100" b="1" i="1" u="sng" err="1">
                <a:ea typeface="Calibri"/>
                <a:cs typeface="Calibri"/>
              </a:rPr>
              <a:t>viktige</a:t>
            </a:r>
            <a:r>
              <a:rPr lang="en-IE" sz="1100" b="1" i="1" u="sng">
                <a:ea typeface="Calibri"/>
                <a:cs typeface="Calibri"/>
              </a:rPr>
              <a:t> er at Fabric er </a:t>
            </a:r>
            <a:r>
              <a:rPr lang="en-IE" sz="1100" b="1" i="1" u="sng" err="1">
                <a:ea typeface="Calibri"/>
                <a:cs typeface="Calibri"/>
              </a:rPr>
              <a:t>en</a:t>
            </a:r>
            <a:r>
              <a:rPr lang="en-IE" sz="1100" b="1" i="1" u="sng">
                <a:ea typeface="Calibri"/>
                <a:cs typeface="Calibri"/>
              </a:rPr>
              <a:t> SaaS </a:t>
            </a:r>
            <a:r>
              <a:rPr lang="en-IE" sz="1100" b="1" i="1" u="sng" err="1">
                <a:ea typeface="Calibri"/>
                <a:cs typeface="Calibri"/>
              </a:rPr>
              <a:t>og</a:t>
            </a:r>
            <a:r>
              <a:rPr lang="en-IE" sz="1100" b="1" i="1" u="sng">
                <a:ea typeface="Calibri"/>
                <a:cs typeface="Calibri"/>
              </a:rPr>
              <a:t> vi </a:t>
            </a:r>
            <a:r>
              <a:rPr lang="en-IE" sz="1100" b="1" i="1" u="sng" err="1">
                <a:ea typeface="Calibri"/>
                <a:cs typeface="Calibri"/>
              </a:rPr>
              <a:t>må</a:t>
            </a:r>
            <a:r>
              <a:rPr lang="en-IE" sz="1100" b="1" i="1" u="sng">
                <a:ea typeface="Calibri"/>
                <a:cs typeface="Calibri"/>
              </a:rPr>
              <a:t> </a:t>
            </a:r>
            <a:r>
              <a:rPr lang="en-IE" sz="1100" b="1" i="1" u="sng" err="1">
                <a:ea typeface="Calibri"/>
                <a:cs typeface="Calibri"/>
              </a:rPr>
              <a:t>huske</a:t>
            </a:r>
            <a:r>
              <a:rPr lang="en-IE" sz="1100" b="1" i="1" u="sng">
                <a:ea typeface="Calibri"/>
                <a:cs typeface="Calibri"/>
              </a:rPr>
              <a:t> </a:t>
            </a:r>
            <a:r>
              <a:rPr lang="en-IE" sz="1100" b="1" i="1" u="sng" err="1">
                <a:ea typeface="Calibri"/>
                <a:cs typeface="Calibri"/>
              </a:rPr>
              <a:t>på</a:t>
            </a:r>
            <a:r>
              <a:rPr lang="en-IE" sz="1100" b="1" i="1" u="sng">
                <a:ea typeface="Calibri"/>
                <a:cs typeface="Calibri"/>
              </a:rPr>
              <a:t> det positive med den </a:t>
            </a:r>
            <a:r>
              <a:rPr lang="en-IE" sz="1100" b="1" i="1" u="sng" err="1">
                <a:ea typeface="Calibri"/>
                <a:cs typeface="Calibri"/>
              </a:rPr>
              <a:t>hurtige</a:t>
            </a:r>
            <a:r>
              <a:rPr lang="en-IE" sz="1100" b="1" i="1" u="sng">
                <a:ea typeface="Calibri"/>
                <a:cs typeface="Calibri"/>
              </a:rPr>
              <a:t> </a:t>
            </a:r>
            <a:r>
              <a:rPr lang="en-IE" sz="1100" b="1" i="1" u="sng" err="1">
                <a:ea typeface="Calibri"/>
                <a:cs typeface="Calibri"/>
              </a:rPr>
              <a:t>utviklignen</a:t>
            </a:r>
            <a:r>
              <a:rPr lang="en-IE" sz="1100" b="1" i="1" u="sng">
                <a:ea typeface="Calibri"/>
                <a:cs typeface="Calibri"/>
              </a:rPr>
              <a:t> </a:t>
            </a:r>
            <a:r>
              <a:rPr lang="en-IE" sz="1100" b="1" i="1" u="sng" err="1">
                <a:ea typeface="Calibri"/>
                <a:cs typeface="Calibri"/>
              </a:rPr>
              <a:t>som</a:t>
            </a:r>
            <a:r>
              <a:rPr lang="en-IE" sz="1100" b="1" i="1" u="sng">
                <a:ea typeface="Calibri"/>
                <a:cs typeface="Calibri"/>
              </a:rPr>
              <a:t> fabric legger </a:t>
            </a:r>
            <a:r>
              <a:rPr lang="en-IE" sz="1100" b="1" i="1" u="sng" err="1">
                <a:ea typeface="Calibri"/>
                <a:cs typeface="Calibri"/>
              </a:rPr>
              <a:t>til</a:t>
            </a:r>
            <a:r>
              <a:rPr lang="en-IE" sz="1100" b="1" i="1" u="sng">
                <a:ea typeface="Calibri"/>
                <a:cs typeface="Calibri"/>
              </a:rPr>
              <a:t> </a:t>
            </a:r>
            <a:r>
              <a:rPr lang="en-IE" sz="1100" b="1" i="1" u="sng" err="1">
                <a:ea typeface="Calibri"/>
                <a:cs typeface="Calibri"/>
              </a:rPr>
              <a:t>rette</a:t>
            </a:r>
            <a:r>
              <a:rPr lang="en-IE" sz="1100" b="1" i="1" u="sng">
                <a:ea typeface="Calibri"/>
                <a:cs typeface="Calibri"/>
              </a:rPr>
              <a:t> for.</a:t>
            </a:r>
            <a:endParaRPr lang="en-IE" sz="1100" b="1" i="1" u="sng">
              <a:cs typeface="Calibri"/>
            </a:endParaRPr>
          </a:p>
          <a:p>
            <a:endParaRPr lang="en-IE" sz="1100" b="1" i="1" u="sng">
              <a:cs typeface="Calibri"/>
            </a:endParaRPr>
          </a:p>
          <a:p>
            <a:r>
              <a:rPr lang="en-IE" sz="1100" b="1" i="1" u="sng">
                <a:cs typeface="Calibri"/>
              </a:rPr>
              <a:t>Det er </a:t>
            </a:r>
            <a:r>
              <a:rPr lang="en-IE" sz="1100" b="1" i="1" u="sng" err="1">
                <a:cs typeface="Calibri"/>
              </a:rPr>
              <a:t>en</a:t>
            </a:r>
            <a:r>
              <a:rPr lang="en-IE" sz="1100" b="1" i="1" u="sng">
                <a:cs typeface="Calibri"/>
              </a:rPr>
              <a:t> </a:t>
            </a:r>
            <a:r>
              <a:rPr lang="en-IE" sz="1100" b="1" i="1" u="sng" err="1">
                <a:cs typeface="Calibri"/>
              </a:rPr>
              <a:t>veldig</a:t>
            </a:r>
            <a:r>
              <a:rPr lang="en-IE" sz="1100" b="1" i="1" u="sng">
                <a:cs typeface="Calibri"/>
              </a:rPr>
              <a:t> </a:t>
            </a:r>
            <a:r>
              <a:rPr lang="en-IE" sz="1100" b="1" i="1" u="sng" err="1">
                <a:cs typeface="Calibri"/>
              </a:rPr>
              <a:t>brukervennlig</a:t>
            </a:r>
            <a:r>
              <a:rPr lang="en-IE" sz="1100" b="1" i="1" u="sng">
                <a:cs typeface="Calibri"/>
              </a:rPr>
              <a:t> </a:t>
            </a:r>
            <a:r>
              <a:rPr lang="en-IE" sz="1100" b="1" i="1" u="sng" err="1">
                <a:cs typeface="Calibri"/>
              </a:rPr>
              <a:t>plattform</a:t>
            </a:r>
            <a:r>
              <a:rPr lang="en-IE" sz="1100" b="1" i="1" u="sng">
                <a:cs typeface="Calibri"/>
              </a:rPr>
              <a:t>, </a:t>
            </a:r>
            <a:r>
              <a:rPr lang="en-IE" sz="1100" b="1" i="1" u="sng" err="1">
                <a:cs typeface="Calibri"/>
              </a:rPr>
              <a:t>bruker</a:t>
            </a:r>
            <a:r>
              <a:rPr lang="en-IE" sz="1100" b="1" i="1" u="sng">
                <a:cs typeface="Calibri"/>
              </a:rPr>
              <a:t> lite </a:t>
            </a:r>
            <a:r>
              <a:rPr lang="en-IE" sz="1100" b="1" i="1" u="sng" err="1">
                <a:cs typeface="Calibri"/>
              </a:rPr>
              <a:t>tid</a:t>
            </a:r>
            <a:r>
              <a:rPr lang="en-IE" sz="1100" b="1" i="1" u="sng">
                <a:cs typeface="Calibri"/>
              </a:rPr>
              <a:t> </a:t>
            </a:r>
            <a:r>
              <a:rPr lang="en-IE" sz="1100" b="1" i="1" u="sng" err="1">
                <a:cs typeface="Calibri"/>
              </a:rPr>
              <a:t>på</a:t>
            </a:r>
            <a:r>
              <a:rPr lang="en-IE" sz="1100" b="1" i="1" u="sng">
                <a:cs typeface="Calibri"/>
              </a:rPr>
              <a:t> config ting </a:t>
            </a:r>
            <a:r>
              <a:rPr lang="en-IE" sz="1100" b="1" i="1" u="sng" err="1">
                <a:cs typeface="Calibri"/>
              </a:rPr>
              <a:t>som</a:t>
            </a:r>
            <a:r>
              <a:rPr lang="en-IE" sz="1100" b="1" i="1" u="sng">
                <a:cs typeface="Calibri"/>
              </a:rPr>
              <a:t> man </a:t>
            </a:r>
            <a:r>
              <a:rPr lang="en-IE" sz="1100" b="1" i="1" u="sng" err="1">
                <a:cs typeface="Calibri"/>
              </a:rPr>
              <a:t>gjerne</a:t>
            </a:r>
            <a:r>
              <a:rPr lang="en-IE" sz="1100" b="1" i="1" u="sng">
                <a:cs typeface="Calibri"/>
              </a:rPr>
              <a:t> </a:t>
            </a:r>
            <a:r>
              <a:rPr lang="en-IE" sz="1100" b="1" i="1" u="sng" err="1">
                <a:cs typeface="Calibri"/>
              </a:rPr>
              <a:t>bruker</a:t>
            </a:r>
            <a:r>
              <a:rPr lang="en-IE" sz="1100" b="1" i="1" u="sng">
                <a:cs typeface="Calibri"/>
              </a:rPr>
              <a:t> </a:t>
            </a:r>
            <a:r>
              <a:rPr lang="en-IE" sz="1100" b="1" i="1" u="sng" err="1">
                <a:cs typeface="Calibri"/>
              </a:rPr>
              <a:t>tid</a:t>
            </a:r>
            <a:r>
              <a:rPr lang="en-IE" sz="1100" b="1" i="1" u="sng">
                <a:cs typeface="Calibri"/>
              </a:rPr>
              <a:t> </a:t>
            </a:r>
            <a:r>
              <a:rPr lang="en-IE" sz="1100" b="1" i="1" u="sng" err="1">
                <a:cs typeface="Calibri"/>
              </a:rPr>
              <a:t>på</a:t>
            </a:r>
            <a:r>
              <a:rPr lang="en-IE" sz="1100" b="1" i="1" u="sng">
                <a:cs typeface="Calibri"/>
              </a:rPr>
              <a:t> med </a:t>
            </a:r>
            <a:r>
              <a:rPr lang="en-IE" sz="1100" b="1" i="1" u="sng" err="1">
                <a:cs typeface="Calibri"/>
              </a:rPr>
              <a:t>en</a:t>
            </a:r>
            <a:r>
              <a:rPr lang="en-IE" sz="1100" b="1" i="1" u="sng">
                <a:cs typeface="Calibri"/>
              </a:rPr>
              <a:t> </a:t>
            </a:r>
            <a:r>
              <a:rPr lang="en-IE" sz="1100" b="1" i="1" u="sng" err="1">
                <a:cs typeface="Calibri"/>
              </a:rPr>
              <a:t>Paas</a:t>
            </a:r>
            <a:r>
              <a:rPr lang="en-IE" sz="1100" b="1" i="1" u="sng">
                <a:cs typeface="Calibri"/>
              </a:rPr>
              <a:t> </a:t>
            </a:r>
            <a:r>
              <a:rPr lang="en-IE" sz="1100" b="1" i="1" u="sng" err="1">
                <a:cs typeface="Calibri"/>
              </a:rPr>
              <a:t>løsning</a:t>
            </a:r>
            <a:r>
              <a:rPr lang="en-IE" sz="1100" b="1" i="1" u="sng">
                <a:cs typeface="Calibri"/>
              </a:rPr>
              <a:t>. </a:t>
            </a:r>
            <a:br>
              <a:rPr lang="en-IE" sz="1100" b="1" i="1" u="sng">
                <a:cs typeface="+mn-lt"/>
              </a:rPr>
            </a:br>
            <a:endParaRPr lang="en-IE" sz="1100" b="1" i="1" u="sng">
              <a:cs typeface="Calibri"/>
            </a:endParaRPr>
          </a:p>
          <a:p>
            <a:r>
              <a:rPr lang="en-IE" sz="1100" b="1" i="1" u="sng" err="1">
                <a:cs typeface="Calibri"/>
              </a:rPr>
              <a:t>Konklusjon</a:t>
            </a:r>
            <a:r>
              <a:rPr lang="en-IE" sz="1100" b="1" i="1" u="sng">
                <a:cs typeface="Calibri"/>
              </a:rPr>
              <a:t>: den er </a:t>
            </a:r>
            <a:r>
              <a:rPr lang="en-IE" sz="1100" b="1" i="1" u="sng" err="1">
                <a:cs typeface="Calibri"/>
              </a:rPr>
              <a:t>såpass</a:t>
            </a:r>
            <a:r>
              <a:rPr lang="en-IE" sz="1100" b="1" i="1" u="sng">
                <a:cs typeface="Calibri"/>
              </a:rPr>
              <a:t> </a:t>
            </a:r>
            <a:r>
              <a:rPr lang="en-IE" sz="1100" b="1" i="1" u="sng" err="1">
                <a:cs typeface="Calibri"/>
              </a:rPr>
              <a:t>fersk</a:t>
            </a:r>
            <a:r>
              <a:rPr lang="en-IE" sz="1100" b="1" i="1" u="sng">
                <a:cs typeface="Calibri"/>
              </a:rPr>
              <a:t>, men den er </a:t>
            </a:r>
            <a:r>
              <a:rPr lang="en-IE" sz="1100" b="1" i="1" u="sng" err="1">
                <a:cs typeface="Calibri"/>
              </a:rPr>
              <a:t>allerede</a:t>
            </a:r>
            <a:r>
              <a:rPr lang="en-IE" sz="1100" b="1" i="1" u="sng">
                <a:cs typeface="Calibri"/>
              </a:rPr>
              <a:t> </a:t>
            </a:r>
            <a:r>
              <a:rPr lang="en-IE" sz="1100" b="1" i="1" u="sng" err="1">
                <a:cs typeface="Calibri"/>
              </a:rPr>
              <a:t>sammenlignbar</a:t>
            </a:r>
            <a:r>
              <a:rPr lang="en-IE" sz="1100" b="1" i="1" u="sng">
                <a:cs typeface="Calibri"/>
              </a:rPr>
              <a:t> med ML </a:t>
            </a:r>
            <a:r>
              <a:rPr lang="en-IE" sz="1100" b="1" i="1" u="sng" err="1">
                <a:cs typeface="Calibri"/>
              </a:rPr>
              <a:t>plattformer</a:t>
            </a:r>
            <a:r>
              <a:rPr lang="en-IE" sz="1100" b="1" i="1" u="sng">
                <a:cs typeface="Calibri"/>
              </a:rPr>
              <a:t>.</a:t>
            </a:r>
          </a:p>
          <a:p>
            <a:endParaRPr lang="en-IE" sz="1100" b="1" i="1" u="sng">
              <a:cs typeface="Calibri"/>
            </a:endParaRPr>
          </a:p>
          <a:p>
            <a:r>
              <a:rPr lang="en-IE" sz="1100" b="1" i="1" u="sng">
                <a:cs typeface="Calibri"/>
              </a:rPr>
              <a:t>Data </a:t>
            </a:r>
            <a:r>
              <a:rPr lang="en-IE" sz="1100" b="1" i="1" u="sng" err="1">
                <a:cs typeface="Calibri"/>
              </a:rPr>
              <a:t>som</a:t>
            </a:r>
            <a:r>
              <a:rPr lang="en-IE" sz="1100" b="1" i="1" u="sng">
                <a:cs typeface="Calibri"/>
              </a:rPr>
              <a:t> er </a:t>
            </a:r>
            <a:r>
              <a:rPr lang="en-IE" sz="1100" b="1" i="1" u="sng" err="1">
                <a:cs typeface="Calibri"/>
              </a:rPr>
              <a:t>lagret</a:t>
            </a:r>
            <a:r>
              <a:rPr lang="en-IE" sz="1100" b="1" i="1" u="sng">
                <a:cs typeface="Calibri"/>
              </a:rPr>
              <a:t> </a:t>
            </a:r>
            <a:r>
              <a:rPr lang="en-IE" sz="1100" b="1" i="1" u="sng" err="1">
                <a:cs typeface="Calibri"/>
              </a:rPr>
              <a:t>i</a:t>
            </a:r>
            <a:r>
              <a:rPr lang="en-IE" sz="1100" b="1" i="1" u="sng">
                <a:cs typeface="Calibri"/>
              </a:rPr>
              <a:t> Fabric </a:t>
            </a:r>
            <a:r>
              <a:rPr lang="en-IE" sz="1100" b="1" i="1" u="sng" err="1">
                <a:cs typeface="Calibri"/>
              </a:rPr>
              <a:t>kan</a:t>
            </a:r>
            <a:r>
              <a:rPr lang="en-IE" sz="1100" b="1" i="1" u="sng">
                <a:cs typeface="Calibri"/>
              </a:rPr>
              <a:t> du </a:t>
            </a:r>
            <a:r>
              <a:rPr lang="en-IE" sz="1100" b="1" i="1" u="sng" err="1">
                <a:cs typeface="Calibri"/>
              </a:rPr>
              <a:t>bruke</a:t>
            </a:r>
            <a:r>
              <a:rPr lang="en-IE" sz="1100" b="1" i="1" u="sng">
                <a:cs typeface="Calibri"/>
              </a:rPr>
              <a:t> </a:t>
            </a:r>
            <a:r>
              <a:rPr lang="en-IE" sz="1100" b="1" i="1" u="sng" err="1">
                <a:cs typeface="Calibri"/>
              </a:rPr>
              <a:t>både</a:t>
            </a:r>
            <a:r>
              <a:rPr lang="en-IE" sz="1100" b="1" i="1" u="sng">
                <a:cs typeface="Calibri"/>
              </a:rPr>
              <a:t> </a:t>
            </a:r>
            <a:r>
              <a:rPr lang="en-IE" sz="1100" b="1" i="1" u="sng" err="1">
                <a:cs typeface="Calibri"/>
              </a:rPr>
              <a:t>i</a:t>
            </a:r>
            <a:r>
              <a:rPr lang="en-IE" sz="1100" b="1" i="1" u="sng">
                <a:cs typeface="Calibri"/>
              </a:rPr>
              <a:t> Azure Machine Learning </a:t>
            </a:r>
            <a:r>
              <a:rPr lang="en-IE" sz="1100" b="1" i="1" u="sng" err="1">
                <a:cs typeface="Calibri"/>
              </a:rPr>
              <a:t>og</a:t>
            </a:r>
            <a:r>
              <a:rPr lang="en-IE" sz="1100" b="1" i="1" u="sng">
                <a:cs typeface="Calibri"/>
              </a:rPr>
              <a:t> </a:t>
            </a:r>
            <a:r>
              <a:rPr lang="en-IE" sz="1100" b="1" i="1" u="sng" err="1">
                <a:cs typeface="Calibri"/>
              </a:rPr>
              <a:t>i</a:t>
            </a:r>
            <a:r>
              <a:rPr lang="en-IE" sz="1100" b="1" i="1" u="sng">
                <a:cs typeface="Calibri"/>
              </a:rPr>
              <a:t> </a:t>
            </a:r>
            <a:r>
              <a:rPr lang="en-IE" sz="1100" b="1" i="1" u="sng" err="1">
                <a:cs typeface="Calibri"/>
              </a:rPr>
              <a:t>Databrics</a:t>
            </a:r>
            <a:r>
              <a:rPr lang="en-IE" sz="1100" b="1" i="1" u="sng">
                <a:cs typeface="Calibri"/>
              </a:rPr>
              <a:t>.</a:t>
            </a:r>
          </a:p>
          <a:p>
            <a:endParaRPr lang="en-IE" sz="1100" b="1" i="1" u="sng">
              <a:cs typeface="Calibri"/>
            </a:endParaRPr>
          </a:p>
          <a:p>
            <a:r>
              <a:rPr lang="en-IE" sz="1100" b="1" i="1" u="sng">
                <a:cs typeface="Calibri"/>
              </a:rPr>
              <a:t>COMPUTE</a:t>
            </a:r>
            <a:endParaRPr lang="en-IE" sz="1100" b="1">
              <a:ea typeface="Calibri"/>
              <a:cs typeface="Calibri"/>
            </a:endParaRPr>
          </a:p>
          <a:p>
            <a:r>
              <a:rPr lang="en-IE" sz="1100">
                <a:cs typeface="Calibri"/>
              </a:rPr>
              <a:t>Fabric: Serverless </a:t>
            </a:r>
            <a:r>
              <a:rPr lang="en-IE" sz="1100" err="1">
                <a:cs typeface="Calibri"/>
              </a:rPr>
              <a:t>og</a:t>
            </a:r>
            <a:r>
              <a:rPr lang="en-IE" sz="1100">
                <a:cs typeface="Calibri"/>
              </a:rPr>
              <a:t> configurable. </a:t>
            </a:r>
            <a:r>
              <a:rPr lang="en-IE" sz="1100">
                <a:solidFill>
                  <a:srgbClr val="007864"/>
                </a:solidFill>
                <a:cs typeface="Calibri"/>
              </a:rPr>
              <a:t>Serverless simplifies in that you do not have to manage the underlying infrastructure (servers, clusters, </a:t>
            </a:r>
            <a:r>
              <a:rPr lang="en-IE" sz="1100" err="1">
                <a:solidFill>
                  <a:srgbClr val="007864"/>
                </a:solidFill>
                <a:cs typeface="Calibri"/>
              </a:rPr>
              <a:t>vms</a:t>
            </a:r>
            <a:r>
              <a:rPr lang="en-IE" sz="1100">
                <a:solidFill>
                  <a:srgbClr val="007864"/>
                </a:solidFill>
                <a:cs typeface="Calibri"/>
              </a:rPr>
              <a:t>), you also only pay for the resources you use. The configurable points stem from the fact that you can configure starter pools and create custom pools </a:t>
            </a:r>
          </a:p>
          <a:p>
            <a:endParaRPr lang="en-IE" sz="1100">
              <a:solidFill>
                <a:srgbClr val="007864"/>
              </a:solidFill>
              <a:cs typeface="Calibri"/>
            </a:endParaRPr>
          </a:p>
          <a:p>
            <a:r>
              <a:rPr lang="en-IE" sz="1100" b="1" i="1" u="sng">
                <a:solidFill>
                  <a:srgbClr val="007864"/>
                </a:solidFill>
              </a:rPr>
              <a:t>LOW CODE ML</a:t>
            </a:r>
            <a:endParaRPr lang="en-IE">
              <a:solidFill>
                <a:srgbClr val="007864"/>
              </a:solidFill>
            </a:endParaRPr>
          </a:p>
          <a:p>
            <a:r>
              <a:rPr lang="en-IE" sz="1100">
                <a:solidFill>
                  <a:srgbClr val="007864"/>
                </a:solidFill>
                <a:cs typeface="Calibri"/>
              </a:rPr>
              <a:t>Fabric and </a:t>
            </a:r>
            <a:r>
              <a:rPr lang="en-IE" sz="1100" err="1">
                <a:solidFill>
                  <a:srgbClr val="007864"/>
                </a:solidFill>
                <a:cs typeface="Calibri"/>
              </a:rPr>
              <a:t>Databrics</a:t>
            </a:r>
            <a:r>
              <a:rPr lang="en-IE" sz="1100">
                <a:solidFill>
                  <a:srgbClr val="007864"/>
                </a:solidFill>
                <a:cs typeface="Calibri"/>
              </a:rPr>
              <a:t> do not have it. </a:t>
            </a:r>
            <a:r>
              <a:rPr lang="en-IE" sz="1100" err="1">
                <a:solidFill>
                  <a:srgbClr val="007864"/>
                </a:solidFill>
                <a:cs typeface="Calibri"/>
              </a:rPr>
              <a:t>Eg</a:t>
            </a:r>
            <a:r>
              <a:rPr lang="en-IE" sz="1100">
                <a:solidFill>
                  <a:srgbClr val="007864"/>
                </a:solidFill>
                <a:cs typeface="Calibri"/>
              </a:rPr>
              <a:t> here you have to at least write one line of code. However with Azure Machine Learning (and </a:t>
            </a:r>
            <a:r>
              <a:rPr lang="en-IE" sz="1100" err="1">
                <a:solidFill>
                  <a:srgbClr val="007864"/>
                </a:solidFill>
                <a:cs typeface="Calibri"/>
              </a:rPr>
              <a:t>VertexAI</a:t>
            </a:r>
            <a:r>
              <a:rPr lang="en-IE" sz="1100">
                <a:solidFill>
                  <a:srgbClr val="007864"/>
                </a:solidFill>
                <a:cs typeface="Calibri"/>
              </a:rPr>
              <a:t> and </a:t>
            </a:r>
            <a:r>
              <a:rPr lang="en-IE" sz="1100" err="1">
                <a:solidFill>
                  <a:srgbClr val="007864"/>
                </a:solidFill>
                <a:cs typeface="Calibri"/>
              </a:rPr>
              <a:t>Sagemaker</a:t>
            </a:r>
            <a:r>
              <a:rPr lang="en-IE" sz="1100">
                <a:solidFill>
                  <a:srgbClr val="007864"/>
                </a:solidFill>
                <a:cs typeface="Calibri"/>
              </a:rPr>
              <a:t>) you can upload a dataset and then just check boxes and choose a problem type.</a:t>
            </a:r>
          </a:p>
          <a:p>
            <a:endParaRPr lang="en-IE" sz="1100">
              <a:solidFill>
                <a:srgbClr val="007864"/>
              </a:solidFill>
              <a:cs typeface="Calibri"/>
            </a:endParaRPr>
          </a:p>
          <a:p>
            <a:r>
              <a:rPr lang="en-IE" sz="1100" b="1" i="1" u="sng">
                <a:solidFill>
                  <a:srgbClr val="007864"/>
                </a:solidFill>
              </a:rPr>
              <a:t>BUILT IN </a:t>
            </a:r>
            <a:r>
              <a:rPr lang="en-IE" sz="1100" b="1" i="1" u="sng" err="1">
                <a:solidFill>
                  <a:srgbClr val="007864"/>
                </a:solidFill>
              </a:rPr>
              <a:t>ExAI</a:t>
            </a:r>
            <a:endParaRPr lang="en-IE">
              <a:solidFill>
                <a:srgbClr val="007864"/>
              </a:solidFill>
            </a:endParaRPr>
          </a:p>
          <a:p>
            <a:r>
              <a:rPr lang="en-IE" sz="1100" err="1">
                <a:solidFill>
                  <a:srgbClr val="007864"/>
                </a:solidFill>
                <a:cs typeface="Calibri"/>
              </a:rPr>
              <a:t>Fabric:</a:t>
            </a:r>
            <a:r>
              <a:rPr lang="en-IE" sz="1100" err="1">
                <a:solidFill>
                  <a:srgbClr val="007864"/>
                </a:solidFill>
              </a:rPr>
              <a:t>https</a:t>
            </a:r>
            <a:r>
              <a:rPr lang="en-IE" sz="1100">
                <a:solidFill>
                  <a:srgbClr val="007864"/>
                </a:solidFill>
              </a:rPr>
              <a:t>://</a:t>
            </a:r>
            <a:r>
              <a:rPr lang="en-IE" sz="1100" err="1">
                <a:solidFill>
                  <a:srgbClr val="007864"/>
                </a:solidFill>
              </a:rPr>
              <a:t>microsoft.github.io</a:t>
            </a:r>
            <a:r>
              <a:rPr lang="en-IE" sz="1100">
                <a:solidFill>
                  <a:srgbClr val="007864"/>
                </a:solidFill>
              </a:rPr>
              <a:t>/</a:t>
            </a:r>
            <a:r>
              <a:rPr lang="en-IE" sz="1100" err="1">
                <a:solidFill>
                  <a:srgbClr val="007864"/>
                </a:solidFill>
              </a:rPr>
              <a:t>SynapseML</a:t>
            </a:r>
            <a:r>
              <a:rPr lang="en-IE" sz="1100">
                <a:solidFill>
                  <a:srgbClr val="007864"/>
                </a:solidFill>
              </a:rPr>
              <a:t>/docs/Explore%20Algorithms/Responsible%20AI/Interpreting%20Model%20Predictions/</a:t>
            </a:r>
            <a:endParaRPr lang="en-IE" sz="1100">
              <a:solidFill>
                <a:srgbClr val="007864"/>
              </a:solidFill>
              <a:cs typeface="Calibri"/>
            </a:endParaRPr>
          </a:p>
          <a:p>
            <a:r>
              <a:rPr lang="en-IE" sz="1100" err="1">
                <a:solidFill>
                  <a:srgbClr val="007864"/>
                </a:solidFill>
              </a:rPr>
              <a:t>Databrics:https</a:t>
            </a:r>
            <a:r>
              <a:rPr lang="en-IE" sz="1100">
                <a:solidFill>
                  <a:srgbClr val="007864"/>
                </a:solidFill>
              </a:rPr>
              <a:t>://</a:t>
            </a:r>
            <a:r>
              <a:rPr lang="en-IE" sz="1100" err="1">
                <a:solidFill>
                  <a:srgbClr val="007864"/>
                </a:solidFill>
              </a:rPr>
              <a:t>community.databricks.com</a:t>
            </a:r>
            <a:r>
              <a:rPr lang="en-IE" sz="1100">
                <a:solidFill>
                  <a:srgbClr val="007864"/>
                </a:solidFill>
              </a:rPr>
              <a:t>/t5/machine-learning/responsible-ai-on-</a:t>
            </a:r>
            <a:r>
              <a:rPr lang="en-IE" sz="1100" err="1">
                <a:solidFill>
                  <a:srgbClr val="007864"/>
                </a:solidFill>
              </a:rPr>
              <a:t>databricks</a:t>
            </a:r>
            <a:r>
              <a:rPr lang="en-IE" sz="1100">
                <a:solidFill>
                  <a:srgbClr val="007864"/>
                </a:solidFill>
              </a:rPr>
              <a:t>/td-p/31315</a:t>
            </a:r>
            <a:endParaRPr lang="en-IE" sz="1100">
              <a:cs typeface="Calibri" panose="020F0502020204030204"/>
            </a:endParaRPr>
          </a:p>
          <a:p>
            <a:r>
              <a:rPr lang="en-IE" sz="1100">
                <a:solidFill>
                  <a:srgbClr val="007864"/>
                </a:solidFill>
                <a:cs typeface="Calibri"/>
              </a:rPr>
              <a:t>Azure machine learning: </a:t>
            </a:r>
            <a:r>
              <a:rPr lang="en-IE" sz="1100">
                <a:solidFill>
                  <a:srgbClr val="007864"/>
                </a:solidFill>
                <a:hlinkClick r:id="rId3"/>
              </a:rPr>
              <a:t>Model interpretability - Azure Machine Learning | Microsoft Learn</a:t>
            </a:r>
            <a:endParaRPr lang="en-IE" sz="1100">
              <a:solidFill>
                <a:srgbClr val="007864"/>
              </a:solidFill>
            </a:endParaRPr>
          </a:p>
          <a:p>
            <a:endParaRPr lang="en-IE">
              <a:solidFill>
                <a:srgbClr val="007864"/>
              </a:solidFill>
            </a:endParaRPr>
          </a:p>
          <a:p>
            <a:endParaRPr lang="en-IE" sz="1100">
              <a:solidFill>
                <a:srgbClr val="007864"/>
              </a:solidFill>
              <a:cs typeface="Calibri"/>
            </a:endParaRPr>
          </a:p>
          <a:p>
            <a:endParaRPr lang="en-IE" sz="1100" b="1">
              <a:cs typeface="Calibri"/>
            </a:endParaRPr>
          </a:p>
          <a:p>
            <a:endParaRPr lang="en-IE" sz="1100" b="1">
              <a:cs typeface="Calibri"/>
            </a:endParaRPr>
          </a:p>
          <a:p>
            <a:endParaRPr lang="en-IE" sz="1100" b="1">
              <a:cs typeface="Calibri"/>
            </a:endParaRPr>
          </a:p>
          <a:p>
            <a:r>
              <a:rPr lang="en-IE" sz="1100" b="1">
                <a:cs typeface="Calibri"/>
              </a:rPr>
              <a:t>Databricks:</a:t>
            </a:r>
          </a:p>
          <a:p>
            <a:r>
              <a:rPr lang="en-IE" sz="1100" b="1"/>
              <a:t>BUILT-IN DEPLOYMENT TOOLS:</a:t>
            </a:r>
            <a:r>
              <a:rPr lang="en-IE" sz="1100"/>
              <a:t> Quickly deploy on Databricks via Apache Spark UDF for a local machine, or several other production environments such as Microsoft Azure ML, Amazon </a:t>
            </a:r>
            <a:r>
              <a:rPr lang="en-IE" sz="1100" err="1"/>
              <a:t>SageMaker</a:t>
            </a:r>
            <a:r>
              <a:rPr lang="en-IE" sz="1100"/>
              <a:t>, and </a:t>
            </a:r>
            <a:r>
              <a:rPr lang="en-IE" sz="1100">
                <a:hlinkClick r:id="rId4"/>
              </a:rPr>
              <a:t>building Docker Images for Deployment</a:t>
            </a:r>
            <a:r>
              <a:rPr lang="en-IE" sz="1100"/>
              <a:t>.</a:t>
            </a:r>
            <a:br>
              <a:rPr lang="en-IE" sz="1100">
                <a:cs typeface="+mn-lt"/>
              </a:rPr>
            </a:br>
            <a:r>
              <a:rPr lang="en-IE" sz="1100">
                <a:cs typeface="+mn-lt"/>
              </a:rPr>
              <a:t>Er </a:t>
            </a:r>
            <a:r>
              <a:rPr lang="en-IE" sz="1100" err="1">
                <a:cs typeface="+mn-lt"/>
              </a:rPr>
              <a:t>apache</a:t>
            </a:r>
            <a:r>
              <a:rPr lang="en-IE" sz="1100">
                <a:cs typeface="+mn-lt"/>
              </a:rPr>
              <a:t> spark UDF </a:t>
            </a:r>
            <a:r>
              <a:rPr lang="en-IE" sz="1100" err="1">
                <a:cs typeface="+mn-lt"/>
              </a:rPr>
              <a:t>funksjonaliteten</a:t>
            </a:r>
            <a:r>
              <a:rPr lang="en-IE" sz="1100">
                <a:cs typeface="+mn-lt"/>
              </a:rPr>
              <a:t> </a:t>
            </a:r>
            <a:r>
              <a:rPr lang="en-IE" sz="1100" err="1">
                <a:cs typeface="+mn-lt"/>
              </a:rPr>
              <a:t>grunnen</a:t>
            </a:r>
            <a:r>
              <a:rPr lang="en-IE" sz="1100">
                <a:cs typeface="+mn-lt"/>
              </a:rPr>
              <a:t> </a:t>
            </a:r>
            <a:r>
              <a:rPr lang="en-IE" sz="1100" err="1">
                <a:cs typeface="+mn-lt"/>
              </a:rPr>
              <a:t>til</a:t>
            </a:r>
            <a:r>
              <a:rPr lang="en-IE" sz="1100">
                <a:cs typeface="+mn-lt"/>
              </a:rPr>
              <a:t> at det er endpoint </a:t>
            </a:r>
            <a:r>
              <a:rPr lang="en-IE" sz="1100" err="1">
                <a:cs typeface="+mn-lt"/>
              </a:rPr>
              <a:t>mulighet</a:t>
            </a:r>
            <a:r>
              <a:rPr lang="en-IE" sz="1100">
                <a:cs typeface="+mn-lt"/>
              </a:rPr>
              <a:t> her?</a:t>
            </a:r>
            <a:br>
              <a:rPr lang="en-IE" sz="1100">
                <a:cs typeface="+mn-lt"/>
              </a:rPr>
            </a:br>
            <a:endParaRPr lang="en-IE" sz="1100">
              <a:cs typeface="Calibri"/>
            </a:endParaRPr>
          </a:p>
          <a:p>
            <a:endParaRPr lang="en-US"/>
          </a:p>
          <a:p>
            <a:endParaRPr lang="en-US"/>
          </a:p>
        </p:txBody>
      </p:sp>
      <p:sp>
        <p:nvSpPr>
          <p:cNvPr id="4" name="Slide Number Placeholder 3">
            <a:extLst>
              <a:ext uri="{FF2B5EF4-FFF2-40B4-BE49-F238E27FC236}">
                <a16:creationId xmlns:a16="http://schemas.microsoft.com/office/drawing/2014/main" id="{FBD37128-733C-B4A0-EDE5-C562E6B116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66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So to cover the last step of the 5 step data science experience, we will go through the alternatives for how you can serve the Insight given by the AI and ML predictions.</a:t>
            </a:r>
            <a:endParaRPr lang="nb-NO"/>
          </a:p>
        </p:txBody>
      </p:sp>
      <p:sp>
        <p:nvSpPr>
          <p:cNvPr id="4" name="Slide Number Placeholder 3"/>
          <p:cNvSpPr>
            <a:spLocks noGrp="1"/>
          </p:cNvSpPr>
          <p:nvPr>
            <p:ph type="sldNum" sz="quarter" idx="5"/>
          </p:nvPr>
        </p:nvSpPr>
        <p:spPr/>
        <p:txBody>
          <a:bodyPr/>
          <a:lstStyle/>
          <a:p>
            <a:fld id="{7EB8C794-77EE-4724-B493-2E0907BFA558}" type="slidenum">
              <a:rPr lang="en-GB" smtClean="0"/>
              <a:t>52</a:t>
            </a:fld>
            <a:endParaRPr lang="en-GB"/>
          </a:p>
        </p:txBody>
      </p:sp>
    </p:spTree>
    <p:extLst>
      <p:ext uri="{BB962C8B-B14F-4D97-AF65-F5344CB8AC3E}">
        <p14:creationId xmlns:p14="http://schemas.microsoft.com/office/powerpoint/2010/main" val="2270240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100">
                <a:ea typeface="Calibri"/>
                <a:cs typeface="Calibri"/>
              </a:rPr>
              <a:t>As you have seen in our examples, power bi is natural choice when presenting predictions.</a:t>
            </a:r>
          </a:p>
          <a:p>
            <a:endParaRPr lang="en-US" sz="1100">
              <a:ea typeface="Calibri"/>
              <a:cs typeface="Calibri"/>
            </a:endParaRPr>
          </a:p>
          <a:p>
            <a:r>
              <a:rPr lang="en-US" sz="1100">
                <a:ea typeface="Calibri"/>
                <a:cs typeface="Calibri"/>
              </a:rPr>
              <a:t>There are however cases where your predictions not </a:t>
            </a:r>
            <a:r>
              <a:rPr lang="en-US" sz="1100" err="1">
                <a:ea typeface="Calibri"/>
                <a:cs typeface="Calibri"/>
              </a:rPr>
              <a:t>nesesarrily</a:t>
            </a:r>
            <a:r>
              <a:rPr lang="en-US" sz="1100">
                <a:ea typeface="Calibri"/>
                <a:cs typeface="Calibri"/>
              </a:rPr>
              <a:t> give the most value when presented in a Power BI report. For instance, say you have used ML models in fabric to predict a satisfaction score and expected life time value of customers. Yes, you could present this information in Power BI, but maybe you want to also present them in the CRM system where the customer data originated from.</a:t>
            </a:r>
          </a:p>
          <a:p>
            <a:endParaRPr lang="en-US" sz="1100">
              <a:ea typeface="Calibri"/>
              <a:cs typeface="Calibri"/>
            </a:endParaRPr>
          </a:p>
          <a:p>
            <a:r>
              <a:rPr lang="en-US" sz="1100">
                <a:ea typeface="Calibri"/>
                <a:cs typeface="Calibri"/>
              </a:rPr>
              <a:t>In this case, there are several alternatives. First of all Fabric enables you to deploy a Graph QL API on you data. </a:t>
            </a:r>
            <a:r>
              <a:rPr lang="en-US" sz="1100" err="1">
                <a:ea typeface="Calibri"/>
                <a:cs typeface="Calibri"/>
              </a:rPr>
              <a:t>Eg</a:t>
            </a:r>
            <a:r>
              <a:rPr lang="en-US" sz="1100">
                <a:ea typeface="Calibri"/>
                <a:cs typeface="Calibri"/>
              </a:rPr>
              <a:t> you choose the tables that should be accessible through this </a:t>
            </a:r>
            <a:r>
              <a:rPr lang="en-US" sz="1100" err="1">
                <a:ea typeface="Calibri"/>
                <a:cs typeface="Calibri"/>
              </a:rPr>
              <a:t>api</a:t>
            </a:r>
            <a:r>
              <a:rPr lang="en-US" sz="1100">
                <a:ea typeface="Calibri"/>
                <a:cs typeface="Calibri"/>
              </a:rPr>
              <a:t>. Then any third party application that you grant access can fetch and consume your ML predictions.</a:t>
            </a:r>
            <a:endParaRPr lang="en-US"/>
          </a:p>
          <a:p>
            <a:endParaRPr lang="en-US" sz="1100">
              <a:ea typeface="Calibri"/>
              <a:cs typeface="Calibri"/>
            </a:endParaRPr>
          </a:p>
          <a:p>
            <a:r>
              <a:rPr lang="en-US" sz="1100">
                <a:ea typeface="Calibri"/>
                <a:cs typeface="Calibri"/>
              </a:rPr>
              <a:t>In addition to this are obvious alternatives such as writing to a azure blob or amazon S3 storage which is </a:t>
            </a:r>
            <a:r>
              <a:rPr lang="en-US" sz="1100" err="1">
                <a:ea typeface="Calibri"/>
                <a:cs typeface="Calibri"/>
              </a:rPr>
              <a:t>shortcuted</a:t>
            </a:r>
            <a:r>
              <a:rPr lang="en-US" sz="1100">
                <a:ea typeface="Calibri"/>
                <a:cs typeface="Calibri"/>
              </a:rPr>
              <a:t> into your </a:t>
            </a:r>
            <a:r>
              <a:rPr lang="en-US" sz="1100" err="1">
                <a:ea typeface="Calibri"/>
                <a:cs typeface="Calibri"/>
              </a:rPr>
              <a:t>lakehouse</a:t>
            </a:r>
            <a:r>
              <a:rPr lang="en-US" sz="1100">
                <a:ea typeface="Calibri"/>
                <a:cs typeface="Calibri"/>
              </a:rPr>
              <a:t>. </a:t>
            </a:r>
            <a:r>
              <a:rPr lang="en-US" sz="1100" err="1">
                <a:ea typeface="Calibri"/>
                <a:cs typeface="Calibri"/>
              </a:rPr>
              <a:t>Alternativly</a:t>
            </a:r>
            <a:r>
              <a:rPr lang="en-US" sz="1100">
                <a:ea typeface="Calibri"/>
                <a:cs typeface="Calibri"/>
              </a:rPr>
              <a:t> the external system can be granted </a:t>
            </a:r>
            <a:r>
              <a:rPr lang="en-US" sz="1100" err="1">
                <a:ea typeface="Calibri"/>
                <a:cs typeface="Calibri"/>
              </a:rPr>
              <a:t>acess</a:t>
            </a:r>
            <a:r>
              <a:rPr lang="en-US" sz="1100">
                <a:ea typeface="Calibri"/>
                <a:cs typeface="Calibri"/>
              </a:rPr>
              <a:t> to the SQL Endpoint of the lakehouse.</a:t>
            </a:r>
            <a:endParaRPr lang="en-US"/>
          </a:p>
          <a:p>
            <a:endParaRPr lang="en-US" sz="1100">
              <a:ea typeface="Calibri"/>
              <a:cs typeface="Calibri"/>
            </a:endParaRPr>
          </a:p>
          <a:p>
            <a:endParaRPr lang="en-US" sz="1100">
              <a:ea typeface="Calibri"/>
              <a:cs typeface="Calibri"/>
            </a:endParaRPr>
          </a:p>
          <a:p>
            <a:endParaRPr lang="en-US" sz="1100">
              <a:ea typeface="Calibri"/>
              <a:cs typeface="Calibri"/>
            </a:endParaRPr>
          </a:p>
          <a:p>
            <a:endParaRPr lang="en-US" sz="1100">
              <a:ea typeface="Calibri"/>
              <a:cs typeface="Calibri"/>
            </a:endParaRPr>
          </a:p>
          <a:p>
            <a:endParaRPr lang="en-US" sz="1100">
              <a:ea typeface="Calibri"/>
              <a:cs typeface="Calibri"/>
            </a:endParaRPr>
          </a:p>
          <a:p>
            <a:r>
              <a:rPr lang="en-US" sz="1100" err="1">
                <a:ea typeface="Calibri"/>
                <a:cs typeface="Calibri"/>
              </a:rPr>
              <a:t>PowerBi</a:t>
            </a:r>
            <a:r>
              <a:rPr lang="en-US" sz="1100">
                <a:ea typeface="Calibri"/>
                <a:cs typeface="Calibri"/>
              </a:rPr>
              <a:t> </a:t>
            </a:r>
            <a:r>
              <a:rPr lang="en-US" sz="1100" err="1">
                <a:ea typeface="Calibri"/>
                <a:cs typeface="Calibri"/>
              </a:rPr>
              <a:t>egner</a:t>
            </a:r>
            <a:r>
              <a:rPr lang="en-US" sz="1100">
                <a:ea typeface="Calibri"/>
                <a:cs typeface="Calibri"/>
              </a:rPr>
              <a:t> </a:t>
            </a:r>
            <a:r>
              <a:rPr lang="en-US" sz="1100" err="1">
                <a:ea typeface="Calibri"/>
                <a:cs typeface="Calibri"/>
              </a:rPr>
              <a:t>mye</a:t>
            </a:r>
            <a:r>
              <a:rPr lang="en-US" sz="1100">
                <a:ea typeface="Calibri"/>
                <a:cs typeface="Calibri"/>
              </a:rPr>
              <a:t> serving av </a:t>
            </a:r>
            <a:r>
              <a:rPr lang="en-US" sz="1100" err="1">
                <a:ea typeface="Calibri"/>
                <a:cs typeface="Calibri"/>
              </a:rPr>
              <a:t>innsikten</a:t>
            </a:r>
            <a:endParaRPr lang="en-US" sz="1100">
              <a:ea typeface="Calibri"/>
              <a:cs typeface="Calibri"/>
            </a:endParaRPr>
          </a:p>
          <a:p>
            <a:endParaRPr lang="en-US" sz="1100">
              <a:ea typeface="Calibri"/>
              <a:cs typeface="Calibri"/>
            </a:endParaRPr>
          </a:p>
          <a:p>
            <a:r>
              <a:rPr lang="en-US" sz="1100" err="1">
                <a:ea typeface="Calibri"/>
                <a:cs typeface="Calibri"/>
              </a:rPr>
              <a:t>Så</a:t>
            </a:r>
            <a:r>
              <a:rPr lang="en-US" sz="1100">
                <a:ea typeface="Calibri"/>
                <a:cs typeface="Calibri"/>
              </a:rPr>
              <a:t> </a:t>
            </a:r>
            <a:r>
              <a:rPr lang="en-US" sz="1100" err="1">
                <a:ea typeface="Calibri"/>
                <a:cs typeface="Calibri"/>
              </a:rPr>
              <a:t>har</a:t>
            </a:r>
            <a:r>
              <a:rPr lang="en-US" sz="1100">
                <a:ea typeface="Calibri"/>
                <a:cs typeface="Calibri"/>
              </a:rPr>
              <a:t> du </a:t>
            </a:r>
            <a:r>
              <a:rPr lang="en-US" sz="1100" err="1">
                <a:ea typeface="Calibri"/>
                <a:cs typeface="Calibri"/>
              </a:rPr>
              <a:t>graphql</a:t>
            </a:r>
            <a:r>
              <a:rPr lang="en-US" sz="1100">
                <a:ea typeface="Calibri"/>
                <a:cs typeface="Calibri"/>
              </a:rPr>
              <a:t> for å serve for alle </a:t>
            </a:r>
            <a:r>
              <a:rPr lang="en-US" sz="1100" err="1">
                <a:ea typeface="Calibri"/>
                <a:cs typeface="Calibri"/>
              </a:rPr>
              <a:t>tredjeparter</a:t>
            </a:r>
            <a:endParaRPr lang="en-US" sz="1100">
              <a:ea typeface="Calibri"/>
              <a:cs typeface="Calibri"/>
            </a:endParaRPr>
          </a:p>
          <a:p>
            <a:endParaRPr lang="en-US" sz="1100">
              <a:ea typeface="Calibri"/>
              <a:cs typeface="Calibri"/>
            </a:endParaRPr>
          </a:p>
          <a:p>
            <a:r>
              <a:rPr lang="en-US" sz="1100">
                <a:ea typeface="Calibri"/>
                <a:cs typeface="Calibri"/>
              </a:rPr>
              <a:t>I </a:t>
            </a:r>
            <a:r>
              <a:rPr lang="en-US" sz="1100" err="1">
                <a:ea typeface="Calibri"/>
                <a:cs typeface="Calibri"/>
              </a:rPr>
              <a:t>tillegg</a:t>
            </a:r>
            <a:r>
              <a:rPr lang="en-US" sz="1100">
                <a:ea typeface="Calibri"/>
                <a:cs typeface="Calibri"/>
              </a:rPr>
              <a:t> </a:t>
            </a:r>
            <a:r>
              <a:rPr lang="en-US" sz="1100" err="1">
                <a:ea typeface="Calibri"/>
                <a:cs typeface="Calibri"/>
              </a:rPr>
              <a:t>kan</a:t>
            </a:r>
            <a:r>
              <a:rPr lang="en-US" sz="1100">
                <a:ea typeface="Calibri"/>
                <a:cs typeface="Calibri"/>
              </a:rPr>
              <a:t> man jo </a:t>
            </a:r>
            <a:r>
              <a:rPr lang="en-US" sz="1100" err="1">
                <a:ea typeface="Calibri"/>
                <a:cs typeface="Calibri"/>
              </a:rPr>
              <a:t>skrive</a:t>
            </a:r>
            <a:r>
              <a:rPr lang="en-US" sz="1100">
                <a:ea typeface="Calibri"/>
                <a:cs typeface="Calibri"/>
              </a:rPr>
              <a:t> </a:t>
            </a:r>
            <a:r>
              <a:rPr lang="en-US" sz="1100" err="1">
                <a:ea typeface="Calibri"/>
                <a:cs typeface="Calibri"/>
              </a:rPr>
              <a:t>til</a:t>
            </a:r>
            <a:r>
              <a:rPr lang="en-US" sz="1100">
                <a:ea typeface="Calibri"/>
                <a:cs typeface="Calibri"/>
              </a:rPr>
              <a:t> </a:t>
            </a:r>
            <a:r>
              <a:rPr lang="en-US" sz="1100" err="1">
                <a:ea typeface="Calibri"/>
                <a:cs typeface="Calibri"/>
              </a:rPr>
              <a:t>en</a:t>
            </a:r>
            <a:r>
              <a:rPr lang="en-US" sz="1100">
                <a:ea typeface="Calibri"/>
                <a:cs typeface="Calibri"/>
              </a:rPr>
              <a:t> shortcut I </a:t>
            </a:r>
            <a:r>
              <a:rPr lang="en-US" sz="1100" err="1">
                <a:ea typeface="Calibri"/>
                <a:cs typeface="Calibri"/>
              </a:rPr>
              <a:t>en</a:t>
            </a:r>
            <a:r>
              <a:rPr lang="en-US" sz="1100">
                <a:ea typeface="Calibri"/>
                <a:cs typeface="Calibri"/>
              </a:rPr>
              <a:t> S3 </a:t>
            </a:r>
            <a:r>
              <a:rPr lang="en-US" sz="1100" err="1">
                <a:ea typeface="Calibri"/>
                <a:cs typeface="Calibri"/>
              </a:rPr>
              <a:t>eller</a:t>
            </a:r>
            <a:r>
              <a:rPr lang="en-US" sz="1100">
                <a:ea typeface="Calibri"/>
                <a:cs typeface="Calibri"/>
              </a:rPr>
              <a:t> </a:t>
            </a:r>
            <a:r>
              <a:rPr lang="en-US" sz="1100" err="1">
                <a:ea typeface="Calibri"/>
                <a:cs typeface="Calibri"/>
              </a:rPr>
              <a:t>en</a:t>
            </a:r>
            <a:r>
              <a:rPr lang="en-US" sz="1100">
                <a:ea typeface="Calibri"/>
                <a:cs typeface="Calibri"/>
              </a:rPr>
              <a:t> blob. </a:t>
            </a:r>
          </a:p>
          <a:p>
            <a:endParaRPr lang="en-US" sz="1100">
              <a:ea typeface="Calibri"/>
              <a:cs typeface="Calibri"/>
            </a:endParaRPr>
          </a:p>
          <a:p>
            <a:r>
              <a:rPr lang="en-US" sz="1100">
                <a:ea typeface="Calibri"/>
                <a:cs typeface="Calibri"/>
              </a:rPr>
              <a:t>De to </a:t>
            </a:r>
            <a:r>
              <a:rPr lang="en-US" sz="1100" err="1">
                <a:ea typeface="Calibri"/>
                <a:cs typeface="Calibri"/>
              </a:rPr>
              <a:t>siste</a:t>
            </a:r>
            <a:r>
              <a:rPr lang="en-US" sz="1100">
                <a:ea typeface="Calibri"/>
                <a:cs typeface="Calibri"/>
              </a:rPr>
              <a:t> er </a:t>
            </a:r>
            <a:r>
              <a:rPr lang="en-US" sz="1100" err="1">
                <a:ea typeface="Calibri"/>
                <a:cs typeface="Calibri"/>
              </a:rPr>
              <a:t>mest</a:t>
            </a:r>
            <a:r>
              <a:rPr lang="en-US" sz="1100">
                <a:ea typeface="Calibri"/>
                <a:cs typeface="Calibri"/>
              </a:rPr>
              <a:t> relevant for å serve </a:t>
            </a:r>
            <a:r>
              <a:rPr lang="en-US" sz="1100" err="1">
                <a:ea typeface="Calibri"/>
                <a:cs typeface="Calibri"/>
              </a:rPr>
              <a:t>prediksjoner</a:t>
            </a:r>
            <a:r>
              <a:rPr lang="en-US" sz="1100">
                <a:ea typeface="Calibri"/>
                <a:cs typeface="Calibri"/>
              </a:rPr>
              <a:t> </a:t>
            </a:r>
            <a:r>
              <a:rPr lang="en-US" sz="1100" err="1">
                <a:ea typeface="Calibri"/>
                <a:cs typeface="Calibri"/>
              </a:rPr>
              <a:t>som</a:t>
            </a:r>
            <a:r>
              <a:rPr lang="en-US" sz="1100">
                <a:ea typeface="Calibri"/>
                <a:cs typeface="Calibri"/>
              </a:rPr>
              <a:t> det </a:t>
            </a:r>
            <a:r>
              <a:rPr lang="en-US" sz="1100" err="1">
                <a:ea typeface="Calibri"/>
                <a:cs typeface="Calibri"/>
              </a:rPr>
              <a:t>ikke</a:t>
            </a:r>
            <a:r>
              <a:rPr lang="en-US" sz="1100">
                <a:ea typeface="Calibri"/>
                <a:cs typeface="Calibri"/>
              </a:rPr>
              <a:t> </a:t>
            </a:r>
            <a:r>
              <a:rPr lang="en-US" sz="1100" err="1">
                <a:ea typeface="Calibri"/>
                <a:cs typeface="Calibri"/>
              </a:rPr>
              <a:t>gir</a:t>
            </a:r>
            <a:r>
              <a:rPr lang="en-US" sz="1100">
                <a:ea typeface="Calibri"/>
                <a:cs typeface="Calibri"/>
              </a:rPr>
              <a:t> </a:t>
            </a:r>
            <a:r>
              <a:rPr lang="en-US" sz="1100" err="1">
                <a:ea typeface="Calibri"/>
                <a:cs typeface="Calibri"/>
              </a:rPr>
              <a:t>så</a:t>
            </a:r>
            <a:r>
              <a:rPr lang="en-US" sz="1100">
                <a:ea typeface="Calibri"/>
                <a:cs typeface="Calibri"/>
              </a:rPr>
              <a:t> </a:t>
            </a:r>
            <a:r>
              <a:rPr lang="en-US" sz="1100" err="1">
                <a:ea typeface="Calibri"/>
                <a:cs typeface="Calibri"/>
              </a:rPr>
              <a:t>mye</a:t>
            </a:r>
            <a:r>
              <a:rPr lang="en-US" sz="1100">
                <a:ea typeface="Calibri"/>
                <a:cs typeface="Calibri"/>
              </a:rPr>
              <a:t> </a:t>
            </a:r>
            <a:r>
              <a:rPr lang="en-US" sz="1100" err="1">
                <a:ea typeface="Calibri"/>
                <a:cs typeface="Calibri"/>
              </a:rPr>
              <a:t>mening</a:t>
            </a:r>
            <a:r>
              <a:rPr lang="en-US" sz="1100">
                <a:ea typeface="Calibri"/>
                <a:cs typeface="Calibri"/>
              </a:rPr>
              <a:t> å vise I </a:t>
            </a:r>
            <a:r>
              <a:rPr lang="en-US" sz="1100" err="1">
                <a:ea typeface="Calibri"/>
                <a:cs typeface="Calibri"/>
              </a:rPr>
              <a:t>PowerBI</a:t>
            </a:r>
            <a:r>
              <a:rPr lang="en-US" sz="1100">
                <a:ea typeface="Calibri"/>
                <a:cs typeface="Calibri"/>
              </a:rPr>
              <a:t>, </a:t>
            </a:r>
            <a:r>
              <a:rPr lang="en-US" sz="1100" err="1">
                <a:ea typeface="Calibri"/>
                <a:cs typeface="Calibri"/>
              </a:rPr>
              <a:t>eller</a:t>
            </a:r>
            <a:r>
              <a:rPr lang="en-US" sz="1100">
                <a:ea typeface="Calibri"/>
                <a:cs typeface="Calibri"/>
              </a:rPr>
              <a:t> for </a:t>
            </a:r>
            <a:r>
              <a:rPr lang="en-US" sz="1100" err="1">
                <a:ea typeface="Calibri"/>
                <a:cs typeface="Calibri"/>
              </a:rPr>
              <a:t>prosessautomatisering</a:t>
            </a:r>
            <a:r>
              <a:rPr lang="en-US" sz="1100">
                <a:ea typeface="Calibri"/>
                <a:cs typeface="Calibri"/>
              </a:rPr>
              <a:t>. </a:t>
            </a:r>
            <a:r>
              <a:rPr lang="en-US" sz="1100" err="1">
                <a:ea typeface="Calibri"/>
                <a:cs typeface="Calibri"/>
              </a:rPr>
              <a:t>Feks</a:t>
            </a:r>
            <a:r>
              <a:rPr lang="en-US" sz="1100">
                <a:ea typeface="Calibri"/>
                <a:cs typeface="Calibri"/>
              </a:rPr>
              <a:t> for å </a:t>
            </a:r>
            <a:r>
              <a:rPr lang="en-US" sz="1100" err="1">
                <a:ea typeface="Calibri"/>
                <a:cs typeface="Calibri"/>
              </a:rPr>
              <a:t>automatisk</a:t>
            </a:r>
            <a:r>
              <a:rPr lang="en-US" sz="1100">
                <a:ea typeface="Calibri"/>
                <a:cs typeface="Calibri"/>
              </a:rPr>
              <a:t> </a:t>
            </a:r>
            <a:r>
              <a:rPr lang="en-US" sz="1100" err="1">
                <a:ea typeface="Calibri"/>
                <a:cs typeface="Calibri"/>
              </a:rPr>
              <a:t>lable</a:t>
            </a:r>
            <a:r>
              <a:rPr lang="en-US" sz="1100">
                <a:ea typeface="Calibri"/>
                <a:cs typeface="Calibri"/>
              </a:rPr>
              <a:t> </a:t>
            </a:r>
            <a:r>
              <a:rPr lang="en-US" sz="1100" err="1">
                <a:ea typeface="Calibri"/>
                <a:cs typeface="Calibri"/>
              </a:rPr>
              <a:t>produkt</a:t>
            </a:r>
            <a:r>
              <a:rPr lang="en-US" sz="1100">
                <a:ea typeface="Calibri"/>
                <a:cs typeface="Calibri"/>
              </a:rPr>
              <a:t>-reviews </a:t>
            </a:r>
            <a:r>
              <a:rPr lang="en-US" sz="1100" err="1">
                <a:ea typeface="Calibri"/>
                <a:cs typeface="Calibri"/>
              </a:rPr>
              <a:t>etc</a:t>
            </a:r>
            <a:r>
              <a:rPr lang="en-US" sz="1100">
                <a:ea typeface="Calibri"/>
                <a:cs typeface="Calibri"/>
              </a:rPr>
              <a:t> </a:t>
            </a:r>
            <a:r>
              <a:rPr lang="en-US" sz="1100" err="1">
                <a:ea typeface="Calibri"/>
                <a:cs typeface="Calibri"/>
              </a:rPr>
              <a:t>etc</a:t>
            </a:r>
            <a:r>
              <a:rPr lang="en-US" sz="1100">
                <a:ea typeface="Calibri"/>
                <a:cs typeface="Calibri"/>
              </a:rPr>
              <a:t> </a:t>
            </a:r>
            <a:r>
              <a:rPr lang="en-US" sz="1100" err="1">
                <a:ea typeface="Calibri"/>
                <a:cs typeface="Calibri"/>
              </a:rPr>
              <a:t>og</a:t>
            </a:r>
            <a:r>
              <a:rPr lang="en-US" sz="1100">
                <a:ea typeface="Calibri"/>
                <a:cs typeface="Calibri"/>
              </a:rPr>
              <a:t> </a:t>
            </a:r>
            <a:r>
              <a:rPr lang="en-US" sz="1100" err="1">
                <a:ea typeface="Calibri"/>
                <a:cs typeface="Calibri"/>
              </a:rPr>
              <a:t>så</a:t>
            </a:r>
            <a:r>
              <a:rPr lang="en-US" sz="1100">
                <a:ea typeface="Calibri"/>
                <a:cs typeface="Calibri"/>
              </a:rPr>
              <a:t> </a:t>
            </a:r>
            <a:r>
              <a:rPr lang="en-US" sz="1100" err="1">
                <a:ea typeface="Calibri"/>
                <a:cs typeface="Calibri"/>
              </a:rPr>
              <a:t>sende</a:t>
            </a:r>
            <a:r>
              <a:rPr lang="en-US" sz="1100">
                <a:ea typeface="Calibri"/>
                <a:cs typeface="Calibri"/>
              </a:rPr>
              <a:t> </a:t>
            </a:r>
            <a:r>
              <a:rPr lang="en-US" sz="1100" err="1">
                <a:ea typeface="Calibri"/>
                <a:cs typeface="Calibri"/>
              </a:rPr>
              <a:t>tilbake</a:t>
            </a:r>
            <a:r>
              <a:rPr lang="en-US" sz="1100">
                <a:ea typeface="Calibri"/>
                <a:cs typeface="Calibri"/>
              </a:rPr>
              <a:t> </a:t>
            </a:r>
            <a:r>
              <a:rPr lang="en-US" sz="1100" err="1">
                <a:ea typeface="Calibri"/>
                <a:cs typeface="Calibri"/>
              </a:rPr>
              <a:t>til</a:t>
            </a:r>
            <a:r>
              <a:rPr lang="en-US" sz="1100">
                <a:ea typeface="Calibri"/>
                <a:cs typeface="Calibri"/>
              </a:rPr>
              <a:t> </a:t>
            </a:r>
            <a:r>
              <a:rPr lang="en-US" sz="1100" err="1">
                <a:ea typeface="Calibri"/>
                <a:cs typeface="Calibri"/>
              </a:rPr>
              <a:t>kilden</a:t>
            </a:r>
            <a:r>
              <a:rPr lang="en-US" sz="1100">
                <a:ea typeface="Calibri"/>
                <a:cs typeface="Calibri"/>
              </a:rPr>
              <a:t> </a:t>
            </a:r>
            <a:r>
              <a:rPr lang="en-US" sz="1100" err="1">
                <a:ea typeface="Calibri"/>
                <a:cs typeface="Calibri"/>
              </a:rPr>
              <a:t>hvor</a:t>
            </a:r>
            <a:r>
              <a:rPr lang="en-US" sz="1100">
                <a:ea typeface="Calibri"/>
                <a:cs typeface="Calibri"/>
              </a:rPr>
              <a:t> de </a:t>
            </a:r>
            <a:r>
              <a:rPr lang="en-US" sz="1100" err="1">
                <a:ea typeface="Calibri"/>
                <a:cs typeface="Calibri"/>
              </a:rPr>
              <a:t>skal</a:t>
            </a:r>
            <a:r>
              <a:rPr lang="en-US" sz="1100">
                <a:ea typeface="Calibri"/>
                <a:cs typeface="Calibri"/>
              </a:rPr>
              <a:t> </a:t>
            </a:r>
            <a:r>
              <a:rPr lang="en-US" sz="1100" err="1">
                <a:ea typeface="Calibri"/>
                <a:cs typeface="Calibri"/>
              </a:rPr>
              <a:t>konsumere</a:t>
            </a:r>
            <a:r>
              <a:rPr lang="en-US" sz="1100">
                <a:ea typeface="Calibri"/>
                <a:cs typeface="Calibri"/>
              </a:rPr>
              <a:t> det. </a:t>
            </a:r>
          </a:p>
          <a:p>
            <a:r>
              <a:rPr lang="en-US" sz="1100">
                <a:ea typeface="Calibri"/>
                <a:cs typeface="+mn-lt"/>
              </a:rPr>
              <a:t>-</a:t>
            </a:r>
            <a:r>
              <a:rPr lang="en-US" sz="1100" err="1">
                <a:ea typeface="Calibri"/>
                <a:cs typeface="+mn-lt"/>
              </a:rPr>
              <a:t>prosessautomatisering</a:t>
            </a:r>
            <a:endParaRPr lang="en-US" err="1">
              <a:ea typeface="Calibri"/>
              <a:cs typeface="+mn-lt"/>
            </a:endParaRPr>
          </a:p>
          <a:p>
            <a:r>
              <a:rPr lang="en-US" sz="1100">
                <a:ea typeface="Calibri"/>
                <a:cs typeface="+mn-lt"/>
              </a:rPr>
              <a:t>-</a:t>
            </a:r>
            <a:r>
              <a:rPr lang="en-US" sz="1100" err="1">
                <a:ea typeface="Calibri"/>
                <a:cs typeface="+mn-lt"/>
              </a:rPr>
              <a:t>kundeberikelse</a:t>
            </a:r>
            <a:r>
              <a:rPr lang="en-US" sz="1100">
                <a:ea typeface="Calibri"/>
                <a:cs typeface="+mn-lt"/>
              </a:rPr>
              <a:t> I et CRM system, </a:t>
            </a:r>
            <a:r>
              <a:rPr lang="en-US" sz="1100" err="1">
                <a:ea typeface="Calibri"/>
                <a:cs typeface="+mn-lt"/>
              </a:rPr>
              <a:t>hvor</a:t>
            </a:r>
            <a:r>
              <a:rPr lang="en-US" sz="1100">
                <a:ea typeface="Calibri"/>
                <a:cs typeface="+mn-lt"/>
              </a:rPr>
              <a:t> shitty er </a:t>
            </a:r>
            <a:r>
              <a:rPr lang="en-US" sz="1100" err="1">
                <a:ea typeface="Calibri"/>
                <a:cs typeface="+mn-lt"/>
              </a:rPr>
              <a:t>kunden</a:t>
            </a:r>
            <a:r>
              <a:rPr lang="en-US" sz="1100">
                <a:ea typeface="Calibri"/>
                <a:cs typeface="+mn-lt"/>
              </a:rPr>
              <a:t>, </a:t>
            </a:r>
            <a:r>
              <a:rPr lang="en-US" sz="1100" err="1">
                <a:ea typeface="Calibri"/>
                <a:cs typeface="+mn-lt"/>
              </a:rPr>
              <a:t>hvor</a:t>
            </a:r>
            <a:r>
              <a:rPr lang="en-US" sz="1100">
                <a:ea typeface="Calibri"/>
                <a:cs typeface="+mn-lt"/>
              </a:rPr>
              <a:t> </a:t>
            </a:r>
            <a:r>
              <a:rPr lang="en-US" sz="1100" err="1">
                <a:ea typeface="Calibri"/>
                <a:cs typeface="+mn-lt"/>
              </a:rPr>
              <a:t>misfornøyd</a:t>
            </a:r>
            <a:r>
              <a:rPr lang="en-US" sz="1100">
                <a:ea typeface="Calibri"/>
                <a:cs typeface="+mn-lt"/>
              </a:rPr>
              <a:t> er </a:t>
            </a:r>
            <a:r>
              <a:rPr lang="en-US" sz="1100" err="1">
                <a:ea typeface="Calibri"/>
                <a:cs typeface="+mn-lt"/>
              </a:rPr>
              <a:t>kunden</a:t>
            </a:r>
            <a:r>
              <a:rPr lang="en-US" sz="1100">
                <a:ea typeface="Calibri"/>
                <a:cs typeface="+mn-lt"/>
              </a:rPr>
              <a:t>, det er </a:t>
            </a:r>
            <a:r>
              <a:rPr lang="en-US" sz="1100" err="1">
                <a:ea typeface="Calibri"/>
                <a:cs typeface="+mn-lt"/>
              </a:rPr>
              <a:t>mer</a:t>
            </a:r>
            <a:r>
              <a:rPr lang="en-US" sz="1100">
                <a:ea typeface="Calibri"/>
                <a:cs typeface="+mn-lt"/>
              </a:rPr>
              <a:t> </a:t>
            </a:r>
            <a:r>
              <a:rPr lang="en-US" sz="1100" err="1">
                <a:ea typeface="Calibri"/>
                <a:cs typeface="+mn-lt"/>
              </a:rPr>
              <a:t>verdi</a:t>
            </a:r>
            <a:r>
              <a:rPr lang="en-US" sz="1100">
                <a:ea typeface="Calibri"/>
                <a:cs typeface="+mn-lt"/>
              </a:rPr>
              <a:t> å ha </a:t>
            </a:r>
            <a:r>
              <a:rPr lang="en-US" sz="1100" err="1">
                <a:ea typeface="Calibri"/>
                <a:cs typeface="+mn-lt"/>
              </a:rPr>
              <a:t>disse</a:t>
            </a:r>
            <a:r>
              <a:rPr lang="en-US" sz="1100">
                <a:ea typeface="Calibri"/>
                <a:cs typeface="+mn-lt"/>
              </a:rPr>
              <a:t> I CRM </a:t>
            </a:r>
            <a:r>
              <a:rPr lang="en-US" sz="1100" err="1">
                <a:ea typeface="Calibri"/>
                <a:cs typeface="+mn-lt"/>
              </a:rPr>
              <a:t>systemet</a:t>
            </a:r>
            <a:r>
              <a:rPr lang="en-US" sz="1100">
                <a:ea typeface="Calibri"/>
                <a:cs typeface="+mn-lt"/>
              </a:rPr>
              <a:t> </a:t>
            </a:r>
            <a:r>
              <a:rPr lang="en-US" sz="1100" err="1">
                <a:ea typeface="Calibri"/>
                <a:cs typeface="+mn-lt"/>
              </a:rPr>
              <a:t>enn</a:t>
            </a:r>
            <a:r>
              <a:rPr lang="en-US" sz="1100">
                <a:ea typeface="Calibri"/>
                <a:cs typeface="+mn-lt"/>
              </a:rPr>
              <a:t> I power bi</a:t>
            </a:r>
            <a:br>
              <a:rPr lang="en-US" sz="1100">
                <a:ea typeface="Calibri"/>
                <a:cs typeface="+mn-lt"/>
              </a:rPr>
            </a:br>
            <a:br>
              <a:rPr lang="en-US" sz="1100">
                <a:ea typeface="Calibri"/>
                <a:cs typeface="+mn-lt"/>
              </a:rPr>
            </a:br>
            <a:r>
              <a:rPr lang="en-US" sz="1100">
                <a:ea typeface="Calibri"/>
                <a:cs typeface="Calibri"/>
              </a:rPr>
              <a:t>Det </a:t>
            </a:r>
            <a:r>
              <a:rPr lang="en-US" sz="1100" err="1">
                <a:ea typeface="Calibri"/>
                <a:cs typeface="Calibri"/>
              </a:rPr>
              <a:t>kommer</a:t>
            </a:r>
            <a:r>
              <a:rPr lang="en-US" sz="1100">
                <a:ea typeface="Calibri"/>
                <a:cs typeface="Calibri"/>
              </a:rPr>
              <a:t> </a:t>
            </a:r>
            <a:r>
              <a:rPr lang="en-US" sz="1100" err="1">
                <a:ea typeface="Calibri"/>
                <a:cs typeface="Calibri"/>
              </a:rPr>
              <a:t>egentlig</a:t>
            </a:r>
            <a:r>
              <a:rPr lang="en-US" sz="1100">
                <a:ea typeface="Calibri"/>
                <a:cs typeface="Calibri"/>
              </a:rPr>
              <a:t> </a:t>
            </a:r>
            <a:r>
              <a:rPr lang="en-US" sz="1100" err="1">
                <a:ea typeface="Calibri"/>
                <a:cs typeface="Calibri"/>
              </a:rPr>
              <a:t>helt</a:t>
            </a:r>
            <a:r>
              <a:rPr lang="en-US" sz="1100">
                <a:ea typeface="Calibri"/>
                <a:cs typeface="Calibri"/>
              </a:rPr>
              <a:t> an </a:t>
            </a:r>
            <a:r>
              <a:rPr lang="en-US" sz="1100" err="1">
                <a:ea typeface="Calibri"/>
                <a:cs typeface="Calibri"/>
              </a:rPr>
              <a:t>på</a:t>
            </a:r>
            <a:r>
              <a:rPr lang="en-US" sz="1100">
                <a:ea typeface="Calibri"/>
                <a:cs typeface="Calibri"/>
              </a:rPr>
              <a:t> </a:t>
            </a:r>
            <a:r>
              <a:rPr lang="en-US" sz="1100" err="1">
                <a:ea typeface="Calibri"/>
                <a:cs typeface="Calibri"/>
              </a:rPr>
              <a:t>hva</a:t>
            </a:r>
            <a:r>
              <a:rPr lang="en-US" sz="1100">
                <a:ea typeface="Calibri"/>
                <a:cs typeface="Calibri"/>
              </a:rPr>
              <a:t> </a:t>
            </a:r>
            <a:r>
              <a:rPr lang="en-US" sz="1100" err="1">
                <a:ea typeface="Calibri"/>
                <a:cs typeface="Calibri"/>
              </a:rPr>
              <a:t>kilden</a:t>
            </a:r>
            <a:r>
              <a:rPr lang="en-US" sz="1100">
                <a:ea typeface="Calibri"/>
                <a:cs typeface="Calibri"/>
              </a:rPr>
              <a:t> </a:t>
            </a:r>
            <a:r>
              <a:rPr lang="en-US" sz="1100" err="1">
                <a:ea typeface="Calibri"/>
                <a:cs typeface="Calibri"/>
              </a:rPr>
              <a:t>som</a:t>
            </a:r>
            <a:r>
              <a:rPr lang="en-US" sz="1100">
                <a:ea typeface="Calibri"/>
                <a:cs typeface="Calibri"/>
              </a:rPr>
              <a:t> </a:t>
            </a:r>
            <a:r>
              <a:rPr lang="en-US" sz="1100" err="1">
                <a:ea typeface="Calibri"/>
                <a:cs typeface="Calibri"/>
              </a:rPr>
              <a:t>skal</a:t>
            </a:r>
            <a:r>
              <a:rPr lang="en-US" sz="1100">
                <a:ea typeface="Calibri"/>
                <a:cs typeface="Calibri"/>
              </a:rPr>
              <a:t> </a:t>
            </a:r>
            <a:r>
              <a:rPr lang="en-US" sz="1100" err="1">
                <a:ea typeface="Calibri"/>
                <a:cs typeface="Calibri"/>
              </a:rPr>
              <a:t>bruke</a:t>
            </a:r>
            <a:r>
              <a:rPr lang="en-US" sz="1100">
                <a:ea typeface="Calibri"/>
                <a:cs typeface="Calibri"/>
              </a:rPr>
              <a:t> </a:t>
            </a:r>
            <a:r>
              <a:rPr lang="en-US" sz="1100" err="1">
                <a:ea typeface="Calibri"/>
                <a:cs typeface="Calibri"/>
              </a:rPr>
              <a:t>disse</a:t>
            </a:r>
            <a:r>
              <a:rPr lang="en-US" sz="1100">
                <a:ea typeface="Calibri"/>
                <a:cs typeface="Calibri"/>
              </a:rPr>
              <a:t> </a:t>
            </a:r>
            <a:r>
              <a:rPr lang="en-US" sz="1100" err="1">
                <a:ea typeface="Calibri"/>
                <a:cs typeface="Calibri"/>
              </a:rPr>
              <a:t>prediksjonene</a:t>
            </a:r>
            <a:r>
              <a:rPr lang="en-US" sz="1100">
                <a:ea typeface="Calibri"/>
                <a:cs typeface="Calibri"/>
              </a:rPr>
              <a:t> </a:t>
            </a:r>
            <a:r>
              <a:rPr lang="en-US" sz="1100" err="1">
                <a:ea typeface="Calibri"/>
                <a:cs typeface="Calibri"/>
              </a:rPr>
              <a:t>støtter</a:t>
            </a:r>
            <a:r>
              <a:rPr lang="en-US" sz="1100">
                <a:ea typeface="Calibri"/>
                <a:cs typeface="Calibri"/>
              </a:rPr>
              <a:t> </a:t>
            </a:r>
            <a:r>
              <a:rPr lang="en-US" sz="1100" err="1">
                <a:ea typeface="Calibri"/>
                <a:cs typeface="Calibri"/>
              </a:rPr>
              <a:t>fordi</a:t>
            </a:r>
            <a:r>
              <a:rPr lang="en-US" sz="1100">
                <a:ea typeface="Calibri"/>
                <a:cs typeface="Calibri"/>
              </a:rPr>
              <a:t> det er </a:t>
            </a:r>
            <a:r>
              <a:rPr lang="en-US" sz="1100" err="1">
                <a:ea typeface="Calibri"/>
                <a:cs typeface="Calibri"/>
              </a:rPr>
              <a:t>egentlig</a:t>
            </a:r>
            <a:r>
              <a:rPr lang="en-US" sz="1100">
                <a:ea typeface="Calibri"/>
                <a:cs typeface="Calibri"/>
              </a:rPr>
              <a:t> </a:t>
            </a:r>
            <a:r>
              <a:rPr lang="en-US" sz="1100" err="1">
                <a:ea typeface="Calibri"/>
                <a:cs typeface="Calibri"/>
              </a:rPr>
              <a:t>uendelig</a:t>
            </a:r>
            <a:r>
              <a:rPr lang="en-US" sz="1100">
                <a:ea typeface="Calibri"/>
                <a:cs typeface="Calibri"/>
              </a:rPr>
              <a:t> mange </a:t>
            </a:r>
            <a:r>
              <a:rPr lang="en-US" sz="1100" err="1">
                <a:ea typeface="Calibri"/>
                <a:cs typeface="Calibri"/>
              </a:rPr>
              <a:t>måter</a:t>
            </a:r>
            <a:r>
              <a:rPr lang="en-US" sz="1100">
                <a:ea typeface="Calibri"/>
                <a:cs typeface="Calibri"/>
              </a:rPr>
              <a:t> å </a:t>
            </a:r>
            <a:r>
              <a:rPr lang="en-US" sz="1100" err="1">
                <a:ea typeface="Calibri"/>
                <a:cs typeface="Calibri"/>
              </a:rPr>
              <a:t>få</a:t>
            </a:r>
            <a:r>
              <a:rPr lang="en-US" sz="1100">
                <a:ea typeface="Calibri"/>
                <a:cs typeface="Calibri"/>
              </a:rPr>
              <a:t> </a:t>
            </a:r>
            <a:r>
              <a:rPr lang="en-US" sz="1100" err="1">
                <a:ea typeface="Calibri"/>
                <a:cs typeface="Calibri"/>
              </a:rPr>
              <a:t>hentet</a:t>
            </a:r>
            <a:r>
              <a:rPr lang="en-US" sz="1100">
                <a:ea typeface="Calibri"/>
                <a:cs typeface="Calibri"/>
              </a:rPr>
              <a:t> </a:t>
            </a:r>
            <a:r>
              <a:rPr lang="en-US" sz="1100" err="1">
                <a:ea typeface="Calibri"/>
                <a:cs typeface="Calibri"/>
              </a:rPr>
              <a:t>disse</a:t>
            </a:r>
            <a:r>
              <a:rPr lang="en-US" sz="1100">
                <a:ea typeface="Calibri"/>
                <a:cs typeface="Calibri"/>
              </a:rPr>
              <a:t> </a:t>
            </a:r>
            <a:r>
              <a:rPr lang="en-US" sz="1100" err="1">
                <a:ea typeface="Calibri"/>
                <a:cs typeface="Calibri"/>
              </a:rPr>
              <a:t>prediksjonene</a:t>
            </a:r>
            <a:r>
              <a:rPr lang="en-US" sz="1100">
                <a:ea typeface="Calibri"/>
                <a:cs typeface="Calibri"/>
              </a:rPr>
              <a:t> inn I </a:t>
            </a:r>
            <a:r>
              <a:rPr lang="en-US" sz="1100" err="1">
                <a:ea typeface="Calibri"/>
                <a:cs typeface="Calibri"/>
              </a:rPr>
              <a:t>kildesystemet</a:t>
            </a:r>
            <a:r>
              <a:rPr lang="en-US" sz="1100">
                <a:ea typeface="Calibri"/>
                <a:cs typeface="Calibri"/>
              </a:rPr>
              <a:t> </a:t>
            </a:r>
            <a:r>
              <a:rPr lang="en-US" sz="1100" err="1">
                <a:ea typeface="Calibri"/>
                <a:cs typeface="Calibri"/>
              </a:rPr>
              <a:t>på</a:t>
            </a:r>
            <a:r>
              <a:rPr lang="en-US" sz="1100">
                <a:ea typeface="Calibri"/>
                <a:cs typeface="Calibri"/>
              </a:rPr>
              <a:t>.</a:t>
            </a:r>
          </a:p>
          <a:p>
            <a:endParaRPr lang="en-US" sz="1100">
              <a:cs typeface="Calibri"/>
            </a:endParaRPr>
          </a:p>
          <a:p>
            <a:endParaRPr lang="en-US" sz="1100">
              <a:cs typeface="Calibri"/>
            </a:endParaRPr>
          </a:p>
          <a:p>
            <a:pPr>
              <a:spcAft>
                <a:spcPts val="1200"/>
              </a:spcAft>
            </a:pPr>
            <a:r>
              <a:rPr lang="en-US" sz="1100">
                <a:cs typeface="Calibri"/>
              </a:rPr>
              <a:t>Erlend sin </a:t>
            </a:r>
            <a:r>
              <a:rPr lang="en-US" sz="1100" err="1">
                <a:cs typeface="Calibri"/>
              </a:rPr>
              <a:t>tekst</a:t>
            </a:r>
            <a:r>
              <a:rPr lang="en-US" sz="1100">
                <a:cs typeface="Calibri"/>
              </a:rPr>
              <a:t>:</a:t>
            </a:r>
            <a:br>
              <a:rPr lang="en-US" sz="1100">
                <a:cs typeface="Calibri"/>
              </a:rPr>
            </a:br>
            <a:br>
              <a:rPr lang="en-US" sz="1100">
                <a:cs typeface="Calibri"/>
              </a:rPr>
            </a:br>
            <a:r>
              <a:rPr lang="en-US"/>
              <a:t>For simple reporting, Power BI is good</a:t>
            </a:r>
          </a:p>
          <a:p>
            <a:pPr>
              <a:spcAft>
                <a:spcPts val="1200"/>
              </a:spcAft>
            </a:pPr>
            <a:r>
              <a:rPr lang="en-US"/>
              <a:t>But “Reverse ETL” </a:t>
            </a:r>
          </a:p>
          <a:p>
            <a:pPr marL="431800" lvl="1">
              <a:spcAft>
                <a:spcPts val="1200"/>
              </a:spcAft>
            </a:pPr>
            <a:r>
              <a:rPr lang="en-US"/>
              <a:t>Prediction on Life time value of potential leads</a:t>
            </a:r>
          </a:p>
          <a:p>
            <a:pPr marL="431800" lvl="1">
              <a:spcAft>
                <a:spcPts val="1200"/>
              </a:spcAft>
            </a:pPr>
            <a:r>
              <a:rPr lang="en-US"/>
              <a:t>Improving delivery estimate algorithms</a:t>
            </a:r>
          </a:p>
          <a:p>
            <a:pPr marL="431800" lvl="1">
              <a:spcAft>
                <a:spcPts val="1200"/>
              </a:spcAft>
            </a:pPr>
            <a:r>
              <a:rPr lang="nb-NO" err="1"/>
              <a:t>Churn</a:t>
            </a:r>
            <a:r>
              <a:rPr lang="nb-NO"/>
              <a:t> </a:t>
            </a:r>
            <a:r>
              <a:rPr lang="nb-NO" err="1"/>
              <a:t>prediction</a:t>
            </a:r>
            <a:r>
              <a:rPr lang="nb-NO"/>
              <a:t>  </a:t>
            </a:r>
            <a:r>
              <a:rPr lang="nb-NO" err="1"/>
              <a:t>Inform</a:t>
            </a:r>
            <a:r>
              <a:rPr lang="nb-NO"/>
              <a:t> </a:t>
            </a:r>
            <a:r>
              <a:rPr lang="nb-NO" err="1"/>
              <a:t>marketing</a:t>
            </a:r>
            <a:r>
              <a:rPr lang="nb-NO"/>
              <a:t> / </a:t>
            </a:r>
            <a:r>
              <a:rPr lang="nb-NO" err="1"/>
              <a:t>automated</a:t>
            </a:r>
            <a:r>
              <a:rPr lang="nb-NO"/>
              <a:t> </a:t>
            </a:r>
            <a:r>
              <a:rPr lang="nb-NO" err="1"/>
              <a:t>campaign</a:t>
            </a:r>
            <a:r>
              <a:rPr lang="nb-NO"/>
              <a:t> </a:t>
            </a:r>
            <a:r>
              <a:rPr lang="nb-NO" err="1"/>
              <a:t>generation</a:t>
            </a:r>
            <a:r>
              <a:rPr lang="nb-NO"/>
              <a:t> </a:t>
            </a:r>
            <a:r>
              <a:rPr lang="nb-NO" err="1"/>
              <a:t>with</a:t>
            </a:r>
            <a:r>
              <a:rPr lang="nb-NO"/>
              <a:t> Email</a:t>
            </a:r>
            <a:endParaRPr lang="en-US"/>
          </a:p>
          <a:p>
            <a:pPr>
              <a:spcAft>
                <a:spcPts val="1200"/>
              </a:spcAft>
            </a:pPr>
            <a:r>
              <a:rPr lang="en-US"/>
              <a:t>Serving for third parties through </a:t>
            </a:r>
            <a:r>
              <a:rPr lang="en-US" err="1"/>
              <a:t>GraphQL</a:t>
            </a:r>
            <a:endParaRPr lang="en-US"/>
          </a:p>
          <a:p>
            <a:pPr marL="431800" lvl="1">
              <a:spcAft>
                <a:spcPts val="1200"/>
              </a:spcAft>
            </a:pPr>
            <a:r>
              <a:rPr lang="en-US" err="1"/>
              <a:t>Personalistation</a:t>
            </a:r>
            <a:r>
              <a:rPr lang="en-US"/>
              <a:t>/Recommendation (B2C or B2B)</a:t>
            </a:r>
          </a:p>
        </p:txBody>
      </p:sp>
      <p:sp>
        <p:nvSpPr>
          <p:cNvPr id="4" name="Plassholder for lysbildenummer 3"/>
          <p:cNvSpPr>
            <a:spLocks noGrp="1"/>
          </p:cNvSpPr>
          <p:nvPr>
            <p:ph type="sldNum" sz="quarter" idx="5"/>
          </p:nvPr>
        </p:nvSpPr>
        <p:spPr/>
        <p:txBody>
          <a:bodyPr/>
          <a:lstStyle/>
          <a:p>
            <a:fld id="{7EB8C794-77EE-4724-B493-2E0907BFA558}" type="slidenum">
              <a:rPr lang="en-GB" smtClean="0"/>
              <a:t>53</a:t>
            </a:fld>
            <a:endParaRPr lang="en-GB"/>
          </a:p>
        </p:txBody>
      </p:sp>
    </p:spTree>
    <p:extLst>
      <p:ext uri="{BB962C8B-B14F-4D97-AF65-F5344CB8AC3E}">
        <p14:creationId xmlns:p14="http://schemas.microsoft.com/office/powerpoint/2010/main" val="1982226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indent="-215900">
              <a:lnSpc>
                <a:spcPct val="90000"/>
              </a:lnSpc>
              <a:spcBef>
                <a:spcPts val="944"/>
              </a:spcBef>
              <a:buFont typeface="Arial,Sans-Serif"/>
              <a:buChar char="•"/>
            </a:pPr>
            <a:endParaRPr lang="en-US" sz="1100" dirty="0">
              <a:cs typeface="Calibri" panose="020F0502020204030204"/>
            </a:endParaRPr>
          </a:p>
          <a:p>
            <a:pPr marL="285750" indent="-285750">
              <a:spcBef>
                <a:spcPct val="0"/>
              </a:spcBef>
              <a:spcAft>
                <a:spcPts val="1200"/>
              </a:spcAft>
              <a:buFont typeface="Arial,Sans-Serif"/>
              <a:buChar char="•"/>
            </a:pPr>
            <a:r>
              <a:rPr lang="nb-NO" sz="1100" b="1" dirty="0">
                <a:ea typeface="Calibri"/>
                <a:cs typeface="Calibri"/>
              </a:rPr>
              <a:t>First </a:t>
            </a:r>
            <a:r>
              <a:rPr lang="nb-NO" sz="1100" b="1" dirty="0" err="1">
                <a:ea typeface="Calibri"/>
                <a:cs typeface="Calibri"/>
              </a:rPr>
              <a:t>of</a:t>
            </a:r>
            <a:r>
              <a:rPr lang="nb-NO" sz="1100" b="1" dirty="0">
                <a:ea typeface="Calibri"/>
                <a:cs typeface="Calibri"/>
              </a:rPr>
              <a:t> all, </a:t>
            </a:r>
            <a:r>
              <a:rPr lang="nb-NO" sz="1100" b="1" dirty="0" err="1">
                <a:ea typeface="Calibri"/>
                <a:cs typeface="Calibri"/>
              </a:rPr>
              <a:t>now</a:t>
            </a:r>
            <a:r>
              <a:rPr lang="nb-NO" sz="1100" b="1" dirty="0">
                <a:ea typeface="Calibri"/>
                <a:cs typeface="Calibri"/>
              </a:rPr>
              <a:t> </a:t>
            </a:r>
            <a:r>
              <a:rPr lang="nb-NO" sz="1100" b="1" dirty="0" err="1">
                <a:ea typeface="Calibri"/>
                <a:cs typeface="Calibri"/>
              </a:rPr>
              <a:t>that</a:t>
            </a:r>
            <a:r>
              <a:rPr lang="nb-NO" sz="1100" b="1" dirty="0">
                <a:ea typeface="Calibri"/>
                <a:cs typeface="Calibri"/>
              </a:rPr>
              <a:t> </a:t>
            </a:r>
            <a:r>
              <a:rPr lang="nb-NO" sz="1100" b="1" dirty="0" err="1">
                <a:ea typeface="Calibri"/>
                <a:cs typeface="Calibri"/>
              </a:rPr>
              <a:t>they</a:t>
            </a:r>
            <a:r>
              <a:rPr lang="nb-NO" sz="1100" b="1" dirty="0">
                <a:ea typeface="Calibri"/>
                <a:cs typeface="Calibri"/>
              </a:rPr>
              <a:t> have </a:t>
            </a:r>
            <a:r>
              <a:rPr lang="nb-NO" sz="1100" b="1" dirty="0" err="1">
                <a:ea typeface="Calibri"/>
                <a:cs typeface="Calibri"/>
              </a:rPr>
              <a:t>obtained</a:t>
            </a:r>
            <a:r>
              <a:rPr lang="nb-NO" sz="1100" b="1" dirty="0">
                <a:ea typeface="Calibri"/>
                <a:cs typeface="Calibri"/>
              </a:rPr>
              <a:t> </a:t>
            </a:r>
            <a:r>
              <a:rPr lang="nb-NO" sz="1100" b="1" dirty="0" err="1">
                <a:ea typeface="Calibri"/>
                <a:cs typeface="Calibri"/>
              </a:rPr>
              <a:t>product</a:t>
            </a:r>
            <a:r>
              <a:rPr lang="nb-NO" sz="1100" b="1" dirty="0">
                <a:ea typeface="Calibri"/>
                <a:cs typeface="Calibri"/>
              </a:rPr>
              <a:t> segments, </a:t>
            </a:r>
            <a:r>
              <a:rPr lang="nb-NO" sz="1100" b="1" dirty="0" err="1">
                <a:ea typeface="Calibri"/>
                <a:cs typeface="Calibri"/>
              </a:rPr>
              <a:t>they</a:t>
            </a:r>
            <a:r>
              <a:rPr lang="nb-NO" sz="1100" b="1" dirty="0">
                <a:ea typeface="Calibri"/>
                <a:cs typeface="Calibri"/>
              </a:rPr>
              <a:t> </a:t>
            </a:r>
            <a:r>
              <a:rPr lang="nb-NO" sz="1100" b="1" dirty="0" err="1">
                <a:ea typeface="Calibri"/>
                <a:cs typeface="Calibri"/>
              </a:rPr>
              <a:t>are</a:t>
            </a:r>
            <a:r>
              <a:rPr lang="nb-NO" sz="1100" b="1" dirty="0">
                <a:ea typeface="Calibri"/>
                <a:cs typeface="Calibri"/>
              </a:rPr>
              <a:t> </a:t>
            </a:r>
            <a:r>
              <a:rPr lang="nb-NO" sz="1100" b="1" dirty="0" err="1">
                <a:ea typeface="Calibri"/>
                <a:cs typeface="Calibri"/>
              </a:rPr>
              <a:t>able</a:t>
            </a:r>
            <a:r>
              <a:rPr lang="nb-NO" sz="1100" b="1" dirty="0">
                <a:ea typeface="Calibri"/>
                <a:cs typeface="Calibri"/>
              </a:rPr>
              <a:t> to </a:t>
            </a:r>
            <a:r>
              <a:rPr lang="nb-NO" sz="1100" b="1" dirty="0" err="1">
                <a:ea typeface="Calibri"/>
                <a:cs typeface="Calibri"/>
              </a:rPr>
              <a:t>perform</a:t>
            </a:r>
            <a:r>
              <a:rPr lang="nb-NO" sz="1100" b="1" dirty="0">
                <a:ea typeface="Calibri"/>
                <a:cs typeface="Calibri"/>
              </a:rPr>
              <a:t> </a:t>
            </a:r>
            <a:r>
              <a:rPr lang="nb-NO" sz="1100" b="1" dirty="0" err="1">
                <a:ea typeface="Calibri"/>
                <a:cs typeface="Calibri"/>
              </a:rPr>
              <a:t>analysis</a:t>
            </a:r>
            <a:r>
              <a:rPr lang="nb-NO" sz="1100" b="1" dirty="0">
                <a:ea typeface="Calibri"/>
                <a:cs typeface="Calibri"/>
              </a:rPr>
              <a:t> </a:t>
            </a:r>
            <a:r>
              <a:rPr lang="nb-NO" sz="1100" b="1" dirty="0" err="1">
                <a:ea typeface="Calibri"/>
                <a:cs typeface="Calibri"/>
              </a:rPr>
              <a:t>within</a:t>
            </a:r>
            <a:r>
              <a:rPr lang="nb-NO" sz="1100" b="1" dirty="0">
                <a:ea typeface="Calibri"/>
                <a:cs typeface="Calibri"/>
              </a:rPr>
              <a:t> </a:t>
            </a:r>
            <a:r>
              <a:rPr lang="nb-NO" sz="1100" b="1" dirty="0" err="1">
                <a:ea typeface="Calibri"/>
                <a:cs typeface="Calibri"/>
              </a:rPr>
              <a:t>these</a:t>
            </a:r>
            <a:r>
              <a:rPr lang="nb-NO" sz="1100" b="1" dirty="0">
                <a:ea typeface="Calibri"/>
                <a:cs typeface="Calibri"/>
              </a:rPr>
              <a:t> and </a:t>
            </a:r>
            <a:r>
              <a:rPr lang="nb-NO" sz="1100" b="1" dirty="0" err="1">
                <a:ea typeface="Calibri"/>
                <a:cs typeface="Calibri"/>
              </a:rPr>
              <a:t>gain</a:t>
            </a:r>
            <a:r>
              <a:rPr lang="nb-NO" sz="1100" b="1" dirty="0">
                <a:ea typeface="Calibri"/>
                <a:cs typeface="Calibri"/>
              </a:rPr>
              <a:t> </a:t>
            </a:r>
            <a:r>
              <a:rPr lang="nb-NO" sz="1100" b="1" dirty="0" err="1">
                <a:ea typeface="Calibri"/>
                <a:cs typeface="Calibri"/>
              </a:rPr>
              <a:t>improved</a:t>
            </a:r>
            <a:r>
              <a:rPr lang="nb-NO" sz="1100" b="1" dirty="0">
                <a:ea typeface="Calibri"/>
                <a:cs typeface="Calibri"/>
              </a:rPr>
              <a:t> segment </a:t>
            </a:r>
            <a:r>
              <a:rPr lang="nb-NO" sz="1100" b="1" dirty="0" err="1">
                <a:ea typeface="Calibri"/>
                <a:cs typeface="Calibri"/>
              </a:rPr>
              <a:t>understanding</a:t>
            </a:r>
            <a:endParaRPr lang="nb-NO" sz="1100" b="1" dirty="0"/>
          </a:p>
          <a:p>
            <a:pPr marL="285750" indent="-285750">
              <a:spcBef>
                <a:spcPct val="0"/>
              </a:spcBef>
              <a:spcAft>
                <a:spcPts val="1200"/>
              </a:spcAft>
              <a:buFont typeface="Arial,Sans-Serif"/>
              <a:buChar char="•"/>
            </a:pPr>
            <a:r>
              <a:rPr lang="nb-NO" sz="1100" b="1" dirty="0">
                <a:ea typeface="Calibri"/>
                <a:cs typeface="Calibri"/>
              </a:rPr>
              <a:t>The forecasting </a:t>
            </a:r>
            <a:r>
              <a:rPr lang="nb-NO" sz="1100" b="1" dirty="0" err="1">
                <a:ea typeface="Calibri"/>
                <a:cs typeface="Calibri"/>
              </a:rPr>
              <a:t>solution</a:t>
            </a:r>
            <a:r>
              <a:rPr lang="nb-NO" sz="1100" b="1" dirty="0">
                <a:ea typeface="Calibri"/>
                <a:cs typeface="Calibri"/>
              </a:rPr>
              <a:t> makes </a:t>
            </a:r>
            <a:r>
              <a:rPr lang="nb-NO" sz="1100" b="1" dirty="0" err="1">
                <a:ea typeface="Calibri"/>
                <a:cs typeface="Calibri"/>
              </a:rPr>
              <a:t>the</a:t>
            </a:r>
            <a:r>
              <a:rPr lang="nb-NO" sz="1100" b="1" dirty="0">
                <a:ea typeface="Calibri"/>
                <a:cs typeface="Calibri"/>
              </a:rPr>
              <a:t> business pro-</a:t>
            </a:r>
            <a:r>
              <a:rPr lang="nb-NO" sz="1100" b="1" dirty="0" err="1">
                <a:ea typeface="Calibri"/>
                <a:cs typeface="Calibri"/>
              </a:rPr>
              <a:t>active</a:t>
            </a:r>
            <a:r>
              <a:rPr lang="nb-NO" sz="1100" b="1" dirty="0">
                <a:ea typeface="Calibri"/>
                <a:cs typeface="Calibri"/>
              </a:rPr>
              <a:t> </a:t>
            </a:r>
            <a:r>
              <a:rPr lang="nb-NO" sz="1100" b="1" dirty="0" err="1">
                <a:ea typeface="Calibri"/>
                <a:cs typeface="Calibri"/>
              </a:rPr>
              <a:t>instead</a:t>
            </a:r>
            <a:r>
              <a:rPr lang="nb-NO" sz="1100" b="1" dirty="0">
                <a:ea typeface="Calibri"/>
                <a:cs typeface="Calibri"/>
              </a:rPr>
              <a:t> </a:t>
            </a:r>
            <a:r>
              <a:rPr lang="nb-NO" sz="1100" b="1" dirty="0" err="1">
                <a:ea typeface="Calibri"/>
                <a:cs typeface="Calibri"/>
              </a:rPr>
              <a:t>of</a:t>
            </a:r>
            <a:r>
              <a:rPr lang="nb-NO" sz="1100" b="1" dirty="0">
                <a:ea typeface="Calibri"/>
                <a:cs typeface="Calibri"/>
              </a:rPr>
              <a:t> re-</a:t>
            </a:r>
            <a:r>
              <a:rPr lang="nb-NO" sz="1100" b="1" dirty="0" err="1">
                <a:ea typeface="Calibri"/>
                <a:cs typeface="Calibri"/>
              </a:rPr>
              <a:t>active</a:t>
            </a:r>
          </a:p>
          <a:p>
            <a:pPr marL="285750" indent="-285750">
              <a:spcBef>
                <a:spcPct val="0"/>
              </a:spcBef>
              <a:spcAft>
                <a:spcPts val="1200"/>
              </a:spcAft>
              <a:buFont typeface="Arial,Sans-Serif"/>
              <a:buChar char="•"/>
            </a:pPr>
            <a:r>
              <a:rPr lang="nb-NO" sz="1100" b="1" dirty="0">
                <a:ea typeface="Calibri"/>
                <a:cs typeface="Calibri"/>
              </a:rPr>
              <a:t>The </a:t>
            </a:r>
            <a:r>
              <a:rPr lang="nb-NO" sz="1100" b="1" dirty="0" err="1">
                <a:ea typeface="Calibri"/>
                <a:cs typeface="Calibri"/>
              </a:rPr>
              <a:t>defect</a:t>
            </a:r>
            <a:r>
              <a:rPr lang="nb-NO" sz="1100" b="1" dirty="0">
                <a:ea typeface="Calibri"/>
                <a:cs typeface="Calibri"/>
              </a:rPr>
              <a:t> </a:t>
            </a:r>
            <a:r>
              <a:rPr lang="nb-NO" sz="1100" b="1" dirty="0" err="1">
                <a:ea typeface="Calibri"/>
                <a:cs typeface="Calibri"/>
              </a:rPr>
              <a:t>classification</a:t>
            </a:r>
            <a:r>
              <a:rPr lang="nb-NO" sz="1100" b="1" dirty="0">
                <a:ea typeface="Calibri"/>
                <a:cs typeface="Calibri"/>
              </a:rPr>
              <a:t> </a:t>
            </a:r>
            <a:r>
              <a:rPr lang="nb-NO" sz="1100" b="1" dirty="0" err="1">
                <a:ea typeface="Calibri"/>
                <a:cs typeface="Calibri"/>
              </a:rPr>
              <a:t>of</a:t>
            </a:r>
            <a:r>
              <a:rPr lang="nb-NO" sz="1100" b="1" dirty="0">
                <a:ea typeface="Calibri"/>
                <a:cs typeface="Calibri"/>
              </a:rPr>
              <a:t> </a:t>
            </a:r>
            <a:r>
              <a:rPr lang="nb-NO" sz="1100" b="1" dirty="0" err="1">
                <a:ea typeface="Calibri"/>
                <a:cs typeface="Calibri"/>
              </a:rPr>
              <a:t>product</a:t>
            </a:r>
            <a:r>
              <a:rPr lang="nb-NO" sz="1100" b="1" dirty="0">
                <a:ea typeface="Calibri"/>
                <a:cs typeface="Calibri"/>
              </a:rPr>
              <a:t> </a:t>
            </a:r>
            <a:r>
              <a:rPr lang="nb-NO" sz="1100" b="1" dirty="0" err="1">
                <a:ea typeface="Calibri"/>
                <a:cs typeface="Calibri"/>
              </a:rPr>
              <a:t>reviews</a:t>
            </a:r>
            <a:r>
              <a:rPr lang="nb-NO" sz="1100" b="1" dirty="0">
                <a:ea typeface="Calibri"/>
                <a:cs typeface="Calibri"/>
              </a:rPr>
              <a:t> </a:t>
            </a:r>
            <a:r>
              <a:rPr lang="nb-NO" sz="1100" b="1" dirty="0" err="1">
                <a:ea typeface="Calibri"/>
                <a:cs typeface="Calibri"/>
              </a:rPr>
              <a:t>enaable</a:t>
            </a:r>
            <a:r>
              <a:rPr lang="nb-NO" sz="1100" b="1" dirty="0">
                <a:ea typeface="Calibri"/>
                <a:cs typeface="Calibri"/>
              </a:rPr>
              <a:t> </a:t>
            </a:r>
            <a:r>
              <a:rPr lang="nb-NO" sz="1100" b="1" dirty="0" err="1">
                <a:ea typeface="Calibri"/>
                <a:cs typeface="Calibri"/>
              </a:rPr>
              <a:t>the</a:t>
            </a:r>
            <a:r>
              <a:rPr lang="nb-NO" sz="1100" b="1" dirty="0">
                <a:ea typeface="Calibri"/>
                <a:cs typeface="Calibri"/>
              </a:rPr>
              <a:t> business to </a:t>
            </a:r>
            <a:r>
              <a:rPr lang="nb-NO" sz="1100" b="1" dirty="0" err="1">
                <a:ea typeface="Calibri"/>
                <a:cs typeface="Calibri"/>
              </a:rPr>
              <a:t>exclude</a:t>
            </a:r>
            <a:r>
              <a:rPr lang="nb-NO" sz="1100" b="1" dirty="0">
                <a:ea typeface="Calibri"/>
                <a:cs typeface="Calibri"/>
              </a:rPr>
              <a:t> bad </a:t>
            </a:r>
            <a:r>
              <a:rPr lang="nb-NO" sz="1100" b="1" dirty="0" err="1">
                <a:ea typeface="Calibri"/>
                <a:cs typeface="Calibri"/>
              </a:rPr>
              <a:t>suppliers</a:t>
            </a:r>
            <a:r>
              <a:rPr lang="nb-NO" sz="1100" b="1" dirty="0">
                <a:ea typeface="Calibri"/>
                <a:cs typeface="Calibri"/>
              </a:rPr>
              <a:t>/sellers and probide </a:t>
            </a:r>
            <a:r>
              <a:rPr lang="nb-NO" sz="1100" b="1" dirty="0" err="1">
                <a:ea typeface="Calibri"/>
                <a:cs typeface="Calibri"/>
              </a:rPr>
              <a:t>better</a:t>
            </a:r>
            <a:r>
              <a:rPr lang="nb-NO" sz="1100" b="1" dirty="0">
                <a:ea typeface="Calibri"/>
                <a:cs typeface="Calibri"/>
              </a:rPr>
              <a:t> </a:t>
            </a:r>
            <a:r>
              <a:rPr lang="nb-NO" sz="1100" b="1" dirty="0" err="1">
                <a:ea typeface="Calibri"/>
                <a:cs typeface="Calibri"/>
              </a:rPr>
              <a:t>products</a:t>
            </a:r>
          </a:p>
          <a:p>
            <a:pPr marL="285750" indent="-285750">
              <a:spcBef>
                <a:spcPct val="0"/>
              </a:spcBef>
              <a:spcAft>
                <a:spcPts val="1200"/>
              </a:spcAft>
              <a:buFont typeface="Arial,Sans-Serif"/>
              <a:buChar char="•"/>
            </a:pPr>
            <a:endParaRPr lang="nb-NO" sz="1100" b="1" dirty="0"/>
          </a:p>
          <a:p>
            <a:pPr marL="285750" indent="-285750">
              <a:spcBef>
                <a:spcPct val="0"/>
              </a:spcBef>
              <a:spcAft>
                <a:spcPts val="1200"/>
              </a:spcAft>
              <a:buFont typeface="Arial,Sans-Serif"/>
              <a:buChar char="•"/>
            </a:pPr>
            <a:endParaRPr lang="nb-NO" sz="1100" b="1" dirty="0"/>
          </a:p>
          <a:p>
            <a:pPr marL="285750" indent="-285750">
              <a:spcBef>
                <a:spcPct val="0"/>
              </a:spcBef>
              <a:spcAft>
                <a:spcPts val="1200"/>
              </a:spcAft>
              <a:buFont typeface="Arial,Sans-Serif"/>
              <a:buChar char="•"/>
            </a:pPr>
            <a:r>
              <a:rPr lang="nb-NO" sz="1100" b="1" dirty="0"/>
              <a:t>The </a:t>
            </a:r>
            <a:r>
              <a:rPr lang="nb-NO" sz="1100" b="1" dirty="0" err="1"/>
              <a:t>product</a:t>
            </a:r>
            <a:r>
              <a:rPr lang="nb-NO" sz="1100" b="1" dirty="0"/>
              <a:t> </a:t>
            </a:r>
            <a:r>
              <a:rPr lang="nb-NO" sz="1100" b="1" dirty="0" err="1"/>
              <a:t>category</a:t>
            </a:r>
            <a:r>
              <a:rPr lang="nb-NO" sz="1100" b="1" dirty="0"/>
              <a:t> to segment </a:t>
            </a:r>
            <a:r>
              <a:rPr lang="nb-NO" sz="1100" b="1" dirty="0" err="1"/>
              <a:t>mapping</a:t>
            </a:r>
            <a:r>
              <a:rPr lang="nb-NO" sz="1100" b="1" dirty="0"/>
              <a:t> </a:t>
            </a:r>
            <a:r>
              <a:rPr lang="nb-NO" sz="1100" b="1" dirty="0" err="1"/>
              <a:t>enables</a:t>
            </a:r>
            <a:r>
              <a:rPr lang="nb-NO" sz="1100" b="1" dirty="0"/>
              <a:t> </a:t>
            </a:r>
            <a:r>
              <a:rPr lang="nb-NO" sz="1100" b="1" dirty="0" err="1"/>
              <a:t>analysis</a:t>
            </a:r>
            <a:r>
              <a:rPr lang="nb-NO" sz="1100" b="1" dirty="0"/>
              <a:t> </a:t>
            </a:r>
            <a:r>
              <a:rPr lang="nb-NO" sz="1100" b="1" dirty="0" err="1"/>
              <a:t>within</a:t>
            </a:r>
            <a:r>
              <a:rPr lang="nb-NO" sz="1100" b="1" dirty="0"/>
              <a:t> segments, </a:t>
            </a:r>
            <a:r>
              <a:rPr lang="nb-NO" sz="1100" b="1" dirty="0" err="1"/>
              <a:t>improving</a:t>
            </a:r>
            <a:r>
              <a:rPr lang="nb-NO" sz="1100" b="1" dirty="0"/>
              <a:t> </a:t>
            </a:r>
            <a:r>
              <a:rPr lang="nb-NO" sz="1100" b="1" dirty="0" err="1"/>
              <a:t>the</a:t>
            </a:r>
            <a:r>
              <a:rPr lang="nb-NO" sz="1100" b="1" dirty="0"/>
              <a:t> </a:t>
            </a:r>
            <a:r>
              <a:rPr lang="nb-NO" sz="1100" b="1" dirty="0" err="1"/>
              <a:t>understanding</a:t>
            </a:r>
            <a:r>
              <a:rPr lang="nb-NO" sz="1100" b="1" dirty="0"/>
              <a:t> </a:t>
            </a:r>
            <a:r>
              <a:rPr lang="nb-NO" sz="1100" b="1" dirty="0" err="1"/>
              <a:t>within</a:t>
            </a:r>
            <a:r>
              <a:rPr lang="nb-NO" sz="1100" b="1" dirty="0"/>
              <a:t> </a:t>
            </a:r>
            <a:r>
              <a:rPr lang="nb-NO" sz="1100" b="1" dirty="0" err="1"/>
              <a:t>theese</a:t>
            </a:r>
            <a:endParaRPr lang="nb-NO" sz="1100" dirty="0">
              <a:ea typeface="Calibri"/>
              <a:cs typeface="Calibri"/>
            </a:endParaRPr>
          </a:p>
          <a:p>
            <a:pPr marL="285750" indent="-285750">
              <a:spcBef>
                <a:spcPct val="0"/>
              </a:spcBef>
              <a:spcAft>
                <a:spcPts val="1200"/>
              </a:spcAft>
              <a:buFont typeface="Arial,Sans-Serif"/>
              <a:buChar char="•"/>
            </a:pPr>
            <a:r>
              <a:rPr lang="en-GB" sz="1100" b="1" dirty="0"/>
              <a:t>Sales Forecasting algorithm makes the business pro-active instead of re-active </a:t>
            </a:r>
            <a:r>
              <a:rPr lang="en-GB" sz="1100" b="1" dirty="0" err="1"/>
              <a:t>wrt</a:t>
            </a:r>
            <a:r>
              <a:rPr lang="en-GB" sz="1100" b="1" dirty="0"/>
              <a:t> actions that need to be taken to influence sales</a:t>
            </a:r>
            <a:endParaRPr lang="en-GB" sz="1100" dirty="0"/>
          </a:p>
          <a:p>
            <a:pPr marL="285750" indent="-285750">
              <a:spcBef>
                <a:spcPct val="0"/>
              </a:spcBef>
              <a:spcAft>
                <a:spcPts val="1200"/>
              </a:spcAft>
              <a:buFont typeface="Arial,Sans-Serif"/>
              <a:buChar char="•"/>
            </a:pPr>
            <a:r>
              <a:rPr lang="en-GB" sz="1100" b="1" dirty="0"/>
              <a:t>Defect classification of product reviews enable the business to exclude bad suppliers and provide better products.</a:t>
            </a:r>
            <a:endParaRPr lang="en-GB" sz="1100" dirty="0"/>
          </a:p>
          <a:p>
            <a:pPr marL="285750" indent="-285750">
              <a:spcBef>
                <a:spcPct val="0"/>
              </a:spcBef>
              <a:spcAft>
                <a:spcPts val="1200"/>
              </a:spcAft>
              <a:buFont typeface="Arial,Sans-Serif"/>
              <a:buChar char="•"/>
            </a:pPr>
            <a:r>
              <a:rPr lang="en-GB" sz="1100" b="1" dirty="0"/>
              <a:t>In summary these cases help the business increase both sales and customer satisfaction</a:t>
            </a:r>
            <a:endParaRPr lang="en-GB" sz="1100" dirty="0"/>
          </a:p>
          <a:p>
            <a:pPr marL="285750" indent="-285750">
              <a:spcBef>
                <a:spcPct val="0"/>
              </a:spcBef>
              <a:spcAft>
                <a:spcPts val="1200"/>
              </a:spcAft>
              <a:buFont typeface="Arial,Sans-Serif"/>
              <a:buChar char="•"/>
            </a:pPr>
            <a:r>
              <a:rPr lang="en-GB" sz="1100" b="1" dirty="0"/>
              <a:t>Also it should be remembered that these three cases are concrete solutions, but so many similar approaches can be taken to a large set of problems.</a:t>
            </a:r>
            <a:endParaRPr lang="en-US" sz="1100" dirty="0"/>
          </a:p>
          <a:p>
            <a:pPr marL="171450" indent="-171450">
              <a:lnSpc>
                <a:spcPct val="90000"/>
              </a:lnSpc>
              <a:spcBef>
                <a:spcPts val="944"/>
              </a:spcBef>
              <a:buFont typeface="Arial"/>
              <a:buChar char="•"/>
            </a:pPr>
            <a:endParaRPr lang="en-US" sz="1100" dirty="0"/>
          </a:p>
          <a:p>
            <a:pPr marL="171450" indent="-171450">
              <a:lnSpc>
                <a:spcPct val="90000"/>
              </a:lnSpc>
              <a:spcBef>
                <a:spcPts val="944"/>
              </a:spcBef>
              <a:buFont typeface="Arial"/>
              <a:buChar char="•"/>
            </a:pPr>
            <a:endParaRPr lang="en-US" sz="1100" dirty="0"/>
          </a:p>
          <a:p>
            <a:pPr marL="171450" indent="-171450">
              <a:lnSpc>
                <a:spcPct val="90000"/>
              </a:lnSpc>
              <a:spcBef>
                <a:spcPts val="944"/>
              </a:spcBef>
              <a:buFont typeface="Arial"/>
              <a:buChar char="•"/>
            </a:pPr>
            <a:r>
              <a:rPr lang="en-US" sz="1100" dirty="0"/>
              <a:t>&lt;Tell them what we showed and highlight how each of the solutions helps the </a:t>
            </a:r>
            <a:r>
              <a:rPr lang="en-US" sz="1100" dirty="0" err="1"/>
              <a:t>organisation</a:t>
            </a:r>
            <a:r>
              <a:rPr lang="en-US" sz="1100" dirty="0"/>
              <a:t>/business&gt;</a:t>
            </a:r>
            <a:endParaRPr lang="en-US" dirty="0"/>
          </a:p>
          <a:p>
            <a:pPr marL="171450" indent="-171450">
              <a:lnSpc>
                <a:spcPct val="90000"/>
              </a:lnSpc>
              <a:spcBef>
                <a:spcPts val="944"/>
              </a:spcBef>
              <a:buFont typeface="Arial"/>
              <a:buChar char="•"/>
            </a:pPr>
            <a:r>
              <a:rPr lang="en-GB" sz="1100" dirty="0"/>
              <a:t>&lt;Also highlight that these are concrete solutions, but so many similar approaches can be taken to a large set of problems&gt;</a:t>
            </a:r>
            <a:endParaRPr lang="en-GB" sz="1100" dirty="0">
              <a:ea typeface="Calibri"/>
              <a:cs typeface="Calibri"/>
            </a:endParaRPr>
          </a:p>
          <a:p>
            <a:pPr marL="171450" indent="-171450">
              <a:lnSpc>
                <a:spcPct val="90000"/>
              </a:lnSpc>
              <a:spcBef>
                <a:spcPts val="944"/>
              </a:spcBef>
              <a:buFont typeface="Arial"/>
              <a:buChar char="•"/>
            </a:pPr>
            <a:endParaRPr lang="en-GB" sz="1100" dirty="0">
              <a:cs typeface="Calibri"/>
            </a:endParaRPr>
          </a:p>
          <a:p>
            <a:pPr marL="215900" indent="-215900">
              <a:lnSpc>
                <a:spcPct val="90000"/>
              </a:lnSpc>
              <a:spcBef>
                <a:spcPts val="944"/>
              </a:spcBef>
              <a:buFont typeface="Arial"/>
              <a:buChar char="•"/>
            </a:pPr>
            <a:endParaRPr lang="en-GB" sz="1100" dirty="0">
              <a:cs typeface="Calibri"/>
            </a:endParaRPr>
          </a:p>
          <a:p>
            <a:pPr marL="285750" indent="-285750">
              <a:spcBef>
                <a:spcPct val="0"/>
              </a:spcBef>
              <a:spcAft>
                <a:spcPts val="1200"/>
              </a:spcAft>
              <a:buFont typeface="Arial"/>
              <a:buChar char="•"/>
            </a:pPr>
            <a:endParaRPr lang="en-GB" sz="1100" b="1" dirty="0">
              <a:cs typeface="Calibri"/>
            </a:endParaRPr>
          </a:p>
        </p:txBody>
      </p:sp>
      <p:sp>
        <p:nvSpPr>
          <p:cNvPr id="4" name="Plassholder for lysbildenummer 3"/>
          <p:cNvSpPr>
            <a:spLocks noGrp="1"/>
          </p:cNvSpPr>
          <p:nvPr>
            <p:ph type="sldNum" sz="quarter" idx="5"/>
          </p:nvPr>
        </p:nvSpPr>
        <p:spPr/>
        <p:txBody>
          <a:bodyPr/>
          <a:lstStyle/>
          <a:p>
            <a:fld id="{7EB8C794-77EE-4724-B493-2E0907BFA558}" type="slidenum">
              <a:rPr lang="en-GB" smtClean="0"/>
              <a:t>54</a:t>
            </a:fld>
            <a:endParaRPr lang="en-GB"/>
          </a:p>
        </p:txBody>
      </p:sp>
    </p:spTree>
    <p:extLst>
      <p:ext uri="{BB962C8B-B14F-4D97-AF65-F5344CB8AC3E}">
        <p14:creationId xmlns:p14="http://schemas.microsoft.com/office/powerpoint/2010/main" val="4035656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nb-NO" sz="1100"/>
              <a:t>“</a:t>
            </a:r>
            <a:r>
              <a:rPr lang="nb-NO" sz="1100" err="1"/>
              <a:t>Complex</a:t>
            </a:r>
            <a:r>
              <a:rPr lang="nb-NO" sz="1100"/>
              <a:t>” ML </a:t>
            </a:r>
            <a:r>
              <a:rPr lang="nb-NO" sz="1100" err="1"/>
              <a:t>modelling</a:t>
            </a:r>
            <a:endParaRPr lang="nb-NO" sz="1100" err="1">
              <a:cs typeface="Calibri"/>
            </a:endParaRPr>
          </a:p>
          <a:p>
            <a:pPr marL="431800" lvl="1">
              <a:spcAft>
                <a:spcPts val="1200"/>
              </a:spcAft>
            </a:pPr>
            <a:r>
              <a:rPr lang="nb-NO" sz="1100"/>
              <a:t>Not </a:t>
            </a:r>
            <a:r>
              <a:rPr lang="nb-NO" sz="1100" err="1"/>
              <a:t>the</a:t>
            </a:r>
            <a:r>
              <a:rPr lang="nb-NO" sz="1100"/>
              <a:t> </a:t>
            </a:r>
            <a:r>
              <a:rPr lang="nb-NO" sz="1100" err="1"/>
              <a:t>focus</a:t>
            </a:r>
            <a:r>
              <a:rPr lang="nb-NO" sz="1100"/>
              <a:t> </a:t>
            </a:r>
            <a:r>
              <a:rPr lang="nb-NO" sz="1100" err="1"/>
              <a:t>on</a:t>
            </a:r>
            <a:r>
              <a:rPr lang="nb-NO" sz="1100"/>
              <a:t> </a:t>
            </a:r>
            <a:r>
              <a:rPr lang="nb-NO" sz="1100" err="1"/>
              <a:t>the</a:t>
            </a:r>
            <a:r>
              <a:rPr lang="nb-NO" sz="1100"/>
              <a:t> data science </a:t>
            </a:r>
            <a:r>
              <a:rPr lang="nb-NO" sz="1100" err="1"/>
              <a:t>modelling</a:t>
            </a:r>
            <a:r>
              <a:rPr lang="nb-NO" sz="1100"/>
              <a:t> </a:t>
            </a:r>
            <a:r>
              <a:rPr lang="nb-NO" sz="1100" err="1"/>
              <a:t>aspects</a:t>
            </a:r>
            <a:r>
              <a:rPr lang="nb-NO" sz="1100"/>
              <a:t> (</a:t>
            </a:r>
            <a:r>
              <a:rPr lang="nb-NO" sz="1100" err="1"/>
              <a:t>could</a:t>
            </a:r>
            <a:r>
              <a:rPr lang="nb-NO" sz="1100"/>
              <a:t> </a:t>
            </a:r>
            <a:r>
              <a:rPr lang="nb-NO" sz="1100" err="1"/>
              <a:t>create</a:t>
            </a:r>
            <a:r>
              <a:rPr lang="nb-NO" sz="1100"/>
              <a:t> more </a:t>
            </a:r>
            <a:r>
              <a:rPr lang="nb-NO" sz="1100" err="1"/>
              <a:t>complex</a:t>
            </a:r>
            <a:r>
              <a:rPr lang="nb-NO" sz="1100"/>
              <a:t> and </a:t>
            </a:r>
            <a:r>
              <a:rPr lang="nb-NO" sz="1100" err="1"/>
              <a:t>better</a:t>
            </a:r>
            <a:r>
              <a:rPr lang="nb-NO" sz="1100"/>
              <a:t> </a:t>
            </a:r>
            <a:r>
              <a:rPr lang="nb-NO" sz="1100" err="1"/>
              <a:t>models</a:t>
            </a:r>
            <a:r>
              <a:rPr lang="nb-NO" sz="1100"/>
              <a:t>)</a:t>
            </a:r>
            <a:endParaRPr lang="nb-NO" sz="1100">
              <a:cs typeface="Calibri"/>
            </a:endParaRPr>
          </a:p>
          <a:p>
            <a:pPr>
              <a:spcAft>
                <a:spcPts val="1200"/>
              </a:spcAft>
            </a:pPr>
            <a:r>
              <a:rPr lang="nb-NO" sz="1100"/>
              <a:t>Cross </a:t>
            </a:r>
            <a:r>
              <a:rPr lang="nb-NO" sz="1100" err="1"/>
              <a:t>semantic-model</a:t>
            </a:r>
            <a:r>
              <a:rPr lang="nb-NO" sz="1100"/>
              <a:t> </a:t>
            </a:r>
            <a:r>
              <a:rPr lang="nb-NO" sz="1100" err="1"/>
              <a:t>usage</a:t>
            </a:r>
            <a:endParaRPr lang="nb-NO" sz="1100" err="1">
              <a:cs typeface="Calibri"/>
            </a:endParaRPr>
          </a:p>
          <a:p>
            <a:pPr>
              <a:spcAft>
                <a:spcPts val="1200"/>
              </a:spcAft>
            </a:pPr>
            <a:r>
              <a:rPr lang="nb-NO" sz="1100" err="1"/>
              <a:t>Explainable</a:t>
            </a:r>
            <a:r>
              <a:rPr lang="nb-NO" sz="1100"/>
              <a:t> AI </a:t>
            </a:r>
            <a:r>
              <a:rPr lang="nb-NO" sz="1100" err="1"/>
              <a:t>Features</a:t>
            </a:r>
            <a:r>
              <a:rPr lang="nb-NO" sz="1100"/>
              <a:t> in </a:t>
            </a:r>
            <a:r>
              <a:rPr lang="nb-NO" sz="1100" err="1"/>
              <a:t>SynapseML</a:t>
            </a:r>
            <a:endParaRPr lang="nb-NO" sz="1100" err="1">
              <a:cs typeface="Calibri"/>
            </a:endParaRPr>
          </a:p>
          <a:p>
            <a:pPr marL="431800" lvl="1">
              <a:spcAft>
                <a:spcPts val="1200"/>
              </a:spcAft>
            </a:pPr>
            <a:r>
              <a:rPr lang="nb-NO" sz="1100"/>
              <a:t>SHAP, LIME and </a:t>
            </a:r>
            <a:r>
              <a:rPr lang="nb-NO" sz="1100" err="1"/>
              <a:t>Explainable</a:t>
            </a:r>
            <a:r>
              <a:rPr lang="nb-NO" sz="1100"/>
              <a:t> </a:t>
            </a:r>
            <a:r>
              <a:rPr lang="nb-NO" sz="1100" err="1"/>
              <a:t>Boosted</a:t>
            </a:r>
            <a:r>
              <a:rPr lang="nb-NO" sz="1100"/>
              <a:t> </a:t>
            </a:r>
            <a:r>
              <a:rPr lang="nb-NO" sz="1100" err="1"/>
              <a:t>Trees</a:t>
            </a:r>
            <a:endParaRPr lang="nb-NO" sz="1100" err="1">
              <a:cs typeface="Calibri"/>
            </a:endParaRPr>
          </a:p>
          <a:p>
            <a:pPr marL="431800" lvl="1">
              <a:spcAft>
                <a:spcPts val="1200"/>
              </a:spcAft>
            </a:pPr>
            <a:r>
              <a:rPr lang="nb-NO" sz="1100">
                <a:cs typeface="Calibri"/>
              </a:rPr>
              <a:t>-</a:t>
            </a:r>
            <a:r>
              <a:rPr lang="nb-NO" sz="1100" err="1">
                <a:cs typeface="Calibri"/>
              </a:rPr>
              <a:t>Also</a:t>
            </a:r>
            <a:r>
              <a:rPr lang="nb-NO" sz="1100">
                <a:cs typeface="Calibri"/>
              </a:rPr>
              <a:t> a form </a:t>
            </a:r>
            <a:r>
              <a:rPr lang="nb-NO" sz="1100" err="1">
                <a:cs typeface="Calibri"/>
              </a:rPr>
              <a:t>of</a:t>
            </a:r>
            <a:r>
              <a:rPr lang="nb-NO" sz="1100">
                <a:cs typeface="Calibri"/>
              </a:rPr>
              <a:t> </a:t>
            </a:r>
            <a:r>
              <a:rPr lang="nb-NO" sz="1100" err="1">
                <a:cs typeface="Calibri"/>
              </a:rPr>
              <a:t>insight</a:t>
            </a:r>
            <a:r>
              <a:rPr lang="nb-NO" sz="1100">
                <a:cs typeface="Calibri"/>
              </a:rPr>
              <a:t>, as </a:t>
            </a:r>
            <a:r>
              <a:rPr lang="nb-NO" sz="1100" err="1">
                <a:cs typeface="Calibri"/>
              </a:rPr>
              <a:t>you</a:t>
            </a:r>
            <a:r>
              <a:rPr lang="nb-NO" sz="1100">
                <a:cs typeface="Calibri"/>
              </a:rPr>
              <a:t> </a:t>
            </a:r>
            <a:r>
              <a:rPr lang="nb-NO" sz="1100" err="1">
                <a:cs typeface="Calibri"/>
              </a:rPr>
              <a:t>get</a:t>
            </a:r>
            <a:r>
              <a:rPr lang="nb-NO" sz="1100">
                <a:cs typeface="Calibri"/>
              </a:rPr>
              <a:t> to understand </a:t>
            </a:r>
            <a:r>
              <a:rPr lang="nb-NO" sz="1100" err="1">
                <a:cs typeface="Calibri"/>
              </a:rPr>
              <a:t>what</a:t>
            </a:r>
            <a:r>
              <a:rPr lang="nb-NO" sz="1100">
                <a:cs typeface="Calibri"/>
              </a:rPr>
              <a:t> </a:t>
            </a:r>
            <a:r>
              <a:rPr lang="nb-NO" sz="1100" err="1">
                <a:cs typeface="Calibri"/>
              </a:rPr>
              <a:t>actions</a:t>
            </a:r>
            <a:r>
              <a:rPr lang="nb-NO" sz="1100">
                <a:cs typeface="Calibri"/>
              </a:rPr>
              <a:t> </a:t>
            </a:r>
            <a:r>
              <a:rPr lang="nb-NO" sz="1100" err="1">
                <a:cs typeface="Calibri"/>
              </a:rPr>
              <a:t>that</a:t>
            </a:r>
            <a:r>
              <a:rPr lang="nb-NO" sz="1100">
                <a:cs typeface="Calibri"/>
              </a:rPr>
              <a:t> </a:t>
            </a:r>
            <a:r>
              <a:rPr lang="nb-NO" sz="1100" err="1">
                <a:cs typeface="Calibri"/>
              </a:rPr>
              <a:t>influence</a:t>
            </a:r>
            <a:r>
              <a:rPr lang="nb-NO" sz="1100">
                <a:cs typeface="Calibri"/>
              </a:rPr>
              <a:t> </a:t>
            </a:r>
            <a:r>
              <a:rPr lang="nb-NO" sz="1100" err="1">
                <a:cs typeface="Calibri"/>
              </a:rPr>
              <a:t>your</a:t>
            </a:r>
            <a:r>
              <a:rPr lang="nb-NO" sz="1100">
                <a:cs typeface="Calibri"/>
              </a:rPr>
              <a:t> </a:t>
            </a:r>
            <a:r>
              <a:rPr lang="nb-NO" sz="1100" err="1">
                <a:cs typeface="Calibri"/>
              </a:rPr>
              <a:t>results</a:t>
            </a:r>
            <a:r>
              <a:rPr lang="nb-NO" sz="1100">
                <a:cs typeface="Calibri"/>
              </a:rPr>
              <a:t>.</a:t>
            </a:r>
          </a:p>
          <a:p>
            <a:pPr>
              <a:spcAft>
                <a:spcPts val="1200"/>
              </a:spcAft>
            </a:pPr>
            <a:r>
              <a:rPr lang="nb-NO" sz="1100" err="1"/>
              <a:t>Other</a:t>
            </a:r>
            <a:r>
              <a:rPr lang="nb-NO" sz="1100"/>
              <a:t> </a:t>
            </a:r>
            <a:r>
              <a:rPr lang="nb-NO" sz="1100" err="1"/>
              <a:t>MLOps</a:t>
            </a:r>
            <a:r>
              <a:rPr lang="nb-NO" sz="1100"/>
              <a:t> </a:t>
            </a:r>
            <a:r>
              <a:rPr lang="nb-NO" sz="1100" err="1"/>
              <a:t>aspects</a:t>
            </a:r>
            <a:r>
              <a:rPr lang="nb-NO" sz="1100"/>
              <a:t> </a:t>
            </a:r>
            <a:endParaRPr lang="nb-NO" sz="1100">
              <a:cs typeface="Calibri"/>
            </a:endParaRPr>
          </a:p>
          <a:p>
            <a:pPr marL="431800" lvl="1">
              <a:spcAft>
                <a:spcPts val="1200"/>
              </a:spcAft>
            </a:pPr>
            <a:r>
              <a:rPr lang="nb-NO" sz="1100" err="1"/>
              <a:t>Such</a:t>
            </a:r>
            <a:r>
              <a:rPr lang="nb-NO" sz="1100"/>
              <a:t> as </a:t>
            </a:r>
            <a:r>
              <a:rPr lang="nb-NO" sz="1100" err="1"/>
              <a:t>governance</a:t>
            </a:r>
            <a:r>
              <a:rPr lang="nb-NO" sz="1100"/>
              <a:t> and </a:t>
            </a:r>
            <a:r>
              <a:rPr lang="nb-NO" sz="1100" err="1"/>
              <a:t>configuration</a:t>
            </a:r>
            <a:r>
              <a:rPr lang="nb-NO" sz="1100"/>
              <a:t> </a:t>
            </a:r>
            <a:r>
              <a:rPr lang="nb-NO" sz="1100" err="1"/>
              <a:t>optimisation</a:t>
            </a:r>
            <a:endParaRPr lang="nb-NO" sz="1100" err="1">
              <a:cs typeface="Calibri"/>
            </a:endParaRPr>
          </a:p>
          <a:p>
            <a:pPr marL="431800" lvl="1">
              <a:spcAft>
                <a:spcPts val="1200"/>
              </a:spcAft>
            </a:pPr>
            <a:r>
              <a:rPr lang="nb-NO" sz="1100" err="1"/>
              <a:t>Many</a:t>
            </a:r>
            <a:r>
              <a:rPr lang="nb-NO" sz="1100"/>
              <a:t> </a:t>
            </a:r>
            <a:r>
              <a:rPr lang="nb-NO" sz="1100" err="1"/>
              <a:t>workloads</a:t>
            </a:r>
            <a:r>
              <a:rPr lang="nb-NO" sz="1100"/>
              <a:t> </a:t>
            </a:r>
            <a:r>
              <a:rPr lang="nb-NO" sz="1100" err="1"/>
              <a:t>likely</a:t>
            </a:r>
            <a:r>
              <a:rPr lang="nb-NO" sz="1100"/>
              <a:t> </a:t>
            </a:r>
            <a:r>
              <a:rPr lang="nb-NO" sz="1100" err="1"/>
              <a:t>only</a:t>
            </a:r>
            <a:r>
              <a:rPr lang="nb-NO" sz="1100"/>
              <a:t> </a:t>
            </a:r>
            <a:r>
              <a:rPr lang="nb-NO" sz="1100" err="1"/>
              <a:t>requires</a:t>
            </a:r>
            <a:r>
              <a:rPr lang="nb-NO" sz="1100"/>
              <a:t> e.g. single nodes for EDA etc.</a:t>
            </a:r>
            <a:endParaRPr lang="nb-NO" sz="1100">
              <a:cs typeface="Calibri"/>
            </a:endParaRPr>
          </a:p>
          <a:p>
            <a:endParaRPr lang="en-NO" sz="1100">
              <a:cs typeface="Calibri"/>
            </a:endParaRPr>
          </a:p>
        </p:txBody>
      </p:sp>
      <p:sp>
        <p:nvSpPr>
          <p:cNvPr id="4" name="Slide Number Placeholder 3"/>
          <p:cNvSpPr>
            <a:spLocks noGrp="1"/>
          </p:cNvSpPr>
          <p:nvPr>
            <p:ph type="sldNum" sz="quarter" idx="5"/>
          </p:nvPr>
        </p:nvSpPr>
        <p:spPr/>
        <p:txBody>
          <a:bodyPr/>
          <a:lstStyle/>
          <a:p>
            <a:fld id="{7EB8C794-77EE-4724-B493-2E0907BFA558}" type="slidenum">
              <a:rPr lang="en-GB" smtClean="0"/>
              <a:t>56</a:t>
            </a:fld>
            <a:endParaRPr lang="en-GB"/>
          </a:p>
        </p:txBody>
      </p:sp>
    </p:spTree>
    <p:extLst>
      <p:ext uri="{BB962C8B-B14F-4D97-AF65-F5344CB8AC3E}">
        <p14:creationId xmlns:p14="http://schemas.microsoft.com/office/powerpoint/2010/main" val="3507878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sz="1100">
                <a:cs typeface="Calibri"/>
              </a:rPr>
              <a:t>So in general regarding cost, we have internal and external cost.</a:t>
            </a:r>
          </a:p>
          <a:p>
            <a:pPr>
              <a:lnSpc>
                <a:spcPct val="90000"/>
              </a:lnSpc>
              <a:spcAft>
                <a:spcPts val="1200"/>
              </a:spcAft>
            </a:pPr>
            <a:endParaRPr lang="en-US" sz="1100">
              <a:cs typeface="Calibri"/>
            </a:endParaRPr>
          </a:p>
          <a:p>
            <a:pPr>
              <a:lnSpc>
                <a:spcPct val="90000"/>
              </a:lnSpc>
              <a:spcAft>
                <a:spcPts val="1200"/>
              </a:spcAft>
            </a:pPr>
            <a:r>
              <a:rPr lang="en-US" sz="1100">
                <a:cs typeface="Calibri"/>
              </a:rPr>
              <a:t>The external costs are the cost of Azure AI Services and Azure OpenAI Service, these appear under your Azure AI Service or Azure OpenAI Service inside Azure Portal.</a:t>
            </a:r>
            <a:endParaRPr lang="en-US" sz="1100">
              <a:ea typeface="Calibri"/>
              <a:cs typeface="Calibri"/>
            </a:endParaRPr>
          </a:p>
          <a:p>
            <a:pPr>
              <a:lnSpc>
                <a:spcPct val="90000"/>
              </a:lnSpc>
              <a:spcAft>
                <a:spcPts val="1200"/>
              </a:spcAft>
            </a:pPr>
            <a:r>
              <a:rPr lang="en-US" sz="1100">
                <a:cs typeface="Calibri"/>
              </a:rPr>
              <a:t>We experienced that translating a set of 46 000 unique customer reviews with Azure AI Translator costed around 25 euros. Predicting a defect score for each of these reviews using GPT-4 also had a similar price around 25 euros.</a:t>
            </a:r>
            <a:endParaRPr lang="en-US" sz="1100">
              <a:ea typeface="Calibri"/>
              <a:cs typeface="Calibri"/>
            </a:endParaRPr>
          </a:p>
          <a:p>
            <a:pPr>
              <a:lnSpc>
                <a:spcPct val="90000"/>
              </a:lnSpc>
              <a:spcAft>
                <a:spcPts val="1200"/>
              </a:spcAft>
            </a:pPr>
            <a:endParaRPr lang="en-US" sz="1100">
              <a:cs typeface="Calibri"/>
            </a:endParaRPr>
          </a:p>
          <a:p>
            <a:pPr>
              <a:lnSpc>
                <a:spcPct val="90000"/>
              </a:lnSpc>
              <a:spcAft>
                <a:spcPts val="1200"/>
              </a:spcAft>
            </a:pPr>
            <a:r>
              <a:rPr lang="en-US" sz="1100">
                <a:cs typeface="Calibri"/>
              </a:rPr>
              <a:t>Regarding the internal cost, we have the cost of running notebooks doing the ML and the notebooks loading data with semantic link. Both consume CU which will be covered is covered by the fabric capacity. </a:t>
            </a:r>
            <a:r>
              <a:rPr lang="en-US" sz="1100"/>
              <a:t>In our experience the notebooks used a relatively small amount of CU. If you send a </a:t>
            </a:r>
            <a:r>
              <a:rPr lang="en-US" sz="1100" err="1"/>
              <a:t>laaarge</a:t>
            </a:r>
            <a:r>
              <a:rPr lang="en-US" sz="1100"/>
              <a:t> </a:t>
            </a:r>
            <a:r>
              <a:rPr lang="en-US" sz="1100" err="1"/>
              <a:t>unefficient</a:t>
            </a:r>
            <a:r>
              <a:rPr lang="en-US" sz="1100"/>
              <a:t> query the usage of CU will of course increase.</a:t>
            </a:r>
            <a:endParaRPr lang="en-US" sz="1100">
              <a:cs typeface="Calibri"/>
            </a:endParaRPr>
          </a:p>
          <a:p>
            <a:pPr>
              <a:lnSpc>
                <a:spcPct val="90000"/>
              </a:lnSpc>
              <a:spcAft>
                <a:spcPts val="1200"/>
              </a:spcAft>
            </a:pPr>
            <a:endParaRPr lang="en-US" sz="1100">
              <a:cs typeface="Calibri"/>
            </a:endParaRPr>
          </a:p>
          <a:p>
            <a:pPr>
              <a:lnSpc>
                <a:spcPct val="90000"/>
              </a:lnSpc>
              <a:spcAft>
                <a:spcPts val="1200"/>
              </a:spcAft>
            </a:pPr>
            <a:r>
              <a:rPr lang="en-US" sz="1100"/>
              <a:t>A Side note regarding ML model training is that it is </a:t>
            </a:r>
            <a:r>
              <a:rPr lang="en-US" sz="1100" err="1"/>
              <a:t>benefitial</a:t>
            </a:r>
            <a:r>
              <a:rPr lang="en-US" sz="1100"/>
              <a:t> to use only one node in your spark pool if you use libraries like Pandas and </a:t>
            </a:r>
            <a:r>
              <a:rPr lang="en-US" sz="1100" err="1"/>
              <a:t>Sklearn</a:t>
            </a:r>
            <a:r>
              <a:rPr lang="en-US" sz="1100"/>
              <a:t>, which are not written do work distributed across several node. With </a:t>
            </a:r>
            <a:r>
              <a:rPr lang="en-US" sz="1100" err="1"/>
              <a:t>SparkML</a:t>
            </a:r>
            <a:r>
              <a:rPr lang="en-US" sz="1100"/>
              <a:t> or </a:t>
            </a:r>
            <a:r>
              <a:rPr lang="en-US" sz="1100" err="1"/>
              <a:t>SynapseML</a:t>
            </a:r>
            <a:r>
              <a:rPr lang="en-US" sz="1100"/>
              <a:t> however, training can be streamlined by leveraging multiple nodes. But actually, now that python notebooks are supported, it is </a:t>
            </a:r>
            <a:r>
              <a:rPr lang="en-US" sz="1100" err="1"/>
              <a:t>benefitial</a:t>
            </a:r>
            <a:r>
              <a:rPr lang="en-US" sz="1100"/>
              <a:t> to use these to avoid spinning up a spark pool if you only will do </a:t>
            </a:r>
            <a:r>
              <a:rPr lang="en-US" sz="1100" err="1"/>
              <a:t>eda</a:t>
            </a:r>
            <a:r>
              <a:rPr lang="en-US" sz="1100"/>
              <a:t> with pandas or experiments with SKLEARN.</a:t>
            </a:r>
            <a:endParaRPr lang="en-US" sz="1100">
              <a:cs typeface="Calibri"/>
            </a:endParaRPr>
          </a:p>
          <a:p>
            <a:pPr>
              <a:lnSpc>
                <a:spcPct val="90000"/>
              </a:lnSpc>
              <a:spcAft>
                <a:spcPts val="1200"/>
              </a:spcAft>
            </a:pPr>
            <a:endParaRPr lang="en-US" sz="1100">
              <a:ea typeface="Calibri"/>
              <a:cs typeface="Calibri"/>
            </a:endParaRPr>
          </a:p>
          <a:p>
            <a:pPr>
              <a:lnSpc>
                <a:spcPct val="90000"/>
              </a:lnSpc>
              <a:spcAft>
                <a:spcPts val="1200"/>
              </a:spcAft>
            </a:pPr>
            <a:r>
              <a:rPr lang="en-US" sz="1100">
                <a:ea typeface="Calibri"/>
                <a:cs typeface="Calibri"/>
              </a:rPr>
              <a:t>"</a:t>
            </a:r>
            <a:r>
              <a:rPr lang="en-US"/>
              <a:t>This makes it an essential tool for data scientists, analysts, and BI developers, especially for exploration tasks that don't require big data and distributed computing."</a:t>
            </a:r>
            <a:endParaRPr lang="en-US" sz="1100">
              <a:ea typeface="Calibri"/>
              <a:cs typeface="Calibri"/>
            </a:endParaRPr>
          </a:p>
          <a:p>
            <a:pPr>
              <a:lnSpc>
                <a:spcPct val="90000"/>
              </a:lnSpc>
              <a:spcAft>
                <a:spcPts val="1200"/>
              </a:spcAft>
            </a:pPr>
            <a:endParaRPr lang="en-US">
              <a:ea typeface="Calibri"/>
              <a:cs typeface="Calibri"/>
            </a:endParaRPr>
          </a:p>
          <a:p>
            <a:pPr>
              <a:lnSpc>
                <a:spcPct val="90000"/>
              </a:lnSpc>
              <a:spcAft>
                <a:spcPts val="1200"/>
              </a:spcAft>
            </a:pPr>
            <a:r>
              <a:rPr lang="en-US">
                <a:ea typeface="Calibri"/>
                <a:cs typeface="Calibri"/>
              </a:rPr>
              <a:t>"</a:t>
            </a:r>
            <a:r>
              <a:rPr lang="en-US" b="1"/>
              <a:t>Cost effective</a:t>
            </a:r>
            <a:r>
              <a:rPr lang="en-US"/>
              <a:t>: The new Python notebook offers cost-saving benefits by running on a single node cluster with 2vCores/16GB memory by default. This ensures efficient resource utilization for data exploration projects with smaller data size.</a:t>
            </a:r>
            <a:endParaRPr lang="en-US">
              <a:ea typeface="Calibri" panose="020F0502020204030204"/>
              <a:cs typeface="Calibri" panose="020F0502020204030204"/>
            </a:endParaRPr>
          </a:p>
          <a:p>
            <a:pPr>
              <a:lnSpc>
                <a:spcPct val="90000"/>
              </a:lnSpc>
              <a:spcAft>
                <a:spcPts val="1200"/>
              </a:spcAft>
            </a:pPr>
            <a:endParaRPr lang="en-US">
              <a:ea typeface="Calibri" panose="020F0502020204030204"/>
              <a:cs typeface="Calibri" panose="020F0502020204030204"/>
            </a:endParaRPr>
          </a:p>
          <a:p>
            <a:pPr>
              <a:lnSpc>
                <a:spcPct val="90000"/>
              </a:lnSpc>
              <a:spcAft>
                <a:spcPts val="1200"/>
              </a:spcAft>
            </a:pPr>
            <a:endParaRPr lang="en-US" sz="1100"/>
          </a:p>
          <a:p>
            <a:pPr>
              <a:lnSpc>
                <a:spcPct val="90000"/>
              </a:lnSpc>
              <a:spcAft>
                <a:spcPts val="1200"/>
              </a:spcAft>
            </a:pPr>
            <a:endParaRPr lang="en-US" sz="1100"/>
          </a:p>
          <a:p>
            <a:pPr>
              <a:lnSpc>
                <a:spcPct val="90000"/>
              </a:lnSpc>
              <a:spcAft>
                <a:spcPts val="1200"/>
              </a:spcAft>
            </a:pPr>
            <a:endParaRPr lang="en-US" sz="1100"/>
          </a:p>
          <a:p>
            <a:pPr>
              <a:lnSpc>
                <a:spcPct val="90000"/>
              </a:lnSpc>
              <a:spcAft>
                <a:spcPts val="1200"/>
              </a:spcAft>
            </a:pPr>
            <a:endParaRPr lang="en-US" sz="1100"/>
          </a:p>
          <a:p>
            <a:pPr>
              <a:lnSpc>
                <a:spcPct val="90000"/>
              </a:lnSpc>
              <a:spcAft>
                <a:spcPts val="1200"/>
              </a:spcAft>
            </a:pPr>
            <a:r>
              <a:rPr lang="en-US" sz="1100"/>
              <a:t> </a:t>
            </a:r>
            <a:r>
              <a:rPr lang="en-US" sz="1100" err="1"/>
              <a:t>minimer</a:t>
            </a:r>
            <a:r>
              <a:rPr lang="en-US" sz="1100"/>
              <a:t> cluster </a:t>
            </a:r>
            <a:r>
              <a:rPr lang="en-US" sz="1100" err="1"/>
              <a:t>størrelse</a:t>
            </a:r>
            <a:r>
              <a:rPr lang="en-US" sz="1100"/>
              <a:t> , </a:t>
            </a:r>
            <a:endParaRPr lang="en-US" sz="1100">
              <a:cs typeface="Calibri"/>
            </a:endParaRPr>
          </a:p>
          <a:p>
            <a:pPr>
              <a:lnSpc>
                <a:spcPct val="90000"/>
              </a:lnSpc>
              <a:spcAft>
                <a:spcPts val="1200"/>
              </a:spcAft>
            </a:pPr>
            <a:r>
              <a:rPr lang="en-US" sz="1100"/>
              <a:t>Om du </a:t>
            </a:r>
            <a:r>
              <a:rPr lang="en-US" sz="1100" err="1"/>
              <a:t>bruker</a:t>
            </a:r>
            <a:r>
              <a:rPr lang="en-US" sz="1100"/>
              <a:t> pandas </a:t>
            </a:r>
            <a:r>
              <a:rPr lang="en-US" sz="1100" err="1"/>
              <a:t>og</a:t>
            </a:r>
            <a:r>
              <a:rPr lang="en-US" sz="1100"/>
              <a:t> </a:t>
            </a:r>
            <a:r>
              <a:rPr lang="en-US" sz="1100" err="1"/>
              <a:t>scitkit</a:t>
            </a:r>
            <a:r>
              <a:rPr lang="en-US" sz="1100"/>
              <a:t> learn </a:t>
            </a:r>
            <a:r>
              <a:rPr lang="en-US" sz="1100" err="1"/>
              <a:t>så</a:t>
            </a:r>
            <a:r>
              <a:rPr lang="en-US" sz="1100"/>
              <a:t> </a:t>
            </a:r>
            <a:r>
              <a:rPr lang="en-US" sz="1100" err="1"/>
              <a:t>vil</a:t>
            </a:r>
            <a:r>
              <a:rPr lang="en-US" sz="1100"/>
              <a:t> den </a:t>
            </a:r>
            <a:r>
              <a:rPr lang="en-US" sz="1100" err="1"/>
              <a:t>ikke</a:t>
            </a:r>
            <a:r>
              <a:rPr lang="en-US" sz="1100"/>
              <a:t> </a:t>
            </a:r>
            <a:r>
              <a:rPr lang="en-US" sz="1100" err="1"/>
              <a:t>få</a:t>
            </a:r>
            <a:r>
              <a:rPr lang="en-US" sz="1100"/>
              <a:t> </a:t>
            </a:r>
            <a:r>
              <a:rPr lang="en-US" sz="1100" err="1"/>
              <a:t>brukt</a:t>
            </a:r>
            <a:r>
              <a:rPr lang="en-US" sz="1100"/>
              <a:t> alle </a:t>
            </a:r>
            <a:r>
              <a:rPr lang="en-US" sz="1100" err="1"/>
              <a:t>nodene</a:t>
            </a:r>
            <a:r>
              <a:rPr lang="en-US" sz="1100"/>
              <a:t>. </a:t>
            </a:r>
            <a:endParaRPr lang="en-US" sz="1100">
              <a:cs typeface="Calibri"/>
            </a:endParaRPr>
          </a:p>
          <a:p>
            <a:pPr>
              <a:lnSpc>
                <a:spcPct val="90000"/>
              </a:lnSpc>
              <a:spcAft>
                <a:spcPts val="1200"/>
              </a:spcAft>
            </a:pPr>
            <a:endParaRPr lang="en-US" sz="1100"/>
          </a:p>
          <a:p>
            <a:pPr>
              <a:lnSpc>
                <a:spcPct val="90000"/>
              </a:lnSpc>
              <a:spcAft>
                <a:spcPts val="1200"/>
              </a:spcAft>
            </a:pPr>
            <a:endParaRPr lang="en-US" sz="1100"/>
          </a:p>
          <a:p>
            <a:pPr>
              <a:lnSpc>
                <a:spcPct val="90000"/>
              </a:lnSpc>
              <a:spcAft>
                <a:spcPts val="1200"/>
              </a:spcAft>
            </a:pPr>
            <a:endParaRPr lang="en-US" sz="1100"/>
          </a:p>
          <a:p>
            <a:r>
              <a:rPr lang="en-US" sz="1100"/>
              <a:t>All processing of notebooks, </a:t>
            </a:r>
            <a:r>
              <a:rPr lang="en-US" sz="1100" err="1"/>
              <a:t>eg</a:t>
            </a:r>
            <a:r>
              <a:rPr lang="en-US" sz="1100"/>
              <a:t> the CU usage of notebooks, is covered by your fabric capacity.</a:t>
            </a:r>
            <a:endParaRPr lang="en-US" sz="1100">
              <a:cs typeface="Calibri" panose="020F0502020204030204"/>
            </a:endParaRPr>
          </a:p>
          <a:p>
            <a:pPr>
              <a:lnSpc>
                <a:spcPct val="90000"/>
              </a:lnSpc>
              <a:spcAft>
                <a:spcPts val="1200"/>
              </a:spcAft>
            </a:pPr>
            <a:r>
              <a:rPr lang="en-US" sz="1100">
                <a:cs typeface="Calibri" panose="020F0502020204030204"/>
              </a:rPr>
              <a:t>In addition the cost of reading data to and from semantic link should be taken into consideration. The CUs used for this is covered by the fabric capacity. </a:t>
            </a:r>
            <a:endParaRPr lang="en-US" sz="1100">
              <a:ea typeface="Calibri"/>
              <a:cs typeface="Calibri" panose="020F0502020204030204"/>
            </a:endParaRPr>
          </a:p>
          <a:p>
            <a:pPr>
              <a:lnSpc>
                <a:spcPct val="90000"/>
              </a:lnSpc>
              <a:spcAft>
                <a:spcPts val="1200"/>
              </a:spcAft>
            </a:pPr>
            <a:endParaRPr lang="en-US" sz="1100">
              <a:cs typeface="Calibri" panose="020F0502020204030204"/>
            </a:endParaRPr>
          </a:p>
          <a:p>
            <a:pPr>
              <a:lnSpc>
                <a:spcPct val="90000"/>
              </a:lnSpc>
              <a:spcAft>
                <a:spcPts val="1200"/>
              </a:spcAft>
            </a:pPr>
            <a:endParaRPr lang="en-US" sz="1100">
              <a:cs typeface="Calibri" panose="020F0502020204030204"/>
            </a:endParaRPr>
          </a:p>
          <a:p>
            <a:pPr>
              <a:lnSpc>
                <a:spcPct val="90000"/>
              </a:lnSpc>
              <a:spcAft>
                <a:spcPts val="1200"/>
              </a:spcAft>
            </a:pPr>
            <a:br>
              <a:rPr lang="en-US" sz="1100">
                <a:cs typeface="+mn-lt"/>
              </a:rPr>
            </a:br>
            <a:r>
              <a:rPr lang="en-US" sz="1100">
                <a:cs typeface="Calibri"/>
              </a:rPr>
              <a:t>Du </a:t>
            </a:r>
            <a:r>
              <a:rPr lang="en-US" sz="1100" err="1">
                <a:cs typeface="Calibri"/>
              </a:rPr>
              <a:t>trenger</a:t>
            </a:r>
            <a:r>
              <a:rPr lang="en-US" sz="1100">
                <a:cs typeface="Calibri"/>
              </a:rPr>
              <a:t> </a:t>
            </a:r>
            <a:r>
              <a:rPr lang="en-US" sz="1100" err="1">
                <a:cs typeface="Calibri"/>
              </a:rPr>
              <a:t>ikke</a:t>
            </a:r>
            <a:r>
              <a:rPr lang="en-US" sz="1100">
                <a:cs typeface="Calibri"/>
              </a:rPr>
              <a:t> å </a:t>
            </a:r>
            <a:r>
              <a:rPr lang="en-US" sz="1100" err="1">
                <a:cs typeface="Calibri"/>
              </a:rPr>
              <a:t>configurere</a:t>
            </a:r>
            <a:r>
              <a:rPr lang="en-US" sz="1100">
                <a:cs typeface="Calibri"/>
              </a:rPr>
              <a:t> om du bare </a:t>
            </a:r>
            <a:r>
              <a:rPr lang="en-US" sz="1100" err="1">
                <a:cs typeface="Calibri"/>
              </a:rPr>
              <a:t>vil</a:t>
            </a:r>
            <a:r>
              <a:rPr lang="en-US" sz="1100">
                <a:cs typeface="Calibri"/>
              </a:rPr>
              <a:t> </a:t>
            </a:r>
            <a:r>
              <a:rPr lang="en-US" sz="1100" err="1">
                <a:cs typeface="Calibri"/>
              </a:rPr>
              <a:t>få</a:t>
            </a:r>
            <a:r>
              <a:rPr lang="en-US" sz="1100">
                <a:cs typeface="Calibri"/>
              </a:rPr>
              <a:t> det </a:t>
            </a:r>
            <a:r>
              <a:rPr lang="en-US" sz="1100" err="1">
                <a:cs typeface="Calibri"/>
              </a:rPr>
              <a:t>til</a:t>
            </a:r>
            <a:r>
              <a:rPr lang="en-US" sz="1100">
                <a:cs typeface="Calibri"/>
              </a:rPr>
              <a:t> å </a:t>
            </a:r>
            <a:r>
              <a:rPr lang="en-US" sz="1100" err="1">
                <a:cs typeface="Calibri"/>
              </a:rPr>
              <a:t>funke</a:t>
            </a:r>
            <a:r>
              <a:rPr lang="en-US" sz="1100">
                <a:cs typeface="Calibri"/>
              </a:rPr>
              <a:t>, men </a:t>
            </a:r>
            <a:r>
              <a:rPr lang="en-US" sz="1100" err="1">
                <a:cs typeface="Calibri"/>
              </a:rPr>
              <a:t>hvis</a:t>
            </a:r>
            <a:r>
              <a:rPr lang="en-US" sz="1100">
                <a:cs typeface="Calibri"/>
              </a:rPr>
              <a:t> du </a:t>
            </a:r>
            <a:r>
              <a:rPr lang="en-US" sz="1100" err="1">
                <a:cs typeface="Calibri"/>
              </a:rPr>
              <a:t>vil</a:t>
            </a:r>
            <a:r>
              <a:rPr lang="en-US" sz="1100">
                <a:cs typeface="Calibri"/>
              </a:rPr>
              <a:t> spare cost </a:t>
            </a:r>
            <a:r>
              <a:rPr lang="en-US" sz="1100" err="1">
                <a:cs typeface="Calibri"/>
              </a:rPr>
              <a:t>så</a:t>
            </a:r>
            <a:r>
              <a:rPr lang="en-US" sz="1100">
                <a:cs typeface="Calibri"/>
              </a:rPr>
              <a:t> </a:t>
            </a:r>
            <a:r>
              <a:rPr lang="en-US" sz="1100" err="1">
                <a:cs typeface="Calibri"/>
              </a:rPr>
              <a:t>må</a:t>
            </a:r>
            <a:r>
              <a:rPr lang="en-US" sz="1100">
                <a:cs typeface="Calibri"/>
              </a:rPr>
              <a:t> du </a:t>
            </a:r>
            <a:r>
              <a:rPr lang="en-US" sz="1100" err="1">
                <a:cs typeface="Calibri"/>
              </a:rPr>
              <a:t>gjøre</a:t>
            </a:r>
            <a:r>
              <a:rPr lang="en-US" sz="1100">
                <a:cs typeface="Calibri"/>
              </a:rPr>
              <a:t> det.</a:t>
            </a:r>
            <a:endParaRPr lang="en-US" sz="1100">
              <a:ea typeface="Calibri"/>
              <a:cs typeface="Calibri"/>
            </a:endParaRPr>
          </a:p>
          <a:p>
            <a:pPr>
              <a:lnSpc>
                <a:spcPct val="90000"/>
              </a:lnSpc>
              <a:spcAft>
                <a:spcPts val="1200"/>
              </a:spcAft>
            </a:pPr>
            <a:endParaRPr lang="en-US" sz="1100"/>
          </a:p>
          <a:p>
            <a:pPr>
              <a:lnSpc>
                <a:spcPct val="90000"/>
              </a:lnSpc>
              <a:spcAft>
                <a:spcPts val="1200"/>
              </a:spcAft>
            </a:pPr>
            <a:endParaRPr lang="en-US" sz="1100"/>
          </a:p>
          <a:p>
            <a:pPr>
              <a:lnSpc>
                <a:spcPct val="90000"/>
              </a:lnSpc>
              <a:spcAft>
                <a:spcPts val="1200"/>
              </a:spcAft>
            </a:pPr>
            <a:endParaRPr lang="en-US" sz="1100"/>
          </a:p>
          <a:p>
            <a:pPr>
              <a:lnSpc>
                <a:spcPct val="90000"/>
              </a:lnSpc>
              <a:spcAft>
                <a:spcPts val="1200"/>
              </a:spcAft>
            </a:pPr>
            <a:r>
              <a:rPr lang="en-US" sz="1100"/>
              <a:t>Azure AI Services costs</a:t>
            </a:r>
            <a:endParaRPr lang="en-US"/>
          </a:p>
          <a:p>
            <a:pPr marL="431800" lvl="1">
              <a:lnSpc>
                <a:spcPct val="90000"/>
              </a:lnSpc>
              <a:spcAft>
                <a:spcPts val="1200"/>
              </a:spcAft>
            </a:pPr>
            <a:r>
              <a:rPr lang="en-US"/>
              <a:t>Batch-cost not bad and </a:t>
            </a:r>
            <a:endParaRPr lang="en-US">
              <a:ea typeface="Calibri"/>
              <a:cs typeface="Calibri"/>
            </a:endParaRPr>
          </a:p>
          <a:p>
            <a:pPr marL="431800" lvl="1">
              <a:lnSpc>
                <a:spcPct val="90000"/>
              </a:lnSpc>
              <a:spcAft>
                <a:spcPts val="1200"/>
              </a:spcAft>
            </a:pPr>
            <a:r>
              <a:rPr lang="en-US" sz="1100"/>
              <a:t>Mature technology</a:t>
            </a:r>
            <a:endParaRPr lang="en-US" sz="1100">
              <a:cs typeface="Calibri"/>
            </a:endParaRPr>
          </a:p>
          <a:p>
            <a:pPr>
              <a:lnSpc>
                <a:spcPct val="90000"/>
              </a:lnSpc>
              <a:spcAft>
                <a:spcPts val="1200"/>
              </a:spcAft>
            </a:pPr>
            <a:r>
              <a:rPr lang="en-US" sz="1100"/>
              <a:t>CU Consumption</a:t>
            </a:r>
            <a:endParaRPr lang="en-US" sz="1100">
              <a:cs typeface="Calibri"/>
            </a:endParaRPr>
          </a:p>
          <a:p>
            <a:pPr marL="431800" lvl="1">
              <a:lnSpc>
                <a:spcPct val="90000"/>
              </a:lnSpc>
              <a:spcAft>
                <a:spcPts val="1200"/>
              </a:spcAft>
            </a:pPr>
            <a:r>
              <a:rPr lang="en-US"/>
              <a:t>Notebooks are relatively cheap</a:t>
            </a:r>
            <a:endParaRPr lang="en-US">
              <a:ea typeface="Calibri"/>
              <a:cs typeface="Calibri"/>
            </a:endParaRPr>
          </a:p>
          <a:p>
            <a:pPr marL="431800" lvl="1">
              <a:lnSpc>
                <a:spcPct val="90000"/>
              </a:lnSpc>
              <a:spcAft>
                <a:spcPts val="1200"/>
              </a:spcAft>
            </a:pPr>
            <a:r>
              <a:rPr lang="en-US" sz="1100"/>
              <a:t>Semantic Link may be expensive</a:t>
            </a:r>
            <a:endParaRPr lang="en-US" sz="1100">
              <a:cs typeface="Calibri"/>
            </a:endParaRPr>
          </a:p>
          <a:p>
            <a:pPr marL="863600" lvl="2">
              <a:lnSpc>
                <a:spcPct val="90000"/>
              </a:lnSpc>
              <a:spcAft>
                <a:spcPts val="1200"/>
              </a:spcAft>
            </a:pPr>
            <a:r>
              <a:rPr lang="en-US"/>
              <a:t>Dependent on the query and size</a:t>
            </a:r>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57</a:t>
            </a:fld>
            <a:endParaRPr lang="en-GB"/>
          </a:p>
        </p:txBody>
      </p:sp>
    </p:spTree>
    <p:extLst>
      <p:ext uri="{BB962C8B-B14F-4D97-AF65-F5344CB8AC3E}">
        <p14:creationId xmlns:p14="http://schemas.microsoft.com/office/powerpoint/2010/main" val="1844055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383D-0630-0C8E-8FCC-783212344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CF36F-676A-C26D-E68D-3DA176B78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C25F1-3E3C-AA1A-6E40-53ECB61812A2}"/>
              </a:ext>
            </a:extLst>
          </p:cNvPr>
          <p:cNvSpPr>
            <a:spLocks noGrp="1"/>
          </p:cNvSpPr>
          <p:nvPr>
            <p:ph type="body" idx="1"/>
          </p:nvPr>
        </p:nvSpPr>
        <p:spPr/>
        <p:txBody>
          <a:bodyPr/>
          <a:lstStyle/>
          <a:p>
            <a:pPr>
              <a:lnSpc>
                <a:spcPct val="90000"/>
              </a:lnSpc>
              <a:spcAft>
                <a:spcPts val="1200"/>
              </a:spcAft>
            </a:pPr>
            <a:r>
              <a:rPr lang="en-US" sz="1100">
                <a:ea typeface="Calibri"/>
                <a:cs typeface="Calibri"/>
              </a:rPr>
              <a:t>So we want to compare the cost if using AI services externally through Azure Open AI Service deployment or through Prebuilt Models in Microsoft Fabric which consume CU instead. </a:t>
            </a:r>
            <a:endParaRPr lang="nb-NO">
              <a:ea typeface="Calibri"/>
              <a:cs typeface="Calibri"/>
            </a:endParaRPr>
          </a:p>
          <a:p>
            <a:pPr>
              <a:lnSpc>
                <a:spcPct val="90000"/>
              </a:lnSpc>
              <a:spcAft>
                <a:spcPts val="1200"/>
              </a:spcAft>
            </a:pPr>
            <a:br>
              <a:rPr lang="en-US" sz="1100">
                <a:ea typeface="Calibri"/>
                <a:cs typeface="+mn-lt"/>
              </a:rPr>
            </a:br>
            <a:br>
              <a:rPr lang="en-US" sz="1100">
                <a:ea typeface="Calibri"/>
                <a:cs typeface="+mn-lt"/>
              </a:rPr>
            </a:br>
            <a:r>
              <a:rPr lang="en-US" sz="1100">
                <a:ea typeface="Calibri"/>
                <a:cs typeface="Calibri"/>
              </a:rPr>
              <a:t>If o</a:t>
            </a:r>
          </a:p>
        </p:txBody>
      </p:sp>
      <p:sp>
        <p:nvSpPr>
          <p:cNvPr id="4" name="Slide Number Placeholder 3">
            <a:extLst>
              <a:ext uri="{FF2B5EF4-FFF2-40B4-BE49-F238E27FC236}">
                <a16:creationId xmlns:a16="http://schemas.microsoft.com/office/drawing/2014/main" id="{10522DE3-40A2-65E8-E5F5-025F08AA7043}"/>
              </a:ext>
            </a:extLst>
          </p:cNvPr>
          <p:cNvSpPr>
            <a:spLocks noGrp="1"/>
          </p:cNvSpPr>
          <p:nvPr>
            <p:ph type="sldNum" sz="quarter" idx="5"/>
          </p:nvPr>
        </p:nvSpPr>
        <p:spPr/>
        <p:txBody>
          <a:bodyPr/>
          <a:lstStyle/>
          <a:p>
            <a:fld id="{7EB8C794-77EE-4724-B493-2E0907BFA558}" type="slidenum">
              <a:rPr lang="en-GB" smtClean="0"/>
              <a:t>58</a:t>
            </a:fld>
            <a:endParaRPr lang="en-GB"/>
          </a:p>
        </p:txBody>
      </p:sp>
    </p:spTree>
    <p:extLst>
      <p:ext uri="{BB962C8B-B14F-4D97-AF65-F5344CB8AC3E}">
        <p14:creationId xmlns:p14="http://schemas.microsoft.com/office/powerpoint/2010/main" val="1333657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EC83-5C55-C2C3-6EE6-C11392E2E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25081-541A-5EC2-2A74-EA7402250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45F28-E11D-8256-8CE5-F9C5830B96E3}"/>
              </a:ext>
            </a:extLst>
          </p:cNvPr>
          <p:cNvSpPr>
            <a:spLocks noGrp="1"/>
          </p:cNvSpPr>
          <p:nvPr>
            <p:ph type="body" idx="1"/>
          </p:nvPr>
        </p:nvSpPr>
        <p:spPr/>
        <p:txBody>
          <a:bodyPr/>
          <a:lstStyle/>
          <a:p>
            <a:pPr>
              <a:lnSpc>
                <a:spcPct val="90000"/>
              </a:lnSpc>
              <a:spcAft>
                <a:spcPts val="1200"/>
              </a:spcAft>
            </a:pPr>
            <a:r>
              <a:rPr lang="en-US" sz="1100">
                <a:ea typeface="Calibri"/>
                <a:cs typeface="Calibri"/>
              </a:rPr>
              <a:t>So we want to compare the cost if using AI services externally through Azure Open AI Service deployment or through Prebuilt Models in Microsoft Fabric which consume CU instead. </a:t>
            </a:r>
            <a:endParaRPr lang="nb-NO">
              <a:ea typeface="Calibri"/>
              <a:cs typeface="Calibri"/>
            </a:endParaRPr>
          </a:p>
          <a:p>
            <a:pPr>
              <a:lnSpc>
                <a:spcPct val="90000"/>
              </a:lnSpc>
              <a:spcAft>
                <a:spcPts val="1200"/>
              </a:spcAft>
            </a:pPr>
            <a:br>
              <a:rPr lang="en-US" sz="1100">
                <a:ea typeface="Calibri"/>
                <a:cs typeface="+mn-lt"/>
              </a:rPr>
            </a:br>
            <a:br>
              <a:rPr lang="en-US" sz="1100">
                <a:ea typeface="Calibri"/>
                <a:cs typeface="+mn-lt"/>
              </a:rPr>
            </a:br>
            <a:r>
              <a:rPr lang="en-US" sz="1100">
                <a:ea typeface="Calibri"/>
                <a:cs typeface="Calibri"/>
              </a:rPr>
              <a:t>It is a ~125% increase in price If you use a Pay-as-you-go capacity and a ~33% increase in price if you use a reserved capacity.</a:t>
            </a:r>
          </a:p>
        </p:txBody>
      </p:sp>
      <p:sp>
        <p:nvSpPr>
          <p:cNvPr id="4" name="Slide Number Placeholder 3">
            <a:extLst>
              <a:ext uri="{FF2B5EF4-FFF2-40B4-BE49-F238E27FC236}">
                <a16:creationId xmlns:a16="http://schemas.microsoft.com/office/drawing/2014/main" id="{15D3B470-E025-E0C1-4F0B-9CE6E1C7A2DA}"/>
              </a:ext>
            </a:extLst>
          </p:cNvPr>
          <p:cNvSpPr>
            <a:spLocks noGrp="1"/>
          </p:cNvSpPr>
          <p:nvPr>
            <p:ph type="sldNum" sz="quarter" idx="5"/>
          </p:nvPr>
        </p:nvSpPr>
        <p:spPr/>
        <p:txBody>
          <a:bodyPr/>
          <a:lstStyle/>
          <a:p>
            <a:fld id="{7EB8C794-77EE-4724-B493-2E0907BFA558}" type="slidenum">
              <a:rPr lang="en-GB" smtClean="0"/>
              <a:t>59</a:t>
            </a:fld>
            <a:endParaRPr lang="en-GB"/>
          </a:p>
        </p:txBody>
      </p:sp>
    </p:spTree>
    <p:extLst>
      <p:ext uri="{BB962C8B-B14F-4D97-AF65-F5344CB8AC3E}">
        <p14:creationId xmlns:p14="http://schemas.microsoft.com/office/powerpoint/2010/main" val="377306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034E7-DA80-91B4-B407-10608955C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DECAC-6D6F-E1B8-E0F8-CC6B4FE4A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8D1D4-E862-F7AD-EC51-03999D725D31}"/>
              </a:ext>
            </a:extLst>
          </p:cNvPr>
          <p:cNvSpPr>
            <a:spLocks noGrp="1"/>
          </p:cNvSpPr>
          <p:nvPr>
            <p:ph type="body" idx="1"/>
          </p:nvPr>
        </p:nvSpPr>
        <p:spPr/>
        <p:txBody>
          <a:bodyPr/>
          <a:lstStyle/>
          <a:p>
            <a:pPr>
              <a:lnSpc>
                <a:spcPct val="90000"/>
              </a:lnSpc>
              <a:spcAft>
                <a:spcPts val="1200"/>
              </a:spcAft>
            </a:pPr>
            <a:r>
              <a:rPr lang="en-US" sz="1100">
                <a:ea typeface="Calibri"/>
                <a:cs typeface="Calibri"/>
              </a:rPr>
              <a:t>So we want to compare the cost if using AI services externally through Azure Open AI Service deployment or through Prebuilt Models in Microsoft Fabric which consume CU instead. </a:t>
            </a:r>
            <a:endParaRPr lang="nb-NO">
              <a:ea typeface="Calibri"/>
              <a:cs typeface="Calibri"/>
            </a:endParaRPr>
          </a:p>
          <a:p>
            <a:pPr>
              <a:lnSpc>
                <a:spcPct val="90000"/>
              </a:lnSpc>
              <a:spcAft>
                <a:spcPts val="1200"/>
              </a:spcAft>
            </a:pPr>
            <a:br>
              <a:rPr lang="en-US" sz="1100">
                <a:ea typeface="Calibri"/>
                <a:cs typeface="+mn-lt"/>
              </a:rPr>
            </a:br>
            <a:br>
              <a:rPr lang="en-US" sz="1100">
                <a:ea typeface="Calibri"/>
                <a:cs typeface="+mn-lt"/>
              </a:rPr>
            </a:br>
            <a:r>
              <a:rPr lang="en-US" sz="1100">
                <a:ea typeface="Calibri"/>
                <a:cs typeface="Calibri"/>
              </a:rPr>
              <a:t>It is a ~125% increase in price If you use a Pay-as-you-go capacity and a ~33% increase in price if you use a reserved capacity.</a:t>
            </a:r>
          </a:p>
        </p:txBody>
      </p:sp>
      <p:sp>
        <p:nvSpPr>
          <p:cNvPr id="4" name="Slide Number Placeholder 3">
            <a:extLst>
              <a:ext uri="{FF2B5EF4-FFF2-40B4-BE49-F238E27FC236}">
                <a16:creationId xmlns:a16="http://schemas.microsoft.com/office/drawing/2014/main" id="{1C3B3903-A7E6-5015-25C8-B6BBDF85C82F}"/>
              </a:ext>
            </a:extLst>
          </p:cNvPr>
          <p:cNvSpPr>
            <a:spLocks noGrp="1"/>
          </p:cNvSpPr>
          <p:nvPr>
            <p:ph type="sldNum" sz="quarter" idx="5"/>
          </p:nvPr>
        </p:nvSpPr>
        <p:spPr/>
        <p:txBody>
          <a:bodyPr/>
          <a:lstStyle/>
          <a:p>
            <a:fld id="{7EB8C794-77EE-4724-B493-2E0907BFA558}" type="slidenum">
              <a:rPr lang="en-GB" smtClean="0"/>
              <a:t>60</a:t>
            </a:fld>
            <a:endParaRPr lang="en-GB"/>
          </a:p>
        </p:txBody>
      </p:sp>
    </p:spTree>
    <p:extLst>
      <p:ext uri="{BB962C8B-B14F-4D97-AF65-F5344CB8AC3E}">
        <p14:creationId xmlns:p14="http://schemas.microsoft.com/office/powerpoint/2010/main" val="2260614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74FCA-9779-9107-391A-51F56AAC4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A6EC0-E4CA-909A-F5C4-DB02CACD7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7B91C-3EA1-1CE0-5C1A-A94B02034EDC}"/>
              </a:ext>
            </a:extLst>
          </p:cNvPr>
          <p:cNvSpPr>
            <a:spLocks noGrp="1"/>
          </p:cNvSpPr>
          <p:nvPr>
            <p:ph type="body" idx="1"/>
          </p:nvPr>
        </p:nvSpPr>
        <p:spPr/>
        <p:txBody>
          <a:bodyPr/>
          <a:lstStyle/>
          <a:p>
            <a:pPr>
              <a:lnSpc>
                <a:spcPct val="90000"/>
              </a:lnSpc>
              <a:spcAft>
                <a:spcPts val="1200"/>
              </a:spcAft>
            </a:pPr>
            <a:r>
              <a:rPr lang="en-US" sz="1100">
                <a:ea typeface="Calibri"/>
                <a:cs typeface="Calibri"/>
              </a:rPr>
              <a:t>So we want to compare the cost if using AI services externally through Azure Open AI Service deployment or through Prebuilt Models in Microsoft Fabric which consume CU instead. </a:t>
            </a:r>
            <a:endParaRPr lang="nb-NO">
              <a:ea typeface="Calibri"/>
              <a:cs typeface="Calibri"/>
            </a:endParaRPr>
          </a:p>
          <a:p>
            <a:pPr>
              <a:lnSpc>
                <a:spcPct val="90000"/>
              </a:lnSpc>
              <a:spcAft>
                <a:spcPts val="1200"/>
              </a:spcAft>
            </a:pPr>
            <a:br>
              <a:rPr lang="en-US" sz="1100">
                <a:ea typeface="Calibri"/>
                <a:cs typeface="+mn-lt"/>
              </a:rPr>
            </a:br>
            <a:br>
              <a:rPr lang="en-US" sz="1100">
                <a:ea typeface="Calibri"/>
                <a:cs typeface="+mn-lt"/>
              </a:rPr>
            </a:br>
            <a:r>
              <a:rPr lang="en-US" sz="1100">
                <a:ea typeface="Calibri"/>
                <a:cs typeface="Calibri"/>
              </a:rPr>
              <a:t>If o</a:t>
            </a:r>
          </a:p>
        </p:txBody>
      </p:sp>
      <p:sp>
        <p:nvSpPr>
          <p:cNvPr id="4" name="Slide Number Placeholder 3">
            <a:extLst>
              <a:ext uri="{FF2B5EF4-FFF2-40B4-BE49-F238E27FC236}">
                <a16:creationId xmlns:a16="http://schemas.microsoft.com/office/drawing/2014/main" id="{A8311014-17E7-2412-0AD0-F1F788AFC603}"/>
              </a:ext>
            </a:extLst>
          </p:cNvPr>
          <p:cNvSpPr>
            <a:spLocks noGrp="1"/>
          </p:cNvSpPr>
          <p:nvPr>
            <p:ph type="sldNum" sz="quarter" idx="5"/>
          </p:nvPr>
        </p:nvSpPr>
        <p:spPr/>
        <p:txBody>
          <a:bodyPr/>
          <a:lstStyle/>
          <a:p>
            <a:fld id="{7EB8C794-77EE-4724-B493-2E0907BFA558}" type="slidenum">
              <a:rPr lang="en-GB" smtClean="0"/>
              <a:t>61</a:t>
            </a:fld>
            <a:endParaRPr lang="en-GB"/>
          </a:p>
        </p:txBody>
      </p:sp>
    </p:spTree>
    <p:extLst>
      <p:ext uri="{BB962C8B-B14F-4D97-AF65-F5344CB8AC3E}">
        <p14:creationId xmlns:p14="http://schemas.microsoft.com/office/powerpoint/2010/main" val="4293051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BBFD9-6FC8-5E5A-A51D-A7E4D4805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8B374-7A4B-FCC6-F539-AD2A074C7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ED696-2787-1D8A-A67E-066C47A69155}"/>
              </a:ext>
            </a:extLst>
          </p:cNvPr>
          <p:cNvSpPr>
            <a:spLocks noGrp="1"/>
          </p:cNvSpPr>
          <p:nvPr>
            <p:ph type="body" idx="1"/>
          </p:nvPr>
        </p:nvSpPr>
        <p:spPr/>
        <p:txBody>
          <a:bodyPr/>
          <a:lstStyle/>
          <a:p>
            <a:pPr>
              <a:lnSpc>
                <a:spcPct val="90000"/>
              </a:lnSpc>
              <a:spcAft>
                <a:spcPts val="1200"/>
              </a:spcAft>
            </a:pPr>
            <a:r>
              <a:rPr lang="en-US" sz="1100">
                <a:ea typeface="Calibri"/>
                <a:cs typeface="Calibri"/>
              </a:rPr>
              <a:t>So we want to compare the cost if using AI services externally through Azure Open AI Service deployment or through Prebuilt Models in Microsoft Fabric which consume CU instead. </a:t>
            </a:r>
            <a:endParaRPr lang="nb-NO">
              <a:ea typeface="Calibri"/>
              <a:cs typeface="Calibri"/>
            </a:endParaRPr>
          </a:p>
          <a:p>
            <a:pPr>
              <a:lnSpc>
                <a:spcPct val="90000"/>
              </a:lnSpc>
              <a:spcAft>
                <a:spcPts val="1200"/>
              </a:spcAft>
            </a:pPr>
            <a:br>
              <a:rPr lang="en-US" sz="1100">
                <a:ea typeface="Calibri"/>
                <a:cs typeface="+mn-lt"/>
              </a:rPr>
            </a:br>
            <a:br>
              <a:rPr lang="en-US" sz="1100">
                <a:ea typeface="Calibri"/>
                <a:cs typeface="+mn-lt"/>
              </a:rPr>
            </a:br>
            <a:r>
              <a:rPr lang="en-US" sz="1100">
                <a:ea typeface="Calibri"/>
                <a:cs typeface="Calibri"/>
              </a:rPr>
              <a:t>If o</a:t>
            </a:r>
          </a:p>
        </p:txBody>
      </p:sp>
      <p:sp>
        <p:nvSpPr>
          <p:cNvPr id="4" name="Slide Number Placeholder 3">
            <a:extLst>
              <a:ext uri="{FF2B5EF4-FFF2-40B4-BE49-F238E27FC236}">
                <a16:creationId xmlns:a16="http://schemas.microsoft.com/office/drawing/2014/main" id="{2BF335ED-D567-084F-8278-7978354A0D3E}"/>
              </a:ext>
            </a:extLst>
          </p:cNvPr>
          <p:cNvSpPr>
            <a:spLocks noGrp="1"/>
          </p:cNvSpPr>
          <p:nvPr>
            <p:ph type="sldNum" sz="quarter" idx="5"/>
          </p:nvPr>
        </p:nvSpPr>
        <p:spPr/>
        <p:txBody>
          <a:bodyPr/>
          <a:lstStyle/>
          <a:p>
            <a:fld id="{7EB8C794-77EE-4724-B493-2E0907BFA558}" type="slidenum">
              <a:rPr lang="en-GB" smtClean="0"/>
              <a:t>62</a:t>
            </a:fld>
            <a:endParaRPr lang="en-GB"/>
          </a:p>
        </p:txBody>
      </p:sp>
    </p:spTree>
    <p:extLst>
      <p:ext uri="{BB962C8B-B14F-4D97-AF65-F5344CB8AC3E}">
        <p14:creationId xmlns:p14="http://schemas.microsoft.com/office/powerpoint/2010/main" val="330644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341C4-BB07-7961-0D1B-57C9C45CD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CFD00-B37E-6DC7-C0A1-DC995F702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E8C57-1680-1B65-BEB2-CDDDB83812D0}"/>
              </a:ext>
            </a:extLst>
          </p:cNvPr>
          <p:cNvSpPr>
            <a:spLocks noGrp="1"/>
          </p:cNvSpPr>
          <p:nvPr>
            <p:ph type="body" idx="1"/>
          </p:nvPr>
        </p:nvSpPr>
        <p:spPr/>
        <p:txBody>
          <a:bodyPr/>
          <a:lstStyle/>
          <a:p>
            <a:r>
              <a:rPr lang="en-IE" sz="1100">
                <a:cs typeface="Calibri"/>
              </a:rPr>
              <a:t>Compared against two established ML platforms of today</a:t>
            </a:r>
          </a:p>
          <a:p>
            <a:endParaRPr lang="en-IE" sz="1100">
              <a:cs typeface="Calibri"/>
            </a:endParaRPr>
          </a:p>
          <a:p>
            <a:r>
              <a:rPr lang="en-IE" sz="1100">
                <a:cs typeface="Calibri"/>
              </a:rPr>
              <a:t>Other two primarily PaaS, fabric is created as a SaaS.</a:t>
            </a:r>
            <a:r>
              <a:rPr lang="en-IE" sz="1100"/>
              <a:t>  Hence Fabric in general requires less configuration/management than the other two and </a:t>
            </a:r>
            <a:r>
              <a:rPr lang="en-IE" sz="1100" err="1"/>
              <a:t>facilitatates</a:t>
            </a:r>
            <a:r>
              <a:rPr lang="en-IE" sz="1100"/>
              <a:t> for rapid development. </a:t>
            </a:r>
            <a:endParaRPr lang="en-IE" sz="1100">
              <a:cs typeface="Calibri"/>
            </a:endParaRPr>
          </a:p>
          <a:p>
            <a:endParaRPr lang="en-IE" sz="1100">
              <a:cs typeface="Calibri"/>
            </a:endParaRPr>
          </a:p>
          <a:p>
            <a:r>
              <a:rPr lang="en-IE" sz="1100">
                <a:cs typeface="Calibri"/>
              </a:rPr>
              <a:t> Hence Fabric in general requires less configuration/management than the other two, and can provide quick value. </a:t>
            </a:r>
            <a:endParaRPr lang="en-IE"/>
          </a:p>
          <a:p>
            <a:endParaRPr lang="en-IE" sz="1100">
              <a:cs typeface="Calibri"/>
            </a:endParaRPr>
          </a:p>
          <a:p>
            <a:r>
              <a:rPr lang="en-IE" sz="1100">
                <a:cs typeface="Calibri"/>
              </a:rPr>
              <a:t>We see that most of the features are covered by Fabric, However</a:t>
            </a:r>
            <a:endParaRPr lang="en-IE">
              <a:cs typeface="Calibri" panose="020F0502020204030204"/>
            </a:endParaRPr>
          </a:p>
          <a:p>
            <a:endParaRPr lang="en-IE" sz="1100">
              <a:cs typeface="Calibri" panose="020F0502020204030204"/>
            </a:endParaRPr>
          </a:p>
          <a:p>
            <a:r>
              <a:rPr lang="en-IE" sz="1100">
                <a:cs typeface="Calibri" panose="020F0502020204030204"/>
              </a:rPr>
              <a:t>Given that Fabric still can be considered a fresh solution its impressive that it already is comparable with these two. </a:t>
            </a:r>
          </a:p>
          <a:p>
            <a:endParaRPr lang="en-IE" sz="1100">
              <a:cs typeface="Calibri" panose="020F0502020204030204"/>
            </a:endParaRPr>
          </a:p>
          <a:p>
            <a:r>
              <a:rPr lang="en-IE" sz="1100">
                <a:cs typeface="Calibri" panose="020F0502020204030204"/>
              </a:rPr>
              <a:t>"</a:t>
            </a:r>
            <a:r>
              <a:rPr lang="nb-NO" sz="1600" b="0" i="0">
                <a:solidFill>
                  <a:srgbClr val="333333"/>
                </a:solidFill>
                <a:effectLst/>
                <a:latin typeface="SegoeUI"/>
              </a:rPr>
              <a:t>Microsoft </a:t>
            </a:r>
            <a:r>
              <a:rPr lang="nb-NO" sz="1600" b="0" i="0" err="1">
                <a:solidFill>
                  <a:srgbClr val="333333"/>
                </a:solidFill>
                <a:effectLst/>
                <a:latin typeface="SegoeUI"/>
              </a:rPr>
              <a:t>Fabric</a:t>
            </a:r>
            <a:r>
              <a:rPr lang="nb-NO" sz="1600" b="0" i="0">
                <a:solidFill>
                  <a:srgbClr val="333333"/>
                </a:solidFill>
                <a:effectLst/>
                <a:latin typeface="SegoeUI"/>
              </a:rPr>
              <a:t> </a:t>
            </a:r>
            <a:r>
              <a:rPr lang="nb-NO" sz="1600" b="0" i="0" err="1">
                <a:solidFill>
                  <a:srgbClr val="333333"/>
                </a:solidFill>
                <a:effectLst/>
                <a:latin typeface="SegoeUI"/>
              </a:rPr>
              <a:t>customers</a:t>
            </a:r>
            <a:r>
              <a:rPr lang="nb-NO" sz="1600" b="0" i="0">
                <a:solidFill>
                  <a:srgbClr val="333333"/>
                </a:solidFill>
                <a:effectLst/>
                <a:latin typeface="SegoeUI"/>
              </a:rPr>
              <a:t> have diverse business </a:t>
            </a:r>
            <a:r>
              <a:rPr lang="nb-NO" sz="1600" b="0" i="0" err="1">
                <a:solidFill>
                  <a:srgbClr val="333333"/>
                </a:solidFill>
                <a:effectLst/>
                <a:latin typeface="SegoeUI"/>
              </a:rPr>
              <a:t>needs</a:t>
            </a:r>
            <a:r>
              <a:rPr lang="nb-NO" sz="1600" b="0" i="0">
                <a:solidFill>
                  <a:srgbClr val="333333"/>
                </a:solidFill>
                <a:effectLst/>
                <a:latin typeface="SegoeUI"/>
              </a:rPr>
              <a:t>, data, and AI </a:t>
            </a:r>
            <a:r>
              <a:rPr lang="nb-NO" sz="1600" b="0" i="0" err="1">
                <a:solidFill>
                  <a:srgbClr val="333333"/>
                </a:solidFill>
                <a:effectLst/>
                <a:latin typeface="SegoeUI"/>
              </a:rPr>
              <a:t>use</a:t>
            </a:r>
            <a:r>
              <a:rPr lang="nb-NO" sz="1600" b="0" i="0">
                <a:solidFill>
                  <a:srgbClr val="333333"/>
                </a:solidFill>
                <a:effectLst/>
                <a:latin typeface="SegoeUI"/>
              </a:rPr>
              <a:t> cases. </a:t>
            </a:r>
            <a:r>
              <a:rPr lang="nb-NO" sz="1600" b="0" i="0" err="1">
                <a:solidFill>
                  <a:srgbClr val="333333"/>
                </a:solidFill>
                <a:effectLst/>
                <a:latin typeface="SegoeUI"/>
              </a:rPr>
              <a:t>Previously</a:t>
            </a:r>
            <a:r>
              <a:rPr lang="nb-NO" sz="1600" b="0" i="0">
                <a:solidFill>
                  <a:srgbClr val="333333"/>
                </a:solidFill>
                <a:effectLst/>
                <a:latin typeface="SegoeUI"/>
              </a:rPr>
              <a:t>, </a:t>
            </a:r>
            <a:r>
              <a:rPr lang="nb-NO" sz="1600" b="0" i="0" err="1">
                <a:solidFill>
                  <a:srgbClr val="333333"/>
                </a:solidFill>
                <a:effectLst/>
                <a:latin typeface="SegoeUI"/>
              </a:rPr>
              <a:t>customers</a:t>
            </a:r>
            <a:r>
              <a:rPr lang="nb-NO" sz="1600" b="0" i="0">
                <a:solidFill>
                  <a:srgbClr val="333333"/>
                </a:solidFill>
                <a:effectLst/>
                <a:latin typeface="SegoeUI"/>
              </a:rPr>
              <a:t> </a:t>
            </a:r>
            <a:r>
              <a:rPr lang="nb-NO" sz="1600" b="0" i="0" err="1">
                <a:solidFill>
                  <a:srgbClr val="333333"/>
                </a:solidFill>
                <a:effectLst/>
                <a:latin typeface="SegoeUI"/>
              </a:rPr>
              <a:t>that</a:t>
            </a:r>
            <a:r>
              <a:rPr lang="nb-NO" sz="1600" b="0" i="0">
                <a:solidFill>
                  <a:srgbClr val="333333"/>
                </a:solidFill>
                <a:effectLst/>
                <a:latin typeface="SegoeUI"/>
              </a:rPr>
              <a:t> </a:t>
            </a:r>
            <a:r>
              <a:rPr lang="nb-NO" sz="1600" b="0" i="0" err="1">
                <a:solidFill>
                  <a:srgbClr val="333333"/>
                </a:solidFill>
                <a:effectLst/>
                <a:latin typeface="SegoeUI"/>
              </a:rPr>
              <a:t>needed</a:t>
            </a:r>
            <a:r>
              <a:rPr lang="nb-NO" sz="1600" b="0" i="0">
                <a:solidFill>
                  <a:srgbClr val="333333"/>
                </a:solidFill>
                <a:effectLst/>
                <a:latin typeface="SegoeUI"/>
              </a:rPr>
              <a:t> to </a:t>
            </a:r>
            <a:r>
              <a:rPr lang="nb-NO" sz="1600" b="0" i="0" err="1">
                <a:solidFill>
                  <a:srgbClr val="333333"/>
                </a:solidFill>
                <a:effectLst/>
                <a:latin typeface="SegoeUI"/>
              </a:rPr>
              <a:t>connect</a:t>
            </a:r>
            <a:r>
              <a:rPr lang="nb-NO" sz="1600" b="0" i="0">
                <a:solidFill>
                  <a:srgbClr val="333333"/>
                </a:solidFill>
                <a:effectLst/>
                <a:latin typeface="SegoeUI"/>
              </a:rPr>
              <a:t> to data in </a:t>
            </a:r>
            <a:r>
              <a:rPr lang="nb-NO" sz="1600" b="0" i="0" err="1">
                <a:solidFill>
                  <a:srgbClr val="333333"/>
                </a:solidFill>
                <a:effectLst/>
                <a:latin typeface="SegoeUI"/>
              </a:rPr>
              <a:t>OneLake</a:t>
            </a:r>
            <a:r>
              <a:rPr lang="nb-NO" sz="1600" b="0" i="0">
                <a:solidFill>
                  <a:srgbClr val="333333"/>
                </a:solidFill>
                <a:effectLst/>
                <a:latin typeface="SegoeUI"/>
              </a:rPr>
              <a:t> from </a:t>
            </a:r>
            <a:r>
              <a:rPr lang="nb-NO" sz="1600" b="0" i="0" err="1">
                <a:solidFill>
                  <a:srgbClr val="333333"/>
                </a:solidFill>
                <a:effectLst/>
                <a:latin typeface="SegoeUI"/>
              </a:rPr>
              <a:t>AzureML</a:t>
            </a:r>
            <a:r>
              <a:rPr lang="nb-NO" sz="1600" b="0" i="0">
                <a:solidFill>
                  <a:srgbClr val="333333"/>
                </a:solidFill>
                <a:effectLst/>
                <a:latin typeface="SegoeUI"/>
              </a:rPr>
              <a:t> </a:t>
            </a:r>
            <a:r>
              <a:rPr lang="nb-NO" sz="1600" b="0" i="0" err="1">
                <a:solidFill>
                  <a:srgbClr val="333333"/>
                </a:solidFill>
                <a:effectLst/>
                <a:latin typeface="SegoeUI"/>
              </a:rPr>
              <a:t>had</a:t>
            </a:r>
            <a:r>
              <a:rPr lang="nb-NO" sz="1600" b="0" i="0">
                <a:solidFill>
                  <a:srgbClr val="333333"/>
                </a:solidFill>
                <a:effectLst/>
                <a:latin typeface="SegoeUI"/>
              </a:rPr>
              <a:t> to s to </a:t>
            </a:r>
            <a:r>
              <a:rPr lang="nb-NO" sz="1600" b="0" i="0" err="1">
                <a:solidFill>
                  <a:srgbClr val="333333"/>
                </a:solidFill>
                <a:effectLst/>
                <a:latin typeface="SegoeUI"/>
              </a:rPr>
              <a:t>inject</a:t>
            </a:r>
            <a:r>
              <a:rPr lang="nb-NO" sz="1600" b="0" i="0">
                <a:solidFill>
                  <a:srgbClr val="333333"/>
                </a:solidFill>
                <a:effectLst/>
                <a:latin typeface="SegoeUI"/>
              </a:rPr>
              <a:t> data </a:t>
            </a:r>
            <a:r>
              <a:rPr lang="nb-NO" sz="1600" b="0" i="0" err="1">
                <a:solidFill>
                  <a:srgbClr val="333333"/>
                </a:solidFill>
                <a:effectLst/>
                <a:latin typeface="SegoeUI"/>
              </a:rPr>
              <a:t>into</a:t>
            </a:r>
            <a:r>
              <a:rPr lang="nb-NO" sz="1600" b="0" i="0">
                <a:solidFill>
                  <a:srgbClr val="333333"/>
                </a:solidFill>
                <a:effectLst/>
                <a:latin typeface="SegoeUI"/>
              </a:rPr>
              <a:t> </a:t>
            </a:r>
            <a:r>
              <a:rPr lang="nb-NO" sz="1600" b="0" i="0" err="1">
                <a:solidFill>
                  <a:srgbClr val="333333"/>
                </a:solidFill>
                <a:effectLst/>
                <a:latin typeface="SegoeUI"/>
              </a:rPr>
              <a:t>their</a:t>
            </a:r>
            <a:r>
              <a:rPr lang="nb-NO" sz="1600" b="0" i="0">
                <a:solidFill>
                  <a:srgbClr val="333333"/>
                </a:solidFill>
                <a:effectLst/>
                <a:latin typeface="SegoeUI"/>
              </a:rPr>
              <a:t> AI </a:t>
            </a:r>
            <a:r>
              <a:rPr lang="nb-NO" sz="1600" b="0" i="0" err="1">
                <a:solidFill>
                  <a:srgbClr val="333333"/>
                </a:solidFill>
                <a:effectLst/>
                <a:latin typeface="SegoeUI"/>
              </a:rPr>
              <a:t>solutions</a:t>
            </a:r>
            <a:r>
              <a:rPr lang="nb-NO" sz="1600" b="0" i="0">
                <a:solidFill>
                  <a:srgbClr val="333333"/>
                </a:solidFill>
                <a:effectLst/>
                <a:latin typeface="SegoeUI"/>
              </a:rPr>
              <a:t>. </a:t>
            </a:r>
            <a:r>
              <a:rPr lang="nb-NO" sz="1600" b="0" i="0" err="1">
                <a:solidFill>
                  <a:srgbClr val="333333"/>
                </a:solidFill>
                <a:effectLst/>
                <a:latin typeface="SegoeUI"/>
              </a:rPr>
              <a:t>Now</a:t>
            </a:r>
            <a:r>
              <a:rPr lang="nb-NO" sz="1600" b="0" i="0">
                <a:solidFill>
                  <a:srgbClr val="333333"/>
                </a:solidFill>
                <a:effectLst/>
                <a:latin typeface="SegoeUI"/>
              </a:rPr>
              <a:t>, </a:t>
            </a:r>
            <a:r>
              <a:rPr lang="nb-NO" sz="1600" b="0" i="0" err="1">
                <a:solidFill>
                  <a:srgbClr val="333333"/>
                </a:solidFill>
                <a:effectLst/>
                <a:latin typeface="SegoeUI"/>
              </a:rPr>
              <a:t>AzureML</a:t>
            </a:r>
            <a:r>
              <a:rPr lang="nb-NO" sz="1600" b="0" i="0">
                <a:solidFill>
                  <a:srgbClr val="333333"/>
                </a:solidFill>
                <a:effectLst/>
                <a:latin typeface="SegoeUI"/>
              </a:rPr>
              <a:t> </a:t>
            </a:r>
            <a:r>
              <a:rPr lang="nb-NO" sz="1600" b="0" i="0" err="1">
                <a:solidFill>
                  <a:srgbClr val="333333"/>
                </a:solidFill>
                <a:effectLst/>
                <a:latin typeface="SegoeUI"/>
              </a:rPr>
              <a:t>provides</a:t>
            </a:r>
            <a:r>
              <a:rPr lang="nb-NO" sz="1600" b="0" i="0">
                <a:solidFill>
                  <a:srgbClr val="333333"/>
                </a:solidFill>
                <a:effectLst/>
                <a:latin typeface="SegoeUI"/>
              </a:rPr>
              <a:t> an </a:t>
            </a:r>
            <a:r>
              <a:rPr lang="nb-NO" sz="1600" b="0" i="0" err="1">
                <a:solidFill>
                  <a:srgbClr val="333333"/>
                </a:solidFill>
                <a:effectLst/>
                <a:latin typeface="SegoeUI"/>
              </a:rPr>
              <a:t>out-of-the-box</a:t>
            </a:r>
            <a:r>
              <a:rPr lang="nb-NO" sz="1600" b="0" i="0">
                <a:solidFill>
                  <a:srgbClr val="333333"/>
                </a:solidFill>
                <a:effectLst/>
                <a:latin typeface="SegoeUI"/>
              </a:rPr>
              <a:t> data </a:t>
            </a:r>
            <a:r>
              <a:rPr lang="nb-NO" sz="1600" b="0" i="0" err="1">
                <a:solidFill>
                  <a:srgbClr val="333333"/>
                </a:solidFill>
                <a:effectLst/>
                <a:latin typeface="SegoeUI"/>
              </a:rPr>
              <a:t>connector</a:t>
            </a:r>
            <a:r>
              <a:rPr lang="nb-NO" sz="1600" b="0" i="0">
                <a:solidFill>
                  <a:srgbClr val="333333"/>
                </a:solidFill>
                <a:effectLst/>
                <a:latin typeface="SegoeUI"/>
              </a:rPr>
              <a:t> in </a:t>
            </a:r>
            <a:r>
              <a:rPr lang="nb-NO" sz="1600" b="0" i="0" err="1">
                <a:solidFill>
                  <a:srgbClr val="333333"/>
                </a:solidFill>
                <a:effectLst/>
                <a:latin typeface="SegoeUI"/>
              </a:rPr>
              <a:t>the</a:t>
            </a:r>
            <a:r>
              <a:rPr lang="nb-NO" sz="1600" b="0" i="0">
                <a:solidFill>
                  <a:srgbClr val="333333"/>
                </a:solidFill>
                <a:effectLst/>
                <a:latin typeface="SegoeUI"/>
              </a:rPr>
              <a:t> form </a:t>
            </a:r>
            <a:r>
              <a:rPr lang="nb-NO" sz="1600" b="0" i="0" err="1">
                <a:solidFill>
                  <a:srgbClr val="333333"/>
                </a:solidFill>
                <a:effectLst/>
                <a:latin typeface="SegoeUI"/>
              </a:rPr>
              <a:t>of</a:t>
            </a:r>
            <a:r>
              <a:rPr lang="nb-NO" sz="1600" b="0" i="0">
                <a:solidFill>
                  <a:srgbClr val="333333"/>
                </a:solidFill>
                <a:effectLst/>
                <a:latin typeface="SegoeUI"/>
              </a:rPr>
              <a:t> “</a:t>
            </a:r>
            <a:r>
              <a:rPr lang="nb-NO" sz="1600" b="0" i="0" err="1">
                <a:solidFill>
                  <a:srgbClr val="333333"/>
                </a:solidFill>
                <a:effectLst/>
                <a:latin typeface="SegoeUI"/>
              </a:rPr>
              <a:t>OneLake</a:t>
            </a:r>
            <a:r>
              <a:rPr lang="nb-NO" sz="1600" b="0" i="0">
                <a:solidFill>
                  <a:srgbClr val="333333"/>
                </a:solidFill>
                <a:effectLst/>
                <a:latin typeface="SegoeUI"/>
              </a:rPr>
              <a:t> </a:t>
            </a:r>
            <a:r>
              <a:rPr lang="nb-NO" sz="1600" b="0" i="0" err="1">
                <a:solidFill>
                  <a:srgbClr val="333333"/>
                </a:solidFill>
                <a:effectLst/>
                <a:latin typeface="SegoeUI"/>
              </a:rPr>
              <a:t>datastore</a:t>
            </a:r>
            <a:r>
              <a:rPr lang="nb-NO" sz="1600" b="0" i="0">
                <a:solidFill>
                  <a:srgbClr val="333333"/>
                </a:solidFill>
                <a:effectLst/>
                <a:latin typeface="SegoeUI"/>
              </a:rPr>
              <a:t>” to </a:t>
            </a:r>
            <a:r>
              <a:rPr lang="nb-NO" sz="1600" b="0" i="0" err="1">
                <a:solidFill>
                  <a:srgbClr val="333333"/>
                </a:solidFill>
                <a:effectLst/>
                <a:latin typeface="SegoeUI"/>
              </a:rPr>
              <a:t>help</a:t>
            </a:r>
            <a:r>
              <a:rPr lang="nb-NO" sz="1600" b="0" i="0">
                <a:solidFill>
                  <a:srgbClr val="333333"/>
                </a:solidFill>
                <a:effectLst/>
                <a:latin typeface="SegoeUI"/>
              </a:rPr>
              <a:t> </a:t>
            </a:r>
            <a:r>
              <a:rPr lang="nb-NO" sz="1600" b="0" i="0" err="1">
                <a:solidFill>
                  <a:srgbClr val="333333"/>
                </a:solidFill>
                <a:effectLst/>
                <a:latin typeface="SegoeUI"/>
              </a:rPr>
              <a:t>customers</a:t>
            </a:r>
            <a:r>
              <a:rPr lang="nb-NO" sz="1600" b="0" i="0">
                <a:solidFill>
                  <a:srgbClr val="333333"/>
                </a:solidFill>
                <a:effectLst/>
                <a:latin typeface="SegoeUI"/>
              </a:rPr>
              <a:t> </a:t>
            </a:r>
            <a:r>
              <a:rPr lang="nb-NO" sz="1600" b="0" i="0" err="1">
                <a:solidFill>
                  <a:srgbClr val="333333"/>
                </a:solidFill>
                <a:effectLst/>
                <a:latin typeface="SegoeUI"/>
              </a:rPr>
              <a:t>directly</a:t>
            </a:r>
            <a:r>
              <a:rPr lang="nb-NO" sz="1600" b="0" i="0">
                <a:solidFill>
                  <a:srgbClr val="333333"/>
                </a:solidFill>
                <a:effectLst/>
                <a:latin typeface="SegoeUI"/>
              </a:rPr>
              <a:t> </a:t>
            </a:r>
            <a:r>
              <a:rPr lang="nb-NO" sz="1600" b="0" i="0" err="1">
                <a:solidFill>
                  <a:srgbClr val="333333"/>
                </a:solidFill>
                <a:effectLst/>
                <a:latin typeface="SegoeUI"/>
              </a:rPr>
              <a:t>access</a:t>
            </a:r>
            <a:r>
              <a:rPr lang="nb-NO" sz="1600" b="0" i="0">
                <a:solidFill>
                  <a:srgbClr val="333333"/>
                </a:solidFill>
                <a:effectLst/>
                <a:latin typeface="SegoeUI"/>
              </a:rPr>
              <a:t> data from </a:t>
            </a:r>
            <a:r>
              <a:rPr lang="nb-NO" sz="1600" b="0" i="0" err="1">
                <a:solidFill>
                  <a:srgbClr val="333333"/>
                </a:solidFill>
                <a:effectLst/>
                <a:latin typeface="SegoeUI"/>
              </a:rPr>
              <a:t>OneLake</a:t>
            </a:r>
            <a:r>
              <a:rPr lang="en-IE" sz="1100" b="0" i="0">
                <a:solidFill>
                  <a:srgbClr val="333333"/>
                </a:solidFill>
                <a:effectLst/>
                <a:latin typeface="SegoeUI"/>
                <a:cs typeface="Calibri" panose="020F0502020204030204"/>
              </a:rPr>
              <a:t>"</a:t>
            </a:r>
            <a:endParaRPr lang="en-IE" sz="1100">
              <a:cs typeface="Calibri" panose="020F0502020204030204"/>
            </a:endParaRPr>
          </a:p>
          <a:p>
            <a:endParaRPr lang="en-IE" sz="1100"/>
          </a:p>
          <a:p>
            <a:endParaRPr lang="en-IE" sz="1100"/>
          </a:p>
          <a:p>
            <a:endParaRPr lang="en-IE" sz="1100"/>
          </a:p>
          <a:p>
            <a:r>
              <a:rPr lang="en-IE" sz="1100"/>
              <a:t>So here we have created a comparison of Fabric against two of the most established Machine Learning Platforms as of today, Azure Machine Learning and Databricks.</a:t>
            </a:r>
            <a:endParaRPr lang="nb-NO" sz="1100">
              <a:cs typeface="Calibri"/>
            </a:endParaRPr>
          </a:p>
          <a:p>
            <a:endParaRPr lang="en-IE" sz="1100"/>
          </a:p>
          <a:p>
            <a:r>
              <a:rPr lang="en-IE" sz="1100"/>
              <a:t>While the two other platforms are primarily considered to be PaaS solutions, Microsoft Fabric is a SaaS. Furthermore, its architecture makes it extremely well-suited to integrate with data stored in a Fabric Data Lake/Data Warehouse both for training and inference use cases.</a:t>
            </a:r>
            <a:endParaRPr lang="en-IE" sz="1100">
              <a:cs typeface="Calibri" panose="020F0502020204030204"/>
            </a:endParaRPr>
          </a:p>
          <a:p>
            <a:endParaRPr lang="en-IE" sz="1100"/>
          </a:p>
          <a:p>
            <a:r>
              <a:rPr lang="en-IE" sz="1100"/>
              <a:t>We see that most of the features are covered in Fabric. As of today, it only supports batch processing; however, if you use </a:t>
            </a:r>
            <a:r>
              <a:rPr lang="en-IE" sz="1100" err="1"/>
              <a:t>MLflow</a:t>
            </a:r>
            <a:r>
              <a:rPr lang="en-IE" sz="1100"/>
              <a:t>, it is possible to export the model to, for instance, Azure Machine Learning and make it accessible as an endpoint there. Regarding GPU support, it is also possible to train </a:t>
            </a:r>
            <a:r>
              <a:rPr lang="en-IE" sz="1100" err="1"/>
              <a:t>PyTorch</a:t>
            </a:r>
            <a:r>
              <a:rPr lang="en-IE" sz="1100"/>
              <a:t> models on GPU in Azure ML, make them available as an endpoint, and call this endpoint from a Fabric notebook.</a:t>
            </a:r>
            <a:endParaRPr lang="en-IE" sz="1100">
              <a:cs typeface="Calibri"/>
            </a:endParaRPr>
          </a:p>
          <a:p>
            <a:endParaRPr lang="en-IE" sz="1100"/>
          </a:p>
          <a:p>
            <a:r>
              <a:rPr lang="en-IE" sz="1100"/>
              <a:t>Given that Fabric can still be considered a fresh solution, it is impressive that it already is comparable with these more mature solutions.</a:t>
            </a:r>
            <a:endParaRPr lang="en-IE" sz="1100">
              <a:cs typeface="Calibri"/>
            </a:endParaRPr>
          </a:p>
          <a:p>
            <a:endParaRPr lang="en-IE" sz="1100">
              <a:ea typeface="Calibri"/>
              <a:cs typeface="Calibri"/>
            </a:endParaRPr>
          </a:p>
          <a:p>
            <a:endParaRPr lang="en-IE" sz="1100">
              <a:ea typeface="Calibri"/>
              <a:cs typeface="Calibri"/>
            </a:endParaRPr>
          </a:p>
          <a:p>
            <a:endParaRPr lang="en-IE" sz="1100">
              <a:ea typeface="Calibri"/>
              <a:cs typeface="Calibri"/>
            </a:endParaRPr>
          </a:p>
          <a:p>
            <a:endParaRPr lang="en-IE" sz="1100">
              <a:ea typeface="Calibri"/>
              <a:cs typeface="Calibri"/>
            </a:endParaRPr>
          </a:p>
          <a:p>
            <a:r>
              <a:rPr lang="en-IE" sz="1100">
                <a:ea typeface="Calibri"/>
                <a:cs typeface="Calibri"/>
              </a:rPr>
              <a:t>So here we have created a comparison of Fabric against two of the most established Machine Learning Platforms as of today, Azure Machine Learning and Databricks</a:t>
            </a:r>
            <a:endParaRPr lang="en-IE"/>
          </a:p>
          <a:p>
            <a:endParaRPr lang="en-IE" sz="1100">
              <a:ea typeface="Calibri"/>
              <a:cs typeface="Calibri"/>
            </a:endParaRPr>
          </a:p>
          <a:p>
            <a:r>
              <a:rPr lang="en-IE" sz="1100">
                <a:ea typeface="Calibri"/>
                <a:cs typeface="Calibri"/>
              </a:rPr>
              <a:t>While the two other platforms are primarily considered to be </a:t>
            </a:r>
            <a:r>
              <a:rPr lang="en-IE" sz="1100" err="1">
                <a:ea typeface="Calibri"/>
                <a:cs typeface="Calibri"/>
              </a:rPr>
              <a:t>Paas</a:t>
            </a:r>
            <a:r>
              <a:rPr lang="en-IE" sz="1100">
                <a:ea typeface="Calibri"/>
                <a:cs typeface="Calibri"/>
              </a:rPr>
              <a:t> solutions, Microsoft Fabric is a </a:t>
            </a:r>
            <a:r>
              <a:rPr lang="en-IE" sz="1100" err="1">
                <a:ea typeface="Calibri"/>
                <a:cs typeface="Calibri"/>
              </a:rPr>
              <a:t>Saas</a:t>
            </a:r>
            <a:r>
              <a:rPr lang="en-IE" sz="1100">
                <a:ea typeface="Calibri"/>
                <a:cs typeface="Calibri"/>
              </a:rPr>
              <a:t>. Hence, fabric focuses on being easy to use and </a:t>
            </a:r>
            <a:r>
              <a:rPr lang="en-IE" sz="1100" err="1">
                <a:ea typeface="Calibri"/>
                <a:cs typeface="Calibri"/>
              </a:rPr>
              <a:t>legge</a:t>
            </a:r>
            <a:r>
              <a:rPr lang="en-IE" sz="1100">
                <a:ea typeface="Calibri"/>
                <a:cs typeface="Calibri"/>
              </a:rPr>
              <a:t> </a:t>
            </a:r>
            <a:r>
              <a:rPr lang="en-IE" sz="1100" err="1">
                <a:ea typeface="Calibri"/>
                <a:cs typeface="Calibri"/>
              </a:rPr>
              <a:t>til</a:t>
            </a:r>
            <a:r>
              <a:rPr lang="en-IE" sz="1100">
                <a:ea typeface="Calibri"/>
                <a:cs typeface="Calibri"/>
              </a:rPr>
              <a:t> </a:t>
            </a:r>
            <a:r>
              <a:rPr lang="en-IE" sz="1100" err="1">
                <a:ea typeface="Calibri"/>
                <a:cs typeface="Calibri"/>
              </a:rPr>
              <a:t>rette</a:t>
            </a:r>
            <a:r>
              <a:rPr lang="en-IE" sz="1100">
                <a:ea typeface="Calibri"/>
                <a:cs typeface="Calibri"/>
              </a:rPr>
              <a:t> for </a:t>
            </a:r>
            <a:r>
              <a:rPr lang="en-IE" sz="1100" err="1">
                <a:ea typeface="Calibri"/>
                <a:cs typeface="Calibri"/>
              </a:rPr>
              <a:t>hurtig</a:t>
            </a:r>
            <a:r>
              <a:rPr lang="en-IE" sz="1100">
                <a:ea typeface="Calibri"/>
                <a:cs typeface="Calibri"/>
              </a:rPr>
              <a:t> </a:t>
            </a:r>
            <a:r>
              <a:rPr lang="en-IE" sz="1100" err="1">
                <a:ea typeface="Calibri"/>
                <a:cs typeface="Calibri"/>
              </a:rPr>
              <a:t>utvikling</a:t>
            </a:r>
            <a:r>
              <a:rPr lang="en-IE" sz="1100">
                <a:ea typeface="Calibri"/>
                <a:cs typeface="Calibri"/>
              </a:rPr>
              <a:t>. </a:t>
            </a:r>
            <a:r>
              <a:rPr lang="en-IE" sz="1100"/>
              <a:t> Generally it requires less configuration/management of compute and data resources than Azure ML. Furthermore, its architecture makes it extremely well suited to integrate with data stored in a Fabric Data Lake/Data Warehouse both for training and inference use cases</a:t>
            </a:r>
            <a:endParaRPr lang="en-IE" sz="1100">
              <a:cs typeface="Calibri"/>
            </a:endParaRPr>
          </a:p>
          <a:p>
            <a:endParaRPr lang="en-IE" sz="1100">
              <a:ea typeface="Calibri"/>
              <a:cs typeface="Calibri"/>
            </a:endParaRPr>
          </a:p>
          <a:p>
            <a:r>
              <a:rPr lang="en-IE" sz="1100">
                <a:ea typeface="Calibri"/>
                <a:cs typeface="Calibri"/>
              </a:rPr>
              <a:t>We se that most of the features are covered in Fabric. As of today it only supports batch processing, however if you use </a:t>
            </a:r>
            <a:r>
              <a:rPr lang="en-IE" sz="1100" err="1">
                <a:ea typeface="Calibri"/>
                <a:cs typeface="Calibri"/>
              </a:rPr>
              <a:t>mlflow</a:t>
            </a:r>
            <a:r>
              <a:rPr lang="en-IE" sz="1100">
                <a:ea typeface="Calibri"/>
                <a:cs typeface="Calibri"/>
              </a:rPr>
              <a:t> it is possible to export the model to for instance azure machine learning and make it accessible as an endpoint there. Regarding GPU support, it is also possible to train </a:t>
            </a:r>
            <a:r>
              <a:rPr lang="en-IE" sz="1100" err="1">
                <a:ea typeface="Calibri"/>
                <a:cs typeface="Calibri"/>
              </a:rPr>
              <a:t>Pytorch</a:t>
            </a:r>
            <a:r>
              <a:rPr lang="en-IE" sz="1100">
                <a:ea typeface="Calibri"/>
                <a:cs typeface="Calibri"/>
              </a:rPr>
              <a:t> models on GPU in Azure ML, make them available as an endpoint, an call this endpoint from a fabric notebook.</a:t>
            </a:r>
          </a:p>
          <a:p>
            <a:endParaRPr lang="en-IE" sz="1100">
              <a:ea typeface="Calibri"/>
              <a:cs typeface="Calibri"/>
            </a:endParaRPr>
          </a:p>
          <a:p>
            <a:r>
              <a:rPr lang="en-IE" sz="1100">
                <a:ea typeface="Calibri"/>
                <a:cs typeface="Calibri"/>
              </a:rPr>
              <a:t>Given that fabric still can be considered a fresh solution, it is impressive that it already is </a:t>
            </a:r>
            <a:r>
              <a:rPr lang="en-IE" sz="1100" err="1">
                <a:ea typeface="Calibri"/>
                <a:cs typeface="Calibri"/>
              </a:rPr>
              <a:t>sammenlignbar</a:t>
            </a:r>
            <a:r>
              <a:rPr lang="en-IE" sz="1100">
                <a:ea typeface="Calibri"/>
                <a:cs typeface="Calibri"/>
              </a:rPr>
              <a:t> with these more mature solutions.</a:t>
            </a:r>
          </a:p>
          <a:p>
            <a:endParaRPr lang="en-IE" sz="1100" b="1" i="1" u="sng">
              <a:ea typeface="Calibri"/>
              <a:cs typeface="Calibri"/>
            </a:endParaRPr>
          </a:p>
          <a:p>
            <a:endParaRPr lang="en-IE" sz="1100" b="1" i="1" u="sng">
              <a:ea typeface="Calibri"/>
              <a:cs typeface="Calibri"/>
            </a:endParaRPr>
          </a:p>
          <a:p>
            <a:r>
              <a:rPr lang="en-IE" sz="1100" b="1" i="1" u="sng" err="1">
                <a:ea typeface="Calibri"/>
                <a:cs typeface="Calibri"/>
              </a:rPr>
              <a:t>Poeng</a:t>
            </a:r>
            <a:r>
              <a:rPr lang="en-IE" sz="1100" b="1" i="1" u="sng">
                <a:ea typeface="Calibri"/>
                <a:cs typeface="Calibri"/>
              </a:rPr>
              <a:t> </a:t>
            </a:r>
            <a:r>
              <a:rPr lang="en-IE" sz="1100" b="1" i="1" u="sng" err="1">
                <a:ea typeface="Calibri"/>
                <a:cs typeface="Calibri"/>
              </a:rPr>
              <a:t>få</a:t>
            </a:r>
            <a:r>
              <a:rPr lang="en-IE" sz="1100" b="1" i="1" u="sng">
                <a:ea typeface="Calibri"/>
                <a:cs typeface="Calibri"/>
              </a:rPr>
              <a:t> </a:t>
            </a:r>
            <a:r>
              <a:rPr lang="en-IE" sz="1100" b="1" i="1" u="sng" err="1">
                <a:ea typeface="Calibri"/>
                <a:cs typeface="Calibri"/>
              </a:rPr>
              <a:t>frem</a:t>
            </a:r>
            <a:r>
              <a:rPr lang="en-IE" sz="1100" b="1" i="1" u="sng">
                <a:ea typeface="Calibri"/>
                <a:cs typeface="Calibri"/>
              </a:rPr>
              <a:t>: </a:t>
            </a:r>
            <a:r>
              <a:rPr lang="en-IE" sz="1100" b="1" i="1" u="sng" err="1">
                <a:ea typeface="Calibri"/>
                <a:cs typeface="Calibri"/>
              </a:rPr>
              <a:t>allerede</a:t>
            </a:r>
            <a:r>
              <a:rPr lang="en-IE" sz="1100" b="1" i="1" u="sng">
                <a:ea typeface="Calibri"/>
                <a:cs typeface="Calibri"/>
              </a:rPr>
              <a:t> </a:t>
            </a:r>
            <a:r>
              <a:rPr lang="en-IE" sz="1100" b="1" i="1" u="sng" err="1">
                <a:ea typeface="Calibri"/>
                <a:cs typeface="Calibri"/>
              </a:rPr>
              <a:t>så</a:t>
            </a:r>
            <a:r>
              <a:rPr lang="en-IE" sz="1100" b="1" i="1" u="sng">
                <a:ea typeface="Calibri"/>
                <a:cs typeface="Calibri"/>
              </a:rPr>
              <a:t> </a:t>
            </a:r>
            <a:r>
              <a:rPr lang="en-IE" sz="1100" b="1" i="1" u="sng" err="1">
                <a:ea typeface="Calibri"/>
                <a:cs typeface="Calibri"/>
              </a:rPr>
              <a:t>tilbyr</a:t>
            </a:r>
            <a:r>
              <a:rPr lang="en-IE" sz="1100" b="1" i="1" u="sng">
                <a:ea typeface="Calibri"/>
                <a:cs typeface="Calibri"/>
              </a:rPr>
              <a:t> fabric </a:t>
            </a:r>
            <a:r>
              <a:rPr lang="en-IE" sz="1100" b="1" i="1" u="sng" err="1">
                <a:ea typeface="Calibri"/>
                <a:cs typeface="Calibri"/>
              </a:rPr>
              <a:t>mye</a:t>
            </a:r>
            <a:r>
              <a:rPr lang="en-IE" sz="1100" b="1" i="1" u="sng">
                <a:ea typeface="Calibri"/>
                <a:cs typeface="Calibri"/>
              </a:rPr>
              <a:t> </a:t>
            </a:r>
            <a:r>
              <a:rPr lang="en-IE" sz="1100" b="1" i="1" u="sng" err="1">
                <a:ea typeface="Calibri"/>
                <a:cs typeface="Calibri"/>
              </a:rPr>
              <a:t>av</a:t>
            </a:r>
            <a:r>
              <a:rPr lang="en-IE" sz="1100" b="1" i="1" u="sng">
                <a:ea typeface="Calibri"/>
                <a:cs typeface="Calibri"/>
              </a:rPr>
              <a:t> det </a:t>
            </a:r>
            <a:r>
              <a:rPr lang="en-IE" sz="1100" b="1" i="1" u="sng" err="1">
                <a:ea typeface="Calibri"/>
                <a:cs typeface="Calibri"/>
              </a:rPr>
              <a:t>samme</a:t>
            </a:r>
            <a:r>
              <a:rPr lang="en-IE" sz="1100" b="1" i="1" u="sng">
                <a:ea typeface="Calibri"/>
                <a:cs typeface="Calibri"/>
              </a:rPr>
              <a:t> </a:t>
            </a:r>
            <a:r>
              <a:rPr lang="en-IE" sz="1100" b="1" i="1" u="sng" err="1">
                <a:ea typeface="Calibri"/>
                <a:cs typeface="Calibri"/>
              </a:rPr>
              <a:t>som</a:t>
            </a:r>
            <a:r>
              <a:rPr lang="en-IE" sz="1100" b="1" i="1" u="sng">
                <a:ea typeface="Calibri"/>
                <a:cs typeface="Calibri"/>
              </a:rPr>
              <a:t> de </a:t>
            </a:r>
            <a:r>
              <a:rPr lang="en-IE" sz="1100" b="1" i="1" u="sng" err="1">
                <a:ea typeface="Calibri"/>
                <a:cs typeface="Calibri"/>
              </a:rPr>
              <a:t>mer</a:t>
            </a:r>
            <a:r>
              <a:rPr lang="en-IE" sz="1100" b="1" i="1" u="sng">
                <a:ea typeface="Calibri"/>
                <a:cs typeface="Calibri"/>
              </a:rPr>
              <a:t> </a:t>
            </a:r>
            <a:r>
              <a:rPr lang="en-IE" sz="1100" b="1" i="1" u="sng" err="1">
                <a:ea typeface="Calibri"/>
                <a:cs typeface="Calibri"/>
              </a:rPr>
              <a:t>modne</a:t>
            </a:r>
            <a:r>
              <a:rPr lang="en-IE" sz="1100" b="1" i="1" u="sng">
                <a:ea typeface="Calibri"/>
                <a:cs typeface="Calibri"/>
              </a:rPr>
              <a:t> </a:t>
            </a:r>
            <a:r>
              <a:rPr lang="en-IE" sz="1100" b="1" i="1" u="sng" err="1">
                <a:ea typeface="Calibri"/>
                <a:cs typeface="Calibri"/>
              </a:rPr>
              <a:t>plattform</a:t>
            </a:r>
            <a:r>
              <a:rPr lang="en-IE" sz="1100" b="1" i="1" u="sng">
                <a:ea typeface="Calibri"/>
                <a:cs typeface="Calibri"/>
              </a:rPr>
              <a:t>, </a:t>
            </a:r>
            <a:r>
              <a:rPr lang="en-IE" sz="1100" b="1" i="1" u="sng" err="1">
                <a:ea typeface="Calibri"/>
                <a:cs typeface="Calibri"/>
              </a:rPr>
              <a:t>i</a:t>
            </a:r>
            <a:r>
              <a:rPr lang="en-IE" sz="1100" b="1" i="1" u="sng">
                <a:ea typeface="Calibri"/>
                <a:cs typeface="Calibri"/>
              </a:rPr>
              <a:t> </a:t>
            </a:r>
            <a:r>
              <a:rPr lang="en-IE" sz="1100" b="1" i="1" u="sng" err="1">
                <a:ea typeface="Calibri"/>
                <a:cs typeface="Calibri"/>
              </a:rPr>
              <a:t>tillegg</a:t>
            </a:r>
            <a:r>
              <a:rPr lang="en-IE" sz="1100" b="1" i="1" u="sng">
                <a:ea typeface="Calibri"/>
                <a:cs typeface="Calibri"/>
              </a:rPr>
              <a:t> </a:t>
            </a:r>
            <a:r>
              <a:rPr lang="en-IE" sz="1100" b="1" i="1" u="sng" err="1">
                <a:ea typeface="Calibri"/>
                <a:cs typeface="Calibri"/>
              </a:rPr>
              <a:t>til</a:t>
            </a:r>
            <a:r>
              <a:rPr lang="en-IE" sz="1100" b="1" i="1" u="sng">
                <a:ea typeface="Calibri"/>
                <a:cs typeface="Calibri"/>
              </a:rPr>
              <a:t> at det er </a:t>
            </a:r>
            <a:r>
              <a:rPr lang="en-IE" sz="1100" b="1" i="1" u="sng" err="1">
                <a:ea typeface="Calibri"/>
                <a:cs typeface="Calibri"/>
              </a:rPr>
              <a:t>en</a:t>
            </a:r>
            <a:r>
              <a:rPr lang="en-IE" sz="1100" b="1" i="1" u="sng">
                <a:ea typeface="Calibri"/>
                <a:cs typeface="Calibri"/>
              </a:rPr>
              <a:t> </a:t>
            </a:r>
            <a:r>
              <a:rPr lang="en-IE" sz="1100" b="1" i="1" u="sng" err="1">
                <a:ea typeface="Calibri"/>
                <a:cs typeface="Calibri"/>
              </a:rPr>
              <a:t>helhetlig</a:t>
            </a:r>
            <a:r>
              <a:rPr lang="en-IE" sz="1100" b="1" i="1" u="sng">
                <a:ea typeface="Calibri"/>
                <a:cs typeface="Calibri"/>
              </a:rPr>
              <a:t> </a:t>
            </a:r>
            <a:r>
              <a:rPr lang="en-IE" sz="1100" b="1" i="1" u="sng" err="1">
                <a:ea typeface="Calibri"/>
                <a:cs typeface="Calibri"/>
              </a:rPr>
              <a:t>plattform</a:t>
            </a:r>
            <a:r>
              <a:rPr lang="en-IE" sz="1100" b="1" i="1" u="sng">
                <a:ea typeface="Calibri"/>
                <a:cs typeface="Calibri"/>
              </a:rPr>
              <a:t>, </a:t>
            </a:r>
            <a:r>
              <a:rPr lang="en-IE" sz="1100" b="1" i="1" u="sng" err="1">
                <a:ea typeface="Calibri"/>
                <a:cs typeface="Calibri"/>
              </a:rPr>
              <a:t>ikke</a:t>
            </a:r>
            <a:r>
              <a:rPr lang="en-IE" sz="1100" b="1" i="1" u="sng">
                <a:ea typeface="Calibri"/>
                <a:cs typeface="Calibri"/>
              </a:rPr>
              <a:t> bare </a:t>
            </a:r>
            <a:r>
              <a:rPr lang="en-IE" sz="1100" b="1" i="1" u="sng" err="1">
                <a:ea typeface="Calibri"/>
                <a:cs typeface="Calibri"/>
              </a:rPr>
              <a:t>en</a:t>
            </a:r>
            <a:r>
              <a:rPr lang="en-IE" sz="1100" b="1" i="1" u="sng">
                <a:ea typeface="Calibri"/>
                <a:cs typeface="Calibri"/>
              </a:rPr>
              <a:t> </a:t>
            </a:r>
            <a:r>
              <a:rPr lang="en-IE" sz="1100" b="1" i="1" u="sng" err="1">
                <a:ea typeface="Calibri"/>
                <a:cs typeface="Calibri"/>
              </a:rPr>
              <a:t>paas</a:t>
            </a:r>
            <a:r>
              <a:rPr lang="en-IE" sz="1100" b="1" i="1" u="sng">
                <a:ea typeface="Calibri"/>
                <a:cs typeface="Calibri"/>
              </a:rPr>
              <a:t> </a:t>
            </a:r>
            <a:r>
              <a:rPr lang="en-IE" sz="1100" b="1" i="1" u="sng" err="1">
                <a:ea typeface="Calibri"/>
                <a:cs typeface="Calibri"/>
              </a:rPr>
              <a:t>som</a:t>
            </a:r>
            <a:r>
              <a:rPr lang="en-IE" sz="1100" b="1" i="1" u="sng">
                <a:ea typeface="Calibri"/>
                <a:cs typeface="Calibri"/>
              </a:rPr>
              <a:t> Azure Machine Learning er. Fabric </a:t>
            </a:r>
            <a:r>
              <a:rPr lang="en-IE" sz="1100" b="1" i="1" u="sng" err="1">
                <a:ea typeface="Calibri"/>
                <a:cs typeface="Calibri"/>
              </a:rPr>
              <a:t>tilbyr</a:t>
            </a:r>
            <a:r>
              <a:rPr lang="en-IE" sz="1100" b="1" i="1" u="sng">
                <a:ea typeface="Calibri"/>
                <a:cs typeface="Calibri"/>
              </a:rPr>
              <a:t> </a:t>
            </a:r>
            <a:r>
              <a:rPr lang="en-IE" sz="1100" b="1" i="1" u="sng" err="1">
                <a:ea typeface="Calibri"/>
                <a:cs typeface="Calibri"/>
              </a:rPr>
              <a:t>mye</a:t>
            </a:r>
            <a:r>
              <a:rPr lang="en-IE" sz="1100" b="1" i="1" u="sng">
                <a:ea typeface="Calibri"/>
                <a:cs typeface="Calibri"/>
              </a:rPr>
              <a:t> </a:t>
            </a:r>
            <a:r>
              <a:rPr lang="en-IE" sz="1100" b="1" i="1" u="sng" err="1">
                <a:ea typeface="Calibri"/>
                <a:cs typeface="Calibri"/>
              </a:rPr>
              <a:t>mer</a:t>
            </a:r>
            <a:r>
              <a:rPr lang="en-IE" sz="1100" b="1" i="1" u="sng">
                <a:ea typeface="Calibri"/>
                <a:cs typeface="Calibri"/>
              </a:rPr>
              <a:t> </a:t>
            </a:r>
            <a:r>
              <a:rPr lang="en-IE" sz="1100" b="1" i="1" u="sng" err="1">
                <a:ea typeface="Calibri"/>
                <a:cs typeface="Calibri"/>
              </a:rPr>
              <a:t>i</a:t>
            </a:r>
            <a:r>
              <a:rPr lang="en-IE" sz="1100" b="1" i="1" u="sng">
                <a:ea typeface="Calibri"/>
                <a:cs typeface="Calibri"/>
              </a:rPr>
              <a:t> </a:t>
            </a:r>
            <a:r>
              <a:rPr lang="en-IE" sz="1100" b="1" i="1" u="sng" err="1">
                <a:ea typeface="Calibri"/>
                <a:cs typeface="Calibri"/>
              </a:rPr>
              <a:t>tillegg</a:t>
            </a:r>
            <a:r>
              <a:rPr lang="en-IE" sz="1100" b="1" i="1" u="sng">
                <a:ea typeface="Calibri"/>
                <a:cs typeface="Calibri"/>
              </a:rPr>
              <a:t> </a:t>
            </a:r>
            <a:r>
              <a:rPr lang="en-IE" sz="1100" b="1" i="1" u="sng" err="1">
                <a:ea typeface="Calibri"/>
                <a:cs typeface="Calibri"/>
              </a:rPr>
              <a:t>til</a:t>
            </a:r>
            <a:r>
              <a:rPr lang="en-IE" sz="1100" b="1" i="1" u="sng">
                <a:ea typeface="Calibri"/>
                <a:cs typeface="Calibri"/>
              </a:rPr>
              <a:t> </a:t>
            </a:r>
            <a:r>
              <a:rPr lang="en-IE" sz="1100" b="1" i="1" u="sng" err="1">
                <a:ea typeface="Calibri"/>
                <a:cs typeface="Calibri"/>
              </a:rPr>
              <a:t>dette</a:t>
            </a:r>
            <a:r>
              <a:rPr lang="en-IE" sz="1100" b="1" i="1" u="sng">
                <a:ea typeface="Calibri"/>
                <a:cs typeface="Calibri"/>
              </a:rPr>
              <a:t>. </a:t>
            </a:r>
            <a:endParaRPr lang="en-IE"/>
          </a:p>
          <a:p>
            <a:r>
              <a:rPr lang="en-IE" sz="1100" b="1" i="1" u="sng">
                <a:ea typeface="Calibri"/>
                <a:cs typeface="Calibri"/>
              </a:rPr>
              <a:t>Fabric </a:t>
            </a:r>
            <a:r>
              <a:rPr lang="en-IE" sz="1100" b="1" i="1" u="sng" err="1">
                <a:ea typeface="Calibri"/>
                <a:cs typeface="Calibri"/>
              </a:rPr>
              <a:t>har</a:t>
            </a:r>
            <a:r>
              <a:rPr lang="en-IE" sz="1100" b="1" i="1" u="sng">
                <a:ea typeface="Calibri"/>
                <a:cs typeface="Calibri"/>
              </a:rPr>
              <a:t> </a:t>
            </a:r>
            <a:r>
              <a:rPr lang="en-IE" sz="1100" b="1" i="1" u="sng" err="1">
                <a:ea typeface="Calibri"/>
                <a:cs typeface="Calibri"/>
              </a:rPr>
              <a:t>kanskje</a:t>
            </a:r>
            <a:r>
              <a:rPr lang="en-IE" sz="1100" b="1" i="1" u="sng">
                <a:ea typeface="Calibri"/>
                <a:cs typeface="Calibri"/>
              </a:rPr>
              <a:t> </a:t>
            </a:r>
            <a:r>
              <a:rPr lang="en-IE" sz="1100" b="1" i="1" u="sng" err="1">
                <a:ea typeface="Calibri"/>
                <a:cs typeface="Calibri"/>
              </a:rPr>
              <a:t>litt</a:t>
            </a:r>
            <a:r>
              <a:rPr lang="en-IE" sz="1100" b="1" i="1" u="sng">
                <a:ea typeface="Calibri"/>
                <a:cs typeface="Calibri"/>
              </a:rPr>
              <a:t> </a:t>
            </a:r>
            <a:r>
              <a:rPr lang="en-IE" sz="1100" b="1" i="1" u="sng" err="1">
                <a:ea typeface="Calibri"/>
                <a:cs typeface="Calibri"/>
              </a:rPr>
              <a:t>mindre</a:t>
            </a:r>
            <a:r>
              <a:rPr lang="en-IE" sz="1100" b="1" i="1" u="sng">
                <a:ea typeface="Calibri"/>
                <a:cs typeface="Calibri"/>
              </a:rPr>
              <a:t>, men det </a:t>
            </a:r>
            <a:r>
              <a:rPr lang="en-IE" sz="1100" b="1" i="1" u="sng" err="1">
                <a:ea typeface="Calibri"/>
                <a:cs typeface="Calibri"/>
              </a:rPr>
              <a:t>viktige</a:t>
            </a:r>
            <a:r>
              <a:rPr lang="en-IE" sz="1100" b="1" i="1" u="sng">
                <a:ea typeface="Calibri"/>
                <a:cs typeface="Calibri"/>
              </a:rPr>
              <a:t> er at Fabric er </a:t>
            </a:r>
            <a:r>
              <a:rPr lang="en-IE" sz="1100" b="1" i="1" u="sng" err="1">
                <a:ea typeface="Calibri"/>
                <a:cs typeface="Calibri"/>
              </a:rPr>
              <a:t>en</a:t>
            </a:r>
            <a:r>
              <a:rPr lang="en-IE" sz="1100" b="1" i="1" u="sng">
                <a:ea typeface="Calibri"/>
                <a:cs typeface="Calibri"/>
              </a:rPr>
              <a:t> SaaS </a:t>
            </a:r>
            <a:r>
              <a:rPr lang="en-IE" sz="1100" b="1" i="1" u="sng" err="1">
                <a:ea typeface="Calibri"/>
                <a:cs typeface="Calibri"/>
              </a:rPr>
              <a:t>og</a:t>
            </a:r>
            <a:r>
              <a:rPr lang="en-IE" sz="1100" b="1" i="1" u="sng">
                <a:ea typeface="Calibri"/>
                <a:cs typeface="Calibri"/>
              </a:rPr>
              <a:t> vi </a:t>
            </a:r>
            <a:r>
              <a:rPr lang="en-IE" sz="1100" b="1" i="1" u="sng" err="1">
                <a:ea typeface="Calibri"/>
                <a:cs typeface="Calibri"/>
              </a:rPr>
              <a:t>må</a:t>
            </a:r>
            <a:r>
              <a:rPr lang="en-IE" sz="1100" b="1" i="1" u="sng">
                <a:ea typeface="Calibri"/>
                <a:cs typeface="Calibri"/>
              </a:rPr>
              <a:t> </a:t>
            </a:r>
            <a:r>
              <a:rPr lang="en-IE" sz="1100" b="1" i="1" u="sng" err="1">
                <a:ea typeface="Calibri"/>
                <a:cs typeface="Calibri"/>
              </a:rPr>
              <a:t>huske</a:t>
            </a:r>
            <a:r>
              <a:rPr lang="en-IE" sz="1100" b="1" i="1" u="sng">
                <a:ea typeface="Calibri"/>
                <a:cs typeface="Calibri"/>
              </a:rPr>
              <a:t> </a:t>
            </a:r>
            <a:r>
              <a:rPr lang="en-IE" sz="1100" b="1" i="1" u="sng" err="1">
                <a:ea typeface="Calibri"/>
                <a:cs typeface="Calibri"/>
              </a:rPr>
              <a:t>på</a:t>
            </a:r>
            <a:r>
              <a:rPr lang="en-IE" sz="1100" b="1" i="1" u="sng">
                <a:ea typeface="Calibri"/>
                <a:cs typeface="Calibri"/>
              </a:rPr>
              <a:t> det positive med den </a:t>
            </a:r>
            <a:r>
              <a:rPr lang="en-IE" sz="1100" b="1" i="1" u="sng" err="1">
                <a:ea typeface="Calibri"/>
                <a:cs typeface="Calibri"/>
              </a:rPr>
              <a:t>hurtige</a:t>
            </a:r>
            <a:r>
              <a:rPr lang="en-IE" sz="1100" b="1" i="1" u="sng">
                <a:ea typeface="Calibri"/>
                <a:cs typeface="Calibri"/>
              </a:rPr>
              <a:t> </a:t>
            </a:r>
            <a:r>
              <a:rPr lang="en-IE" sz="1100" b="1" i="1" u="sng" err="1">
                <a:ea typeface="Calibri"/>
                <a:cs typeface="Calibri"/>
              </a:rPr>
              <a:t>utviklignen</a:t>
            </a:r>
            <a:r>
              <a:rPr lang="en-IE" sz="1100" b="1" i="1" u="sng">
                <a:ea typeface="Calibri"/>
                <a:cs typeface="Calibri"/>
              </a:rPr>
              <a:t> </a:t>
            </a:r>
            <a:r>
              <a:rPr lang="en-IE" sz="1100" b="1" i="1" u="sng" err="1">
                <a:ea typeface="Calibri"/>
                <a:cs typeface="Calibri"/>
              </a:rPr>
              <a:t>som</a:t>
            </a:r>
            <a:r>
              <a:rPr lang="en-IE" sz="1100" b="1" i="1" u="sng">
                <a:ea typeface="Calibri"/>
                <a:cs typeface="Calibri"/>
              </a:rPr>
              <a:t> fabric legger </a:t>
            </a:r>
            <a:r>
              <a:rPr lang="en-IE" sz="1100" b="1" i="1" u="sng" err="1">
                <a:ea typeface="Calibri"/>
                <a:cs typeface="Calibri"/>
              </a:rPr>
              <a:t>til</a:t>
            </a:r>
            <a:r>
              <a:rPr lang="en-IE" sz="1100" b="1" i="1" u="sng">
                <a:ea typeface="Calibri"/>
                <a:cs typeface="Calibri"/>
              </a:rPr>
              <a:t> </a:t>
            </a:r>
            <a:r>
              <a:rPr lang="en-IE" sz="1100" b="1" i="1" u="sng" err="1">
                <a:ea typeface="Calibri"/>
                <a:cs typeface="Calibri"/>
              </a:rPr>
              <a:t>rette</a:t>
            </a:r>
            <a:r>
              <a:rPr lang="en-IE" sz="1100" b="1" i="1" u="sng">
                <a:ea typeface="Calibri"/>
                <a:cs typeface="Calibri"/>
              </a:rPr>
              <a:t> for.</a:t>
            </a:r>
            <a:endParaRPr lang="en-IE" sz="1100" b="1" i="1" u="sng">
              <a:cs typeface="Calibri"/>
            </a:endParaRPr>
          </a:p>
          <a:p>
            <a:endParaRPr lang="en-IE" sz="1100" b="1" i="1" u="sng">
              <a:cs typeface="Calibri"/>
            </a:endParaRPr>
          </a:p>
          <a:p>
            <a:r>
              <a:rPr lang="en-IE" sz="1100" b="1" i="1" u="sng">
                <a:cs typeface="Calibri"/>
              </a:rPr>
              <a:t>Det er </a:t>
            </a:r>
            <a:r>
              <a:rPr lang="en-IE" sz="1100" b="1" i="1" u="sng" err="1">
                <a:cs typeface="Calibri"/>
              </a:rPr>
              <a:t>en</a:t>
            </a:r>
            <a:r>
              <a:rPr lang="en-IE" sz="1100" b="1" i="1" u="sng">
                <a:cs typeface="Calibri"/>
              </a:rPr>
              <a:t> </a:t>
            </a:r>
            <a:r>
              <a:rPr lang="en-IE" sz="1100" b="1" i="1" u="sng" err="1">
                <a:cs typeface="Calibri"/>
              </a:rPr>
              <a:t>veldig</a:t>
            </a:r>
            <a:r>
              <a:rPr lang="en-IE" sz="1100" b="1" i="1" u="sng">
                <a:cs typeface="Calibri"/>
              </a:rPr>
              <a:t> </a:t>
            </a:r>
            <a:r>
              <a:rPr lang="en-IE" sz="1100" b="1" i="1" u="sng" err="1">
                <a:cs typeface="Calibri"/>
              </a:rPr>
              <a:t>brukervennlig</a:t>
            </a:r>
            <a:r>
              <a:rPr lang="en-IE" sz="1100" b="1" i="1" u="sng">
                <a:cs typeface="Calibri"/>
              </a:rPr>
              <a:t> </a:t>
            </a:r>
            <a:r>
              <a:rPr lang="en-IE" sz="1100" b="1" i="1" u="sng" err="1">
                <a:cs typeface="Calibri"/>
              </a:rPr>
              <a:t>plattform</a:t>
            </a:r>
            <a:r>
              <a:rPr lang="en-IE" sz="1100" b="1" i="1" u="sng">
                <a:cs typeface="Calibri"/>
              </a:rPr>
              <a:t>, </a:t>
            </a:r>
            <a:r>
              <a:rPr lang="en-IE" sz="1100" b="1" i="1" u="sng" err="1">
                <a:cs typeface="Calibri"/>
              </a:rPr>
              <a:t>bruker</a:t>
            </a:r>
            <a:r>
              <a:rPr lang="en-IE" sz="1100" b="1" i="1" u="sng">
                <a:cs typeface="Calibri"/>
              </a:rPr>
              <a:t> lite </a:t>
            </a:r>
            <a:r>
              <a:rPr lang="en-IE" sz="1100" b="1" i="1" u="sng" err="1">
                <a:cs typeface="Calibri"/>
              </a:rPr>
              <a:t>tid</a:t>
            </a:r>
            <a:r>
              <a:rPr lang="en-IE" sz="1100" b="1" i="1" u="sng">
                <a:cs typeface="Calibri"/>
              </a:rPr>
              <a:t> </a:t>
            </a:r>
            <a:r>
              <a:rPr lang="en-IE" sz="1100" b="1" i="1" u="sng" err="1">
                <a:cs typeface="Calibri"/>
              </a:rPr>
              <a:t>på</a:t>
            </a:r>
            <a:r>
              <a:rPr lang="en-IE" sz="1100" b="1" i="1" u="sng">
                <a:cs typeface="Calibri"/>
              </a:rPr>
              <a:t> config ting </a:t>
            </a:r>
            <a:r>
              <a:rPr lang="en-IE" sz="1100" b="1" i="1" u="sng" err="1">
                <a:cs typeface="Calibri"/>
              </a:rPr>
              <a:t>som</a:t>
            </a:r>
            <a:r>
              <a:rPr lang="en-IE" sz="1100" b="1" i="1" u="sng">
                <a:cs typeface="Calibri"/>
              </a:rPr>
              <a:t> man </a:t>
            </a:r>
            <a:r>
              <a:rPr lang="en-IE" sz="1100" b="1" i="1" u="sng" err="1">
                <a:cs typeface="Calibri"/>
              </a:rPr>
              <a:t>gjerne</a:t>
            </a:r>
            <a:r>
              <a:rPr lang="en-IE" sz="1100" b="1" i="1" u="sng">
                <a:cs typeface="Calibri"/>
              </a:rPr>
              <a:t> </a:t>
            </a:r>
            <a:r>
              <a:rPr lang="en-IE" sz="1100" b="1" i="1" u="sng" err="1">
                <a:cs typeface="Calibri"/>
              </a:rPr>
              <a:t>bruker</a:t>
            </a:r>
            <a:r>
              <a:rPr lang="en-IE" sz="1100" b="1" i="1" u="sng">
                <a:cs typeface="Calibri"/>
              </a:rPr>
              <a:t> </a:t>
            </a:r>
            <a:r>
              <a:rPr lang="en-IE" sz="1100" b="1" i="1" u="sng" err="1">
                <a:cs typeface="Calibri"/>
              </a:rPr>
              <a:t>tid</a:t>
            </a:r>
            <a:r>
              <a:rPr lang="en-IE" sz="1100" b="1" i="1" u="sng">
                <a:cs typeface="Calibri"/>
              </a:rPr>
              <a:t> </a:t>
            </a:r>
            <a:r>
              <a:rPr lang="en-IE" sz="1100" b="1" i="1" u="sng" err="1">
                <a:cs typeface="Calibri"/>
              </a:rPr>
              <a:t>på</a:t>
            </a:r>
            <a:r>
              <a:rPr lang="en-IE" sz="1100" b="1" i="1" u="sng">
                <a:cs typeface="Calibri"/>
              </a:rPr>
              <a:t> med </a:t>
            </a:r>
            <a:r>
              <a:rPr lang="en-IE" sz="1100" b="1" i="1" u="sng" err="1">
                <a:cs typeface="Calibri"/>
              </a:rPr>
              <a:t>en</a:t>
            </a:r>
            <a:r>
              <a:rPr lang="en-IE" sz="1100" b="1" i="1" u="sng">
                <a:cs typeface="Calibri"/>
              </a:rPr>
              <a:t> </a:t>
            </a:r>
            <a:r>
              <a:rPr lang="en-IE" sz="1100" b="1" i="1" u="sng" err="1">
                <a:cs typeface="Calibri"/>
              </a:rPr>
              <a:t>Paas</a:t>
            </a:r>
            <a:r>
              <a:rPr lang="en-IE" sz="1100" b="1" i="1" u="sng">
                <a:cs typeface="Calibri"/>
              </a:rPr>
              <a:t> </a:t>
            </a:r>
            <a:r>
              <a:rPr lang="en-IE" sz="1100" b="1" i="1" u="sng" err="1">
                <a:cs typeface="Calibri"/>
              </a:rPr>
              <a:t>løsning</a:t>
            </a:r>
            <a:r>
              <a:rPr lang="en-IE" sz="1100" b="1" i="1" u="sng">
                <a:cs typeface="Calibri"/>
              </a:rPr>
              <a:t>. </a:t>
            </a:r>
            <a:br>
              <a:rPr lang="en-IE" sz="1100" b="1" i="1" u="sng">
                <a:cs typeface="+mn-lt"/>
              </a:rPr>
            </a:br>
            <a:endParaRPr lang="en-IE" sz="1100" b="1" i="1" u="sng">
              <a:cs typeface="Calibri"/>
            </a:endParaRPr>
          </a:p>
          <a:p>
            <a:r>
              <a:rPr lang="en-IE" sz="1100" b="1" i="1" u="sng" err="1">
                <a:cs typeface="Calibri"/>
              </a:rPr>
              <a:t>Konklusjon</a:t>
            </a:r>
            <a:r>
              <a:rPr lang="en-IE" sz="1100" b="1" i="1" u="sng">
                <a:cs typeface="Calibri"/>
              </a:rPr>
              <a:t>: den er </a:t>
            </a:r>
            <a:r>
              <a:rPr lang="en-IE" sz="1100" b="1" i="1" u="sng" err="1">
                <a:cs typeface="Calibri"/>
              </a:rPr>
              <a:t>såpass</a:t>
            </a:r>
            <a:r>
              <a:rPr lang="en-IE" sz="1100" b="1" i="1" u="sng">
                <a:cs typeface="Calibri"/>
              </a:rPr>
              <a:t> </a:t>
            </a:r>
            <a:r>
              <a:rPr lang="en-IE" sz="1100" b="1" i="1" u="sng" err="1">
                <a:cs typeface="Calibri"/>
              </a:rPr>
              <a:t>fersk</a:t>
            </a:r>
            <a:r>
              <a:rPr lang="en-IE" sz="1100" b="1" i="1" u="sng">
                <a:cs typeface="Calibri"/>
              </a:rPr>
              <a:t>, men den er </a:t>
            </a:r>
            <a:r>
              <a:rPr lang="en-IE" sz="1100" b="1" i="1" u="sng" err="1">
                <a:cs typeface="Calibri"/>
              </a:rPr>
              <a:t>allerede</a:t>
            </a:r>
            <a:r>
              <a:rPr lang="en-IE" sz="1100" b="1" i="1" u="sng">
                <a:cs typeface="Calibri"/>
              </a:rPr>
              <a:t> </a:t>
            </a:r>
            <a:r>
              <a:rPr lang="en-IE" sz="1100" b="1" i="1" u="sng" err="1">
                <a:cs typeface="Calibri"/>
              </a:rPr>
              <a:t>sammenlignbar</a:t>
            </a:r>
            <a:r>
              <a:rPr lang="en-IE" sz="1100" b="1" i="1" u="sng">
                <a:cs typeface="Calibri"/>
              </a:rPr>
              <a:t> med ML </a:t>
            </a:r>
            <a:r>
              <a:rPr lang="en-IE" sz="1100" b="1" i="1" u="sng" err="1">
                <a:cs typeface="Calibri"/>
              </a:rPr>
              <a:t>plattformer</a:t>
            </a:r>
            <a:r>
              <a:rPr lang="en-IE" sz="1100" b="1" i="1" u="sng">
                <a:cs typeface="Calibri"/>
              </a:rPr>
              <a:t>.</a:t>
            </a:r>
          </a:p>
          <a:p>
            <a:endParaRPr lang="en-IE" sz="1100" b="1" i="1" u="sng">
              <a:cs typeface="Calibri"/>
            </a:endParaRPr>
          </a:p>
          <a:p>
            <a:r>
              <a:rPr lang="en-IE" sz="1100" b="1" i="1" u="sng">
                <a:cs typeface="Calibri"/>
              </a:rPr>
              <a:t>Data </a:t>
            </a:r>
            <a:r>
              <a:rPr lang="en-IE" sz="1100" b="1" i="1" u="sng" err="1">
                <a:cs typeface="Calibri"/>
              </a:rPr>
              <a:t>som</a:t>
            </a:r>
            <a:r>
              <a:rPr lang="en-IE" sz="1100" b="1" i="1" u="sng">
                <a:cs typeface="Calibri"/>
              </a:rPr>
              <a:t> er </a:t>
            </a:r>
            <a:r>
              <a:rPr lang="en-IE" sz="1100" b="1" i="1" u="sng" err="1">
                <a:cs typeface="Calibri"/>
              </a:rPr>
              <a:t>lagret</a:t>
            </a:r>
            <a:r>
              <a:rPr lang="en-IE" sz="1100" b="1" i="1" u="sng">
                <a:cs typeface="Calibri"/>
              </a:rPr>
              <a:t> </a:t>
            </a:r>
            <a:r>
              <a:rPr lang="en-IE" sz="1100" b="1" i="1" u="sng" err="1">
                <a:cs typeface="Calibri"/>
              </a:rPr>
              <a:t>i</a:t>
            </a:r>
            <a:r>
              <a:rPr lang="en-IE" sz="1100" b="1" i="1" u="sng">
                <a:cs typeface="Calibri"/>
              </a:rPr>
              <a:t> Fabric </a:t>
            </a:r>
            <a:r>
              <a:rPr lang="en-IE" sz="1100" b="1" i="1" u="sng" err="1">
                <a:cs typeface="Calibri"/>
              </a:rPr>
              <a:t>kan</a:t>
            </a:r>
            <a:r>
              <a:rPr lang="en-IE" sz="1100" b="1" i="1" u="sng">
                <a:cs typeface="Calibri"/>
              </a:rPr>
              <a:t> du </a:t>
            </a:r>
            <a:r>
              <a:rPr lang="en-IE" sz="1100" b="1" i="1" u="sng" err="1">
                <a:cs typeface="Calibri"/>
              </a:rPr>
              <a:t>bruke</a:t>
            </a:r>
            <a:r>
              <a:rPr lang="en-IE" sz="1100" b="1" i="1" u="sng">
                <a:cs typeface="Calibri"/>
              </a:rPr>
              <a:t> </a:t>
            </a:r>
            <a:r>
              <a:rPr lang="en-IE" sz="1100" b="1" i="1" u="sng" err="1">
                <a:cs typeface="Calibri"/>
              </a:rPr>
              <a:t>både</a:t>
            </a:r>
            <a:r>
              <a:rPr lang="en-IE" sz="1100" b="1" i="1" u="sng">
                <a:cs typeface="Calibri"/>
              </a:rPr>
              <a:t> </a:t>
            </a:r>
            <a:r>
              <a:rPr lang="en-IE" sz="1100" b="1" i="1" u="sng" err="1">
                <a:cs typeface="Calibri"/>
              </a:rPr>
              <a:t>i</a:t>
            </a:r>
            <a:r>
              <a:rPr lang="en-IE" sz="1100" b="1" i="1" u="sng">
                <a:cs typeface="Calibri"/>
              </a:rPr>
              <a:t> Azure Machine Learning </a:t>
            </a:r>
            <a:r>
              <a:rPr lang="en-IE" sz="1100" b="1" i="1" u="sng" err="1">
                <a:cs typeface="Calibri"/>
              </a:rPr>
              <a:t>og</a:t>
            </a:r>
            <a:r>
              <a:rPr lang="en-IE" sz="1100" b="1" i="1" u="sng">
                <a:cs typeface="Calibri"/>
              </a:rPr>
              <a:t> </a:t>
            </a:r>
            <a:r>
              <a:rPr lang="en-IE" sz="1100" b="1" i="1" u="sng" err="1">
                <a:cs typeface="Calibri"/>
              </a:rPr>
              <a:t>i</a:t>
            </a:r>
            <a:r>
              <a:rPr lang="en-IE" sz="1100" b="1" i="1" u="sng">
                <a:cs typeface="Calibri"/>
              </a:rPr>
              <a:t> </a:t>
            </a:r>
            <a:r>
              <a:rPr lang="en-IE" sz="1100" b="1" i="1" u="sng" err="1">
                <a:cs typeface="Calibri"/>
              </a:rPr>
              <a:t>Databrics</a:t>
            </a:r>
            <a:r>
              <a:rPr lang="en-IE" sz="1100" b="1" i="1" u="sng">
                <a:cs typeface="Calibri"/>
              </a:rPr>
              <a:t>.</a:t>
            </a:r>
          </a:p>
          <a:p>
            <a:endParaRPr lang="en-IE" sz="1100" b="1" i="1" u="sng">
              <a:cs typeface="Calibri"/>
            </a:endParaRPr>
          </a:p>
          <a:p>
            <a:r>
              <a:rPr lang="en-IE" sz="1100" b="1" i="1" u="sng">
                <a:cs typeface="Calibri"/>
              </a:rPr>
              <a:t>COMPUTE</a:t>
            </a:r>
            <a:endParaRPr lang="en-IE" sz="1100" b="1">
              <a:ea typeface="Calibri"/>
              <a:cs typeface="Calibri"/>
            </a:endParaRPr>
          </a:p>
          <a:p>
            <a:r>
              <a:rPr lang="en-IE" sz="1100">
                <a:cs typeface="Calibri"/>
              </a:rPr>
              <a:t>Fabric: Serverless </a:t>
            </a:r>
            <a:r>
              <a:rPr lang="en-IE" sz="1100" err="1">
                <a:cs typeface="Calibri"/>
              </a:rPr>
              <a:t>og</a:t>
            </a:r>
            <a:r>
              <a:rPr lang="en-IE" sz="1100">
                <a:cs typeface="Calibri"/>
              </a:rPr>
              <a:t> configurable. </a:t>
            </a:r>
            <a:r>
              <a:rPr lang="en-IE" sz="1100">
                <a:solidFill>
                  <a:srgbClr val="007864"/>
                </a:solidFill>
                <a:cs typeface="Calibri"/>
              </a:rPr>
              <a:t>Serverless simplifies in that you do not have to manage the underlying infrastructure (servers, clusters, </a:t>
            </a:r>
            <a:r>
              <a:rPr lang="en-IE" sz="1100" err="1">
                <a:solidFill>
                  <a:srgbClr val="007864"/>
                </a:solidFill>
                <a:cs typeface="Calibri"/>
              </a:rPr>
              <a:t>vms</a:t>
            </a:r>
            <a:r>
              <a:rPr lang="en-IE" sz="1100">
                <a:solidFill>
                  <a:srgbClr val="007864"/>
                </a:solidFill>
                <a:cs typeface="Calibri"/>
              </a:rPr>
              <a:t>), you also only pay for the resources you use. The configurable points stem from the fact that you can configure starter pools and create custom pools </a:t>
            </a:r>
          </a:p>
          <a:p>
            <a:endParaRPr lang="en-IE" sz="1100">
              <a:solidFill>
                <a:srgbClr val="007864"/>
              </a:solidFill>
              <a:cs typeface="Calibri"/>
            </a:endParaRPr>
          </a:p>
          <a:p>
            <a:r>
              <a:rPr lang="en-IE" sz="1100" b="1" i="1" u="sng">
                <a:solidFill>
                  <a:srgbClr val="007864"/>
                </a:solidFill>
              </a:rPr>
              <a:t>LOW CODE ML</a:t>
            </a:r>
            <a:endParaRPr lang="en-IE">
              <a:solidFill>
                <a:srgbClr val="007864"/>
              </a:solidFill>
            </a:endParaRPr>
          </a:p>
          <a:p>
            <a:r>
              <a:rPr lang="en-IE" sz="1100">
                <a:solidFill>
                  <a:srgbClr val="007864"/>
                </a:solidFill>
                <a:cs typeface="Calibri"/>
              </a:rPr>
              <a:t>Fabric and </a:t>
            </a:r>
            <a:r>
              <a:rPr lang="en-IE" sz="1100" err="1">
                <a:solidFill>
                  <a:srgbClr val="007864"/>
                </a:solidFill>
                <a:cs typeface="Calibri"/>
              </a:rPr>
              <a:t>Databrics</a:t>
            </a:r>
            <a:r>
              <a:rPr lang="en-IE" sz="1100">
                <a:solidFill>
                  <a:srgbClr val="007864"/>
                </a:solidFill>
                <a:cs typeface="Calibri"/>
              </a:rPr>
              <a:t> do not have it. </a:t>
            </a:r>
            <a:r>
              <a:rPr lang="en-IE" sz="1100" err="1">
                <a:solidFill>
                  <a:srgbClr val="007864"/>
                </a:solidFill>
                <a:cs typeface="Calibri"/>
              </a:rPr>
              <a:t>Eg</a:t>
            </a:r>
            <a:r>
              <a:rPr lang="en-IE" sz="1100">
                <a:solidFill>
                  <a:srgbClr val="007864"/>
                </a:solidFill>
                <a:cs typeface="Calibri"/>
              </a:rPr>
              <a:t> here you have to at least write one line of code. However with Azure Machine Learning (and </a:t>
            </a:r>
            <a:r>
              <a:rPr lang="en-IE" sz="1100" err="1">
                <a:solidFill>
                  <a:srgbClr val="007864"/>
                </a:solidFill>
                <a:cs typeface="Calibri"/>
              </a:rPr>
              <a:t>VertexAI</a:t>
            </a:r>
            <a:r>
              <a:rPr lang="en-IE" sz="1100">
                <a:solidFill>
                  <a:srgbClr val="007864"/>
                </a:solidFill>
                <a:cs typeface="Calibri"/>
              </a:rPr>
              <a:t> and </a:t>
            </a:r>
            <a:r>
              <a:rPr lang="en-IE" sz="1100" err="1">
                <a:solidFill>
                  <a:srgbClr val="007864"/>
                </a:solidFill>
                <a:cs typeface="Calibri"/>
              </a:rPr>
              <a:t>Sagemaker</a:t>
            </a:r>
            <a:r>
              <a:rPr lang="en-IE" sz="1100">
                <a:solidFill>
                  <a:srgbClr val="007864"/>
                </a:solidFill>
                <a:cs typeface="Calibri"/>
              </a:rPr>
              <a:t>) you can upload a dataset and then just check boxes and choose a problem type.</a:t>
            </a:r>
          </a:p>
          <a:p>
            <a:endParaRPr lang="en-IE" sz="1100">
              <a:solidFill>
                <a:srgbClr val="007864"/>
              </a:solidFill>
              <a:cs typeface="Calibri"/>
            </a:endParaRPr>
          </a:p>
          <a:p>
            <a:r>
              <a:rPr lang="en-IE" sz="1100" b="1" i="1" u="sng">
                <a:solidFill>
                  <a:srgbClr val="007864"/>
                </a:solidFill>
              </a:rPr>
              <a:t>BUILT IN </a:t>
            </a:r>
            <a:r>
              <a:rPr lang="en-IE" sz="1100" b="1" i="1" u="sng" err="1">
                <a:solidFill>
                  <a:srgbClr val="007864"/>
                </a:solidFill>
              </a:rPr>
              <a:t>ExAI</a:t>
            </a:r>
            <a:endParaRPr lang="en-IE">
              <a:solidFill>
                <a:srgbClr val="007864"/>
              </a:solidFill>
            </a:endParaRPr>
          </a:p>
          <a:p>
            <a:r>
              <a:rPr lang="en-IE" sz="1100" err="1">
                <a:solidFill>
                  <a:srgbClr val="007864"/>
                </a:solidFill>
                <a:cs typeface="Calibri"/>
              </a:rPr>
              <a:t>Fabric:</a:t>
            </a:r>
            <a:r>
              <a:rPr lang="en-IE" sz="1100" err="1">
                <a:solidFill>
                  <a:srgbClr val="007864"/>
                </a:solidFill>
              </a:rPr>
              <a:t>https</a:t>
            </a:r>
            <a:r>
              <a:rPr lang="en-IE" sz="1100">
                <a:solidFill>
                  <a:srgbClr val="007864"/>
                </a:solidFill>
              </a:rPr>
              <a:t>://</a:t>
            </a:r>
            <a:r>
              <a:rPr lang="en-IE" sz="1100" err="1">
                <a:solidFill>
                  <a:srgbClr val="007864"/>
                </a:solidFill>
              </a:rPr>
              <a:t>microsoft.github.io</a:t>
            </a:r>
            <a:r>
              <a:rPr lang="en-IE" sz="1100">
                <a:solidFill>
                  <a:srgbClr val="007864"/>
                </a:solidFill>
              </a:rPr>
              <a:t>/</a:t>
            </a:r>
            <a:r>
              <a:rPr lang="en-IE" sz="1100" err="1">
                <a:solidFill>
                  <a:srgbClr val="007864"/>
                </a:solidFill>
              </a:rPr>
              <a:t>SynapseML</a:t>
            </a:r>
            <a:r>
              <a:rPr lang="en-IE" sz="1100">
                <a:solidFill>
                  <a:srgbClr val="007864"/>
                </a:solidFill>
              </a:rPr>
              <a:t>/docs/Explore%20Algorithms/Responsible%20AI/Interpreting%20Model%20Predictions/</a:t>
            </a:r>
            <a:endParaRPr lang="en-IE" sz="1100">
              <a:solidFill>
                <a:srgbClr val="007864"/>
              </a:solidFill>
              <a:cs typeface="Calibri"/>
            </a:endParaRPr>
          </a:p>
          <a:p>
            <a:r>
              <a:rPr lang="en-IE" sz="1100" err="1">
                <a:solidFill>
                  <a:srgbClr val="007864"/>
                </a:solidFill>
              </a:rPr>
              <a:t>Databrics:https</a:t>
            </a:r>
            <a:r>
              <a:rPr lang="en-IE" sz="1100">
                <a:solidFill>
                  <a:srgbClr val="007864"/>
                </a:solidFill>
              </a:rPr>
              <a:t>://</a:t>
            </a:r>
            <a:r>
              <a:rPr lang="en-IE" sz="1100" err="1">
                <a:solidFill>
                  <a:srgbClr val="007864"/>
                </a:solidFill>
              </a:rPr>
              <a:t>community.databricks.com</a:t>
            </a:r>
            <a:r>
              <a:rPr lang="en-IE" sz="1100">
                <a:solidFill>
                  <a:srgbClr val="007864"/>
                </a:solidFill>
              </a:rPr>
              <a:t>/t5/machine-learning/responsible-ai-on-</a:t>
            </a:r>
            <a:r>
              <a:rPr lang="en-IE" sz="1100" err="1">
                <a:solidFill>
                  <a:srgbClr val="007864"/>
                </a:solidFill>
              </a:rPr>
              <a:t>databricks</a:t>
            </a:r>
            <a:r>
              <a:rPr lang="en-IE" sz="1100">
                <a:solidFill>
                  <a:srgbClr val="007864"/>
                </a:solidFill>
              </a:rPr>
              <a:t>/td-p/31315</a:t>
            </a:r>
            <a:endParaRPr lang="en-IE" sz="1100">
              <a:cs typeface="Calibri" panose="020F0502020204030204"/>
            </a:endParaRPr>
          </a:p>
          <a:p>
            <a:r>
              <a:rPr lang="en-IE" sz="1100">
                <a:solidFill>
                  <a:srgbClr val="007864"/>
                </a:solidFill>
                <a:cs typeface="Calibri"/>
              </a:rPr>
              <a:t>Azure machine learning: </a:t>
            </a:r>
            <a:r>
              <a:rPr lang="en-IE" sz="1100">
                <a:solidFill>
                  <a:srgbClr val="007864"/>
                </a:solidFill>
                <a:hlinkClick r:id="rId3"/>
              </a:rPr>
              <a:t>Model interpretability - Azure Machine Learning | Microsoft Learn</a:t>
            </a:r>
            <a:endParaRPr lang="en-IE" sz="1100">
              <a:solidFill>
                <a:srgbClr val="007864"/>
              </a:solidFill>
            </a:endParaRPr>
          </a:p>
          <a:p>
            <a:endParaRPr lang="en-IE">
              <a:solidFill>
                <a:srgbClr val="007864"/>
              </a:solidFill>
            </a:endParaRPr>
          </a:p>
          <a:p>
            <a:endParaRPr lang="en-IE" sz="1100">
              <a:solidFill>
                <a:srgbClr val="007864"/>
              </a:solidFill>
              <a:cs typeface="Calibri"/>
            </a:endParaRPr>
          </a:p>
          <a:p>
            <a:endParaRPr lang="en-IE" sz="1100" b="1">
              <a:cs typeface="Calibri"/>
            </a:endParaRPr>
          </a:p>
          <a:p>
            <a:endParaRPr lang="en-IE" sz="1100" b="1">
              <a:cs typeface="Calibri"/>
            </a:endParaRPr>
          </a:p>
          <a:p>
            <a:endParaRPr lang="en-IE" sz="1100" b="1">
              <a:cs typeface="Calibri"/>
            </a:endParaRPr>
          </a:p>
          <a:p>
            <a:r>
              <a:rPr lang="en-IE" sz="1100" b="1">
                <a:cs typeface="Calibri"/>
              </a:rPr>
              <a:t>Databricks:</a:t>
            </a:r>
          </a:p>
          <a:p>
            <a:r>
              <a:rPr lang="en-IE" sz="1100" b="1"/>
              <a:t>BUILT-IN DEPLOYMENT TOOLS:</a:t>
            </a:r>
            <a:r>
              <a:rPr lang="en-IE" sz="1100"/>
              <a:t> Quickly deploy on Databricks via Apache Spark UDF for a local machine, or several other production environments such as Microsoft Azure ML, Amazon </a:t>
            </a:r>
            <a:r>
              <a:rPr lang="en-IE" sz="1100" err="1"/>
              <a:t>SageMaker</a:t>
            </a:r>
            <a:r>
              <a:rPr lang="en-IE" sz="1100"/>
              <a:t>, and </a:t>
            </a:r>
            <a:r>
              <a:rPr lang="en-IE" sz="1100">
                <a:hlinkClick r:id="rId4"/>
              </a:rPr>
              <a:t>building Docker Images for Deployment</a:t>
            </a:r>
            <a:r>
              <a:rPr lang="en-IE" sz="1100"/>
              <a:t>.</a:t>
            </a:r>
            <a:br>
              <a:rPr lang="en-IE" sz="1100">
                <a:cs typeface="+mn-lt"/>
              </a:rPr>
            </a:br>
            <a:r>
              <a:rPr lang="en-IE" sz="1100">
                <a:cs typeface="+mn-lt"/>
              </a:rPr>
              <a:t>Er </a:t>
            </a:r>
            <a:r>
              <a:rPr lang="en-IE" sz="1100" err="1">
                <a:cs typeface="+mn-lt"/>
              </a:rPr>
              <a:t>apache</a:t>
            </a:r>
            <a:r>
              <a:rPr lang="en-IE" sz="1100">
                <a:cs typeface="+mn-lt"/>
              </a:rPr>
              <a:t> spark UDF </a:t>
            </a:r>
            <a:r>
              <a:rPr lang="en-IE" sz="1100" err="1">
                <a:cs typeface="+mn-lt"/>
              </a:rPr>
              <a:t>funksjonaliteten</a:t>
            </a:r>
            <a:r>
              <a:rPr lang="en-IE" sz="1100">
                <a:cs typeface="+mn-lt"/>
              </a:rPr>
              <a:t> </a:t>
            </a:r>
            <a:r>
              <a:rPr lang="en-IE" sz="1100" err="1">
                <a:cs typeface="+mn-lt"/>
              </a:rPr>
              <a:t>grunnen</a:t>
            </a:r>
            <a:r>
              <a:rPr lang="en-IE" sz="1100">
                <a:cs typeface="+mn-lt"/>
              </a:rPr>
              <a:t> </a:t>
            </a:r>
            <a:r>
              <a:rPr lang="en-IE" sz="1100" err="1">
                <a:cs typeface="+mn-lt"/>
              </a:rPr>
              <a:t>til</a:t>
            </a:r>
            <a:r>
              <a:rPr lang="en-IE" sz="1100">
                <a:cs typeface="+mn-lt"/>
              </a:rPr>
              <a:t> at det er endpoint </a:t>
            </a:r>
            <a:r>
              <a:rPr lang="en-IE" sz="1100" err="1">
                <a:cs typeface="+mn-lt"/>
              </a:rPr>
              <a:t>mulighet</a:t>
            </a:r>
            <a:r>
              <a:rPr lang="en-IE" sz="1100">
                <a:cs typeface="+mn-lt"/>
              </a:rPr>
              <a:t> her?</a:t>
            </a:r>
            <a:br>
              <a:rPr lang="en-IE" sz="1100">
                <a:cs typeface="+mn-lt"/>
              </a:rPr>
            </a:br>
            <a:endParaRPr lang="en-IE" sz="1100">
              <a:cs typeface="Calibri"/>
            </a:endParaRPr>
          </a:p>
          <a:p>
            <a:endParaRPr lang="en-US"/>
          </a:p>
          <a:p>
            <a:endParaRPr lang="en-US"/>
          </a:p>
        </p:txBody>
      </p:sp>
      <p:sp>
        <p:nvSpPr>
          <p:cNvPr id="4" name="Slide Number Placeholder 3">
            <a:extLst>
              <a:ext uri="{FF2B5EF4-FFF2-40B4-BE49-F238E27FC236}">
                <a16:creationId xmlns:a16="http://schemas.microsoft.com/office/drawing/2014/main" id="{5D6A347D-B984-3446-9D3C-DA0A621D94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234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F50E-9407-3680-EC63-EF06144D3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233BD-659F-B1CA-CEF2-7846EC8CB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7747C-BFA0-A479-8830-6C555851B5B3}"/>
              </a:ext>
            </a:extLst>
          </p:cNvPr>
          <p:cNvSpPr>
            <a:spLocks noGrp="1"/>
          </p:cNvSpPr>
          <p:nvPr>
            <p:ph type="body" idx="1"/>
          </p:nvPr>
        </p:nvSpPr>
        <p:spPr/>
        <p:txBody>
          <a:bodyPr/>
          <a:lstStyle/>
          <a:p>
            <a:pPr>
              <a:lnSpc>
                <a:spcPct val="90000"/>
              </a:lnSpc>
              <a:spcAft>
                <a:spcPts val="1200"/>
              </a:spcAft>
            </a:pPr>
            <a:r>
              <a:rPr lang="en-US" sz="1100">
                <a:ea typeface="Calibri"/>
                <a:cs typeface="Calibri"/>
              </a:rPr>
              <a:t>So we want to compare the cost if using AI services externally through Azure Open AI Service deployment or through Prebuilt Models in Microsoft Fabric which consume CU instead. </a:t>
            </a:r>
            <a:endParaRPr lang="nb-NO">
              <a:ea typeface="Calibri"/>
              <a:cs typeface="Calibri"/>
            </a:endParaRPr>
          </a:p>
          <a:p>
            <a:pPr>
              <a:lnSpc>
                <a:spcPct val="90000"/>
              </a:lnSpc>
              <a:spcAft>
                <a:spcPts val="1200"/>
              </a:spcAft>
            </a:pPr>
            <a:br>
              <a:rPr lang="en-US" sz="1100">
                <a:ea typeface="Calibri"/>
                <a:cs typeface="+mn-lt"/>
              </a:rPr>
            </a:br>
            <a:br>
              <a:rPr lang="en-US" sz="1100">
                <a:ea typeface="Calibri"/>
                <a:cs typeface="+mn-lt"/>
              </a:rPr>
            </a:br>
            <a:r>
              <a:rPr lang="en-US" sz="1100">
                <a:ea typeface="Calibri"/>
                <a:cs typeface="Calibri"/>
              </a:rPr>
              <a:t>If o</a:t>
            </a:r>
          </a:p>
        </p:txBody>
      </p:sp>
      <p:sp>
        <p:nvSpPr>
          <p:cNvPr id="4" name="Slide Number Placeholder 3">
            <a:extLst>
              <a:ext uri="{FF2B5EF4-FFF2-40B4-BE49-F238E27FC236}">
                <a16:creationId xmlns:a16="http://schemas.microsoft.com/office/drawing/2014/main" id="{DF51350D-52C5-097D-0054-0BDC3B191793}"/>
              </a:ext>
            </a:extLst>
          </p:cNvPr>
          <p:cNvSpPr>
            <a:spLocks noGrp="1"/>
          </p:cNvSpPr>
          <p:nvPr>
            <p:ph type="sldNum" sz="quarter" idx="5"/>
          </p:nvPr>
        </p:nvSpPr>
        <p:spPr/>
        <p:txBody>
          <a:bodyPr/>
          <a:lstStyle/>
          <a:p>
            <a:fld id="{7EB8C794-77EE-4724-B493-2E0907BFA558}" type="slidenum">
              <a:rPr lang="en-GB" smtClean="0"/>
              <a:t>63</a:t>
            </a:fld>
            <a:endParaRPr lang="en-GB"/>
          </a:p>
        </p:txBody>
      </p:sp>
    </p:spTree>
    <p:extLst>
      <p:ext uri="{BB962C8B-B14F-4D97-AF65-F5344CB8AC3E}">
        <p14:creationId xmlns:p14="http://schemas.microsoft.com/office/powerpoint/2010/main" val="3311565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66C88-E336-9B48-D9B3-D0F74FCE3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28396-973A-9746-64F0-62C090773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A7474-AFBF-0B59-BB91-976D53E3AC17}"/>
              </a:ext>
            </a:extLst>
          </p:cNvPr>
          <p:cNvSpPr>
            <a:spLocks noGrp="1"/>
          </p:cNvSpPr>
          <p:nvPr>
            <p:ph type="body" idx="1"/>
          </p:nvPr>
        </p:nvSpPr>
        <p:spPr/>
        <p:txBody>
          <a:bodyPr/>
          <a:lstStyle/>
          <a:p>
            <a:endParaRPr lang="en-IE" sz="1200">
              <a:cs typeface="Calibri"/>
            </a:endParaRPr>
          </a:p>
        </p:txBody>
      </p:sp>
      <p:sp>
        <p:nvSpPr>
          <p:cNvPr id="4" name="Slide Number Placeholder 3">
            <a:extLst>
              <a:ext uri="{FF2B5EF4-FFF2-40B4-BE49-F238E27FC236}">
                <a16:creationId xmlns:a16="http://schemas.microsoft.com/office/drawing/2014/main" id="{49F0E6D4-AFE5-37AD-2C24-C24AB3E48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620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B0FB-1813-8AAB-F456-DC965CB3D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0015F-E3B2-C700-4A8F-6D8C9941A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80241-47AE-9845-01F5-E0B8D698F8A7}"/>
              </a:ext>
            </a:extLst>
          </p:cNvPr>
          <p:cNvSpPr>
            <a:spLocks noGrp="1"/>
          </p:cNvSpPr>
          <p:nvPr>
            <p:ph type="body" idx="1"/>
          </p:nvPr>
        </p:nvSpPr>
        <p:spPr/>
        <p:txBody>
          <a:bodyPr/>
          <a:lstStyle/>
          <a:p>
            <a:endParaRPr lang="en-IE" sz="1200">
              <a:cs typeface="Calibri"/>
            </a:endParaRPr>
          </a:p>
        </p:txBody>
      </p:sp>
      <p:sp>
        <p:nvSpPr>
          <p:cNvPr id="4" name="Slide Number Placeholder 3">
            <a:extLst>
              <a:ext uri="{FF2B5EF4-FFF2-40B4-BE49-F238E27FC236}">
                <a16:creationId xmlns:a16="http://schemas.microsoft.com/office/drawing/2014/main" id="{69D6E6A4-EB1E-3474-9D49-EFA4FE1004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69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865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7EB8C794-77EE-4724-B493-2E0907BFA558}" type="slidenum">
              <a:rPr lang="en-GB" smtClean="0"/>
              <a:t>10</a:t>
            </a:fld>
            <a:endParaRPr lang="en-GB"/>
          </a:p>
        </p:txBody>
      </p:sp>
    </p:spTree>
    <p:extLst>
      <p:ext uri="{BB962C8B-B14F-4D97-AF65-F5344CB8AC3E}">
        <p14:creationId xmlns:p14="http://schemas.microsoft.com/office/powerpoint/2010/main" val="1767940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sz="1100"/>
              <a:t>+ Anomaly Detection og  forecasting</a:t>
            </a:r>
          </a:p>
          <a:p>
            <a:endParaRPr lang="en-NO" sz="1100"/>
          </a:p>
          <a:p>
            <a:pPr marL="171450" indent="-171450">
              <a:buFontTx/>
              <a:buChar char="-"/>
            </a:pPr>
            <a:r>
              <a:rPr lang="en-NO" sz="1100"/>
              <a:t>Bottom line; Løsningene er relativt snevre eller Visual Created Models AML not supported</a:t>
            </a:r>
          </a:p>
          <a:p>
            <a:pPr marL="171450" indent="-171450">
              <a:buFontTx/>
              <a:buChar char="-"/>
            </a:pPr>
            <a:endParaRPr lang="en-NO" sz="1100"/>
          </a:p>
          <a:p>
            <a:endParaRPr lang="en-NO" sz="1100">
              <a:cs typeface="Calibri"/>
            </a:endParaRPr>
          </a:p>
          <a:p>
            <a:endParaRPr lang="en-NO" sz="1100">
              <a:cs typeface="Calibri"/>
            </a:endParaRPr>
          </a:p>
          <a:p>
            <a:r>
              <a:rPr lang="en-NO" sz="1100">
                <a:cs typeface="Calibri"/>
              </a:rPr>
              <a:t>Ikke sikkert vi trenger alle detaljene, kanskje nok </a:t>
            </a:r>
          </a:p>
          <a:p>
            <a:endParaRPr lang="en-NO" sz="1100">
              <a:cs typeface="Calibri"/>
            </a:endParaRPr>
          </a:p>
          <a:p>
            <a:r>
              <a:rPr lang="en-GB" sz="1600">
                <a:hlinkClick r:id="rId3"/>
              </a:rPr>
              <a:t>Tutorial: Use Cognitive Services in Power BI - Power BI | Microsoft Learn</a:t>
            </a:r>
            <a:endParaRPr lang="en-NO" sz="1100">
              <a:cs typeface="Calibri"/>
            </a:endParaRPr>
          </a:p>
        </p:txBody>
      </p:sp>
      <p:sp>
        <p:nvSpPr>
          <p:cNvPr id="4" name="Slide Number Placeholder 3"/>
          <p:cNvSpPr>
            <a:spLocks noGrp="1"/>
          </p:cNvSpPr>
          <p:nvPr>
            <p:ph type="sldNum" sz="quarter" idx="5"/>
          </p:nvPr>
        </p:nvSpPr>
        <p:spPr/>
        <p:txBody>
          <a:bodyPr/>
          <a:lstStyle/>
          <a:p>
            <a:fld id="{7EB8C794-77EE-4724-B493-2E0907BFA558}" type="slidenum">
              <a:rPr lang="en-GB" smtClean="0"/>
              <a:t>14</a:t>
            </a:fld>
            <a:endParaRPr lang="en-GB"/>
          </a:p>
        </p:txBody>
      </p:sp>
    </p:spTree>
    <p:extLst>
      <p:ext uri="{BB962C8B-B14F-4D97-AF65-F5344CB8AC3E}">
        <p14:creationId xmlns:p14="http://schemas.microsoft.com/office/powerpoint/2010/main" val="128847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sz="1100"/>
              <a:t>+ Anomaly Detection og  forecasting</a:t>
            </a:r>
          </a:p>
          <a:p>
            <a:endParaRPr lang="en-NO" sz="1100"/>
          </a:p>
          <a:p>
            <a:pPr marL="171450" indent="-171450">
              <a:buFontTx/>
              <a:buChar char="-"/>
            </a:pPr>
            <a:r>
              <a:rPr lang="en-NO" sz="1100"/>
              <a:t>Bottom line; Løsningene er relativt snevre eller Visual Created Models AML not supported</a:t>
            </a:r>
          </a:p>
          <a:p>
            <a:pPr marL="171450" indent="-171450">
              <a:buFontTx/>
              <a:buChar char="-"/>
            </a:pPr>
            <a:endParaRPr lang="en-NO" sz="1100"/>
          </a:p>
          <a:p>
            <a:endParaRPr lang="en-NO" sz="1100">
              <a:cs typeface="Calibri"/>
            </a:endParaRPr>
          </a:p>
          <a:p>
            <a:endParaRPr lang="en-NO" sz="1100">
              <a:cs typeface="Calibri"/>
            </a:endParaRPr>
          </a:p>
          <a:p>
            <a:r>
              <a:rPr lang="en-NO" sz="1100">
                <a:cs typeface="Calibri"/>
              </a:rPr>
              <a:t>Ikke sikkert vi trenger alle detaljene, kanskje nok </a:t>
            </a:r>
          </a:p>
          <a:p>
            <a:endParaRPr lang="en-NO" sz="1100">
              <a:cs typeface="Calibri"/>
            </a:endParaRPr>
          </a:p>
          <a:p>
            <a:r>
              <a:rPr lang="en-GB" sz="1600">
                <a:hlinkClick r:id="rId3"/>
              </a:rPr>
              <a:t>Tutorial: Use Cognitive Services in Power BI - Power BI | Microsoft Learn</a:t>
            </a:r>
            <a:endParaRPr lang="en-NO" sz="1100">
              <a:cs typeface="Calibri"/>
            </a:endParaRPr>
          </a:p>
        </p:txBody>
      </p:sp>
      <p:sp>
        <p:nvSpPr>
          <p:cNvPr id="4" name="Slide Number Placeholder 3"/>
          <p:cNvSpPr>
            <a:spLocks noGrp="1"/>
          </p:cNvSpPr>
          <p:nvPr>
            <p:ph type="sldNum" sz="quarter" idx="5"/>
          </p:nvPr>
        </p:nvSpPr>
        <p:spPr/>
        <p:txBody>
          <a:bodyPr/>
          <a:lstStyle/>
          <a:p>
            <a:fld id="{7EB8C794-77EE-4724-B493-2E0907BFA558}" type="slidenum">
              <a:rPr lang="en-GB" smtClean="0"/>
              <a:t>15</a:t>
            </a:fld>
            <a:endParaRPr lang="en-GB"/>
          </a:p>
        </p:txBody>
      </p:sp>
    </p:spTree>
    <p:extLst>
      <p:ext uri="{BB962C8B-B14F-4D97-AF65-F5344CB8AC3E}">
        <p14:creationId xmlns:p14="http://schemas.microsoft.com/office/powerpoint/2010/main" val="163638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sz="1100"/>
              <a:t>+ Anomaly Detection og  forecasting</a:t>
            </a:r>
          </a:p>
          <a:p>
            <a:endParaRPr lang="en-NO" sz="1100"/>
          </a:p>
          <a:p>
            <a:pPr marL="171450" indent="-171450">
              <a:buFontTx/>
              <a:buChar char="-"/>
            </a:pPr>
            <a:r>
              <a:rPr lang="en-NO" sz="1100"/>
              <a:t>Bottom line; Løsningene er relativt snevre eller Visual Created Models AML not supported</a:t>
            </a:r>
          </a:p>
          <a:p>
            <a:pPr marL="171450" indent="-171450">
              <a:buFontTx/>
              <a:buChar char="-"/>
            </a:pPr>
            <a:endParaRPr lang="en-NO" sz="1100"/>
          </a:p>
          <a:p>
            <a:endParaRPr lang="en-NO" sz="1100">
              <a:cs typeface="Calibri"/>
            </a:endParaRPr>
          </a:p>
          <a:p>
            <a:endParaRPr lang="en-NO" sz="1100">
              <a:cs typeface="Calibri"/>
            </a:endParaRPr>
          </a:p>
          <a:p>
            <a:r>
              <a:rPr lang="en-NO" sz="1100">
                <a:cs typeface="Calibri"/>
              </a:rPr>
              <a:t>Ikke sikkert vi trenger alle detaljene, kanskje nok </a:t>
            </a:r>
          </a:p>
          <a:p>
            <a:endParaRPr lang="en-NO" sz="1100">
              <a:cs typeface="Calibri"/>
            </a:endParaRPr>
          </a:p>
          <a:p>
            <a:r>
              <a:rPr lang="en-GB" sz="1600">
                <a:hlinkClick r:id="rId3"/>
              </a:rPr>
              <a:t>Tutorial: Use Cognitive Services in Power BI - Power BI | Microsoft Learn</a:t>
            </a:r>
            <a:endParaRPr lang="en-NO" sz="1100">
              <a:cs typeface="Calibri"/>
            </a:endParaRPr>
          </a:p>
        </p:txBody>
      </p:sp>
      <p:sp>
        <p:nvSpPr>
          <p:cNvPr id="4" name="Slide Number Placeholder 3"/>
          <p:cNvSpPr>
            <a:spLocks noGrp="1"/>
          </p:cNvSpPr>
          <p:nvPr>
            <p:ph type="sldNum" sz="quarter" idx="5"/>
          </p:nvPr>
        </p:nvSpPr>
        <p:spPr/>
        <p:txBody>
          <a:bodyPr/>
          <a:lstStyle/>
          <a:p>
            <a:fld id="{7EB8C794-77EE-4724-B493-2E0907BFA558}" type="slidenum">
              <a:rPr lang="en-GB" smtClean="0"/>
              <a:t>16</a:t>
            </a:fld>
            <a:endParaRPr lang="en-GB"/>
          </a:p>
        </p:txBody>
      </p:sp>
    </p:spTree>
    <p:extLst>
      <p:ext uri="{BB962C8B-B14F-4D97-AF65-F5344CB8AC3E}">
        <p14:creationId xmlns:p14="http://schemas.microsoft.com/office/powerpoint/2010/main" val="3605358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7.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Fabric February Logo">
            <a:extLst>
              <a:ext uri="{FF2B5EF4-FFF2-40B4-BE49-F238E27FC236}">
                <a16:creationId xmlns:a16="http://schemas.microsoft.com/office/drawing/2014/main" id="{F204F1B3-B0F8-8D3D-B1B5-10045D932C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0244" y="360000"/>
            <a:ext cx="2700000" cy="900000"/>
          </a:xfrm>
          <a:prstGeom prst="rect">
            <a:avLst/>
          </a:prstGeom>
          <a:effectLst>
            <a:outerShdw blurRad="63500" dist="63500" dir="2700000" algn="tl" rotWithShape="0">
              <a:srgbClr val="012B26">
                <a:alpha val="50000"/>
              </a:srgbClr>
            </a:outerShdw>
          </a:effectLst>
        </p:spPr>
      </p:pic>
      <p:sp>
        <p:nvSpPr>
          <p:cNvPr id="2" name="Title"/>
          <p:cNvSpPr>
            <a:spLocks noGrp="1"/>
          </p:cNvSpPr>
          <p:nvPr>
            <p:ph type="ctrTitle" hasCustomPrompt="1"/>
          </p:nvPr>
        </p:nvSpPr>
        <p:spPr>
          <a:xfrm>
            <a:off x="360364" y="1439862"/>
            <a:ext cx="10799762" cy="3600000"/>
          </a:xfrm>
        </p:spPr>
        <p:txBody>
          <a:bodyPr anchor="ctr" anchorCtr="0">
            <a:normAutofit/>
          </a:bodyPr>
          <a:lstStyle>
            <a:lvl1pPr algn="ctr">
              <a:lnSpc>
                <a:spcPct val="100000"/>
              </a:lnSpc>
              <a:spcBef>
                <a:spcPts val="0"/>
              </a:spcBef>
              <a:spcAft>
                <a:spcPts val="0"/>
              </a:spcAft>
              <a:defRPr sz="8000" b="1">
                <a:solidFill>
                  <a:schemeClr val="bg1"/>
                </a:solidFill>
              </a:defRPr>
            </a:lvl1pPr>
          </a:lstStyle>
          <a:p>
            <a:r>
              <a:rPr lang="en-US"/>
              <a:t>Presentation Title</a:t>
            </a:r>
          </a:p>
        </p:txBody>
      </p:sp>
      <p:sp>
        <p:nvSpPr>
          <p:cNvPr id="5" name="Subtitle">
            <a:extLst>
              <a:ext uri="{FF2B5EF4-FFF2-40B4-BE49-F238E27FC236}">
                <a16:creationId xmlns:a16="http://schemas.microsoft.com/office/drawing/2014/main" id="{53E7F0CE-E3E7-4FA6-B1C6-72222792356F}"/>
              </a:ext>
            </a:extLst>
          </p:cNvPr>
          <p:cNvSpPr>
            <a:spLocks noGrp="1"/>
          </p:cNvSpPr>
          <p:nvPr>
            <p:ph type="body" sz="quarter" idx="11" hasCustomPrompt="1"/>
          </p:nvPr>
        </p:nvSpPr>
        <p:spPr>
          <a:xfrm>
            <a:off x="360364" y="5039862"/>
            <a:ext cx="10799762" cy="1076522"/>
          </a:xfrm>
          <a:prstGeom prst="rect">
            <a:avLst/>
          </a:prstGeom>
        </p:spPr>
        <p:txBody>
          <a:bodyPr tIns="0" rIns="0" bIns="0" anchor="ctr">
            <a:normAutofit/>
          </a:bodyPr>
          <a:lstStyle>
            <a:lvl1pPr algn="ctr">
              <a:spcBef>
                <a:spcPts val="0"/>
              </a:spcBef>
              <a:defRPr sz="3000" b="0">
                <a:solidFill>
                  <a:schemeClr val="accent6"/>
                </a:solidFill>
              </a:defRPr>
            </a:lvl1pPr>
          </a:lstStyle>
          <a:p>
            <a:pPr lvl="0"/>
            <a:r>
              <a:rPr lang="en-US"/>
              <a:t>Speaker Name</a:t>
            </a:r>
          </a:p>
        </p:txBody>
      </p:sp>
    </p:spTree>
    <p:extLst>
      <p:ext uri="{BB962C8B-B14F-4D97-AF65-F5344CB8AC3E}">
        <p14:creationId xmlns:p14="http://schemas.microsoft.com/office/powerpoint/2010/main" val="64652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rt">
    <p:spTree>
      <p:nvGrpSpPr>
        <p:cNvPr id="1" name=""/>
        <p:cNvGrpSpPr/>
        <p:nvPr/>
      </p:nvGrpSpPr>
      <p:grpSpPr>
        <a:xfrm>
          <a:off x="0" y="0"/>
          <a:ext cx="0" cy="0"/>
          <a:chOff x="0" y="0"/>
          <a:chExt cx="0" cy="0"/>
        </a:xfrm>
      </p:grpSpPr>
      <p:pic>
        <p:nvPicPr>
          <p:cNvPr id="5" name="Fabric February Icon">
            <a:extLst>
              <a:ext uri="{FF2B5EF4-FFF2-40B4-BE49-F238E27FC236}">
                <a16:creationId xmlns:a16="http://schemas.microsoft.com/office/drawing/2014/main" id="{F489869E-36DF-8014-5749-5BD8DDFA3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701" y="1890088"/>
            <a:ext cx="2700000" cy="2700000"/>
          </a:xfrm>
          <a:prstGeom prst="rect">
            <a:avLst/>
          </a:prstGeom>
          <a:effectLst>
            <a:outerShdw blurRad="63500" dist="63500" dir="2700000" algn="tl" rotWithShape="0">
              <a:srgbClr val="012B26">
                <a:alpha val="50000"/>
              </a:srgbClr>
            </a:outerShdw>
          </a:effectLst>
        </p:spPr>
      </p:pic>
      <p:sp>
        <p:nvSpPr>
          <p:cNvPr id="2" name="Title"/>
          <p:cNvSpPr>
            <a:spLocks noGrp="1"/>
          </p:cNvSpPr>
          <p:nvPr>
            <p:ph type="ctrTitle" hasCustomPrompt="1"/>
          </p:nvPr>
        </p:nvSpPr>
        <p:spPr>
          <a:xfrm>
            <a:off x="3060701" y="360363"/>
            <a:ext cx="8099425" cy="5759450"/>
          </a:xfrm>
        </p:spPr>
        <p:txBody>
          <a:bodyPr lIns="360000" anchor="ctr" anchorCtr="0">
            <a:normAutofit/>
          </a:bodyPr>
          <a:lstStyle>
            <a:lvl1pPr algn="l">
              <a:defRPr sz="10000" b="1"/>
            </a:lvl1pPr>
          </a:lstStyle>
          <a:p>
            <a:r>
              <a:rPr lang="en-US"/>
              <a:t>Part Title</a:t>
            </a:r>
          </a:p>
        </p:txBody>
      </p:sp>
    </p:spTree>
    <p:extLst>
      <p:ext uri="{BB962C8B-B14F-4D97-AF65-F5344CB8AC3E}">
        <p14:creationId xmlns:p14="http://schemas.microsoft.com/office/powerpoint/2010/main" val="177168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60366" y="360363"/>
            <a:ext cx="10799761" cy="5759450"/>
          </a:xfrm>
        </p:spPr>
        <p:txBody>
          <a:bodyPr lIns="0" anchor="ctr">
            <a:normAutofit/>
          </a:bodyPr>
          <a:lstStyle>
            <a:lvl1pPr algn="ctr">
              <a:defRPr sz="8000" b="1">
                <a:solidFill>
                  <a:schemeClr val="bg1"/>
                </a:solidFill>
                <a:latin typeface="+mj-lt"/>
              </a:defRPr>
            </a:lvl1pPr>
          </a:lstStyle>
          <a:p>
            <a:r>
              <a:rPr lang="en-US"/>
              <a:t>Section Title</a:t>
            </a:r>
          </a:p>
        </p:txBody>
      </p:sp>
    </p:spTree>
    <p:extLst>
      <p:ext uri="{BB962C8B-B14F-4D97-AF65-F5344CB8AC3E}">
        <p14:creationId xmlns:p14="http://schemas.microsoft.com/office/powerpoint/2010/main" val="12817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60366" y="360363"/>
            <a:ext cx="10799761" cy="5759450"/>
          </a:xfrm>
        </p:spPr>
        <p:txBody>
          <a:bodyPr lIns="0" anchor="ctr">
            <a:normAutofit/>
          </a:bodyPr>
          <a:lstStyle>
            <a:lvl1pPr algn="ctr">
              <a:defRPr sz="8000" b="1">
                <a:solidFill>
                  <a:schemeClr val="bg1"/>
                </a:solidFill>
                <a:latin typeface="+mj-lt"/>
              </a:defRPr>
            </a:lvl1pPr>
          </a:lstStyle>
          <a:p>
            <a:r>
              <a:rPr lang="en-US"/>
              <a:t>Section Title</a:t>
            </a:r>
          </a:p>
        </p:txBody>
      </p:sp>
      <p:sp>
        <p:nvSpPr>
          <p:cNvPr id="6" name="Subtitle">
            <a:extLst>
              <a:ext uri="{FF2B5EF4-FFF2-40B4-BE49-F238E27FC236}">
                <a16:creationId xmlns:a16="http://schemas.microsoft.com/office/drawing/2014/main" id="{767376FF-9407-3B7D-8595-8BEAE9C6CDE7}"/>
              </a:ext>
            </a:extLst>
          </p:cNvPr>
          <p:cNvSpPr>
            <a:spLocks noGrp="1"/>
          </p:cNvSpPr>
          <p:nvPr>
            <p:ph type="body" sz="quarter" idx="11" hasCustomPrompt="1"/>
          </p:nvPr>
        </p:nvSpPr>
        <p:spPr>
          <a:xfrm>
            <a:off x="360364" y="3779838"/>
            <a:ext cx="10799762" cy="2339974"/>
          </a:xfrm>
          <a:prstGeom prst="rect">
            <a:avLst/>
          </a:prstGeom>
        </p:spPr>
        <p:txBody>
          <a:bodyPr tIns="180000" anchor="t">
            <a:normAutofit/>
          </a:bodyPr>
          <a:lstStyle>
            <a:lvl1pPr algn="ctr">
              <a:defRPr sz="4000">
                <a:solidFill>
                  <a:schemeClr val="accent5"/>
                </a:solidFill>
              </a:defRPr>
            </a:lvl1pPr>
          </a:lstStyle>
          <a:p>
            <a:pPr lvl="0"/>
            <a:r>
              <a:rPr lang="en-US"/>
              <a:t>Section Description</a:t>
            </a:r>
          </a:p>
        </p:txBody>
      </p:sp>
    </p:spTree>
    <p:extLst>
      <p:ext uri="{BB962C8B-B14F-4D97-AF65-F5344CB8AC3E}">
        <p14:creationId xmlns:p14="http://schemas.microsoft.com/office/powerpoint/2010/main" val="192894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3D1B1B9A-D3B9-4B29-6568-BEB70C9E0096}"/>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a:t>Subsection</a:t>
            </a:r>
          </a:p>
        </p:txBody>
      </p:sp>
    </p:spTree>
    <p:extLst>
      <p:ext uri="{BB962C8B-B14F-4D97-AF65-F5344CB8AC3E}">
        <p14:creationId xmlns:p14="http://schemas.microsoft.com/office/powerpoint/2010/main" val="1829801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0501FEB-FF64-07EA-824B-4623C8B2901B}"/>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a:t>Subsection</a:t>
            </a:r>
          </a:p>
        </p:txBody>
      </p:sp>
      <p:sp>
        <p:nvSpPr>
          <p:cNvPr id="4" name="Subtitle">
            <a:extLst>
              <a:ext uri="{FF2B5EF4-FFF2-40B4-BE49-F238E27FC236}">
                <a16:creationId xmlns:a16="http://schemas.microsoft.com/office/drawing/2014/main" id="{5CF6131B-13B2-41E4-9C50-114B7D950765}"/>
              </a:ext>
            </a:extLst>
          </p:cNvPr>
          <p:cNvSpPr>
            <a:spLocks noGrp="1"/>
          </p:cNvSpPr>
          <p:nvPr>
            <p:ph type="body" sz="quarter" idx="10" hasCustomPrompt="1"/>
          </p:nvPr>
        </p:nvSpPr>
        <p:spPr>
          <a:xfrm>
            <a:off x="360364" y="3779842"/>
            <a:ext cx="10799762" cy="2339975"/>
          </a:xfrm>
          <a:prstGeom prst="rect">
            <a:avLst/>
          </a:prstGeom>
        </p:spPr>
        <p:txBody>
          <a:bodyPr tIns="180000" anchor="t">
            <a:noAutofit/>
          </a:bodyPr>
          <a:lstStyle>
            <a:lvl1pPr algn="ctr">
              <a:defRPr sz="3000" b="0">
                <a:solidFill>
                  <a:schemeClr val="accent5"/>
                </a:solidFill>
                <a:latin typeface="+mn-lt"/>
              </a:defRPr>
            </a:lvl1pPr>
          </a:lstStyle>
          <a:p>
            <a:pPr lvl="0"/>
            <a:r>
              <a:rPr lang="en-US"/>
              <a:t>Subsection Description</a:t>
            </a:r>
          </a:p>
        </p:txBody>
      </p:sp>
    </p:spTree>
    <p:extLst>
      <p:ext uri="{BB962C8B-B14F-4D97-AF65-F5344CB8AC3E}">
        <p14:creationId xmlns:p14="http://schemas.microsoft.com/office/powerpoint/2010/main" val="75869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peaker Bio">
    <p:spTree>
      <p:nvGrpSpPr>
        <p:cNvPr id="1" name=""/>
        <p:cNvGrpSpPr/>
        <p:nvPr/>
      </p:nvGrpSpPr>
      <p:grpSpPr>
        <a:xfrm>
          <a:off x="0" y="0"/>
          <a:ext cx="0" cy="0"/>
          <a:chOff x="0" y="0"/>
          <a:chExt cx="0" cy="0"/>
        </a:xfrm>
      </p:grpSpPr>
      <p:sp>
        <p:nvSpPr>
          <p:cNvPr id="9" name="First name">
            <a:extLst>
              <a:ext uri="{FF2B5EF4-FFF2-40B4-BE49-F238E27FC236}">
                <a16:creationId xmlns:a16="http://schemas.microsoft.com/office/drawing/2014/main" id="{452D2991-8A9E-FBEC-8E9A-9632342198C9}"/>
              </a:ext>
            </a:extLst>
          </p:cNvPr>
          <p:cNvSpPr>
            <a:spLocks noGrp="1"/>
          </p:cNvSpPr>
          <p:nvPr>
            <p:ph type="title" hasCustomPrompt="1"/>
          </p:nvPr>
        </p:nvSpPr>
        <p:spPr>
          <a:xfrm>
            <a:off x="360000" y="720088"/>
            <a:ext cx="5400244" cy="720000"/>
          </a:xfrm>
          <a:effectLst/>
        </p:spPr>
        <p:txBody>
          <a:bodyPr anchor="ctr"/>
          <a:lstStyle>
            <a:lvl1pPr>
              <a:spcBef>
                <a:spcPts val="0"/>
              </a:spcBef>
              <a:defRPr lang="en-US" sz="4400" b="1" i="0" kern="1200" dirty="0" smtClean="0">
                <a:solidFill>
                  <a:schemeClr val="bg1"/>
                </a:solidFill>
                <a:effectLst>
                  <a:outerShdw blurRad="63500" dist="38100" dir="2700000" algn="tl" rotWithShape="0">
                    <a:schemeClr val="accent2">
                      <a:lumMod val="50000"/>
                      <a:alpha val="50000"/>
                    </a:schemeClr>
                  </a:outerShdw>
                </a:effectLst>
                <a:latin typeface="+mj-lt"/>
                <a:ea typeface="+mn-ea"/>
                <a:cs typeface="IBM Plex Sans" panose="020B0503050203000203" pitchFamily="34" charset="77"/>
              </a:defRPr>
            </a:lvl1pPr>
          </a:lstStyle>
          <a:p>
            <a:r>
              <a:rPr lang="en-US"/>
              <a:t>First Name</a:t>
            </a:r>
            <a:endParaRPr lang="nb-NO"/>
          </a:p>
        </p:txBody>
      </p:sp>
      <p:sp>
        <p:nvSpPr>
          <p:cNvPr id="42" name="Last  name">
            <a:extLst>
              <a:ext uri="{FF2B5EF4-FFF2-40B4-BE49-F238E27FC236}">
                <a16:creationId xmlns:a16="http://schemas.microsoft.com/office/drawing/2014/main" id="{0D2292A1-4831-8743-BC26-539A0B82004C}"/>
              </a:ext>
            </a:extLst>
          </p:cNvPr>
          <p:cNvSpPr>
            <a:spLocks noGrp="1"/>
          </p:cNvSpPr>
          <p:nvPr>
            <p:ph type="body" sz="quarter" idx="20" hasCustomPrompt="1"/>
          </p:nvPr>
        </p:nvSpPr>
        <p:spPr>
          <a:xfrm>
            <a:off x="360000" y="1440088"/>
            <a:ext cx="5400244" cy="720000"/>
          </a:xfrm>
          <a:prstGeom prst="rect">
            <a:avLst/>
          </a:prstGeom>
          <a:effectLst/>
        </p:spPr>
        <p:txBody>
          <a:bodyPr anchor="ctr" anchorCtr="0">
            <a:noAutofit/>
          </a:bodyPr>
          <a:lstStyle>
            <a:lvl1pPr marL="0" indent="0" algn="l">
              <a:lnSpc>
                <a:spcPct val="100000"/>
              </a:lnSpc>
              <a:spcBef>
                <a:spcPts val="0"/>
              </a:spcBef>
              <a:spcAft>
                <a:spcPts val="0"/>
              </a:spcAft>
              <a:buNone/>
              <a:defRPr sz="4400" b="1" i="0">
                <a:solidFill>
                  <a:schemeClr val="bg1"/>
                </a:solidFill>
                <a:effectLst>
                  <a:outerShdw blurRad="63500" dist="38100" dir="2700000" algn="tl" rotWithShape="0">
                    <a:schemeClr val="accent2">
                      <a:lumMod val="50000"/>
                      <a:alpha val="50000"/>
                    </a:schemeClr>
                  </a:outerShdw>
                </a:effectLst>
                <a:latin typeface="+mj-lt"/>
              </a:defRPr>
            </a:lvl1pPr>
          </a:lstStyle>
          <a:p>
            <a:pPr lvl="0"/>
            <a:r>
              <a:rPr lang="en-US"/>
              <a:t>Last Name</a:t>
            </a:r>
          </a:p>
        </p:txBody>
      </p:sp>
      <p:sp>
        <p:nvSpPr>
          <p:cNvPr id="18" name="Job title">
            <a:extLst>
              <a:ext uri="{FF2B5EF4-FFF2-40B4-BE49-F238E27FC236}">
                <a16:creationId xmlns:a16="http://schemas.microsoft.com/office/drawing/2014/main" id="{66227045-61B0-9544-AEC3-12180B09CBA3}"/>
              </a:ext>
            </a:extLst>
          </p:cNvPr>
          <p:cNvSpPr>
            <a:spLocks noGrp="1"/>
          </p:cNvSpPr>
          <p:nvPr>
            <p:ph idx="1" hasCustomPrompt="1"/>
          </p:nvPr>
        </p:nvSpPr>
        <p:spPr>
          <a:xfrm>
            <a:off x="360000" y="2160088"/>
            <a:ext cx="5400244" cy="540000"/>
          </a:xfrm>
          <a:prstGeom prst="rect">
            <a:avLst/>
          </a:prstGeom>
          <a:effectLst/>
        </p:spPr>
        <p:txBody>
          <a:bodyPr anchor="ctr" anchorCtr="0">
            <a:noAutofit/>
          </a:bodyPr>
          <a:lstStyle>
            <a:lvl1pPr marL="0" indent="0" algn="l">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Job title</a:t>
            </a:r>
          </a:p>
        </p:txBody>
      </p:sp>
      <p:sp>
        <p:nvSpPr>
          <p:cNvPr id="31" name="Company">
            <a:extLst>
              <a:ext uri="{FF2B5EF4-FFF2-40B4-BE49-F238E27FC236}">
                <a16:creationId xmlns:a16="http://schemas.microsoft.com/office/drawing/2014/main" id="{540AA7F0-2E50-214E-9056-0901887064EF}"/>
              </a:ext>
            </a:extLst>
          </p:cNvPr>
          <p:cNvSpPr>
            <a:spLocks noGrp="1"/>
          </p:cNvSpPr>
          <p:nvPr>
            <p:ph idx="17" hasCustomPrompt="1"/>
          </p:nvPr>
        </p:nvSpPr>
        <p:spPr>
          <a:xfrm>
            <a:off x="360000" y="2736088"/>
            <a:ext cx="5400244" cy="540000"/>
          </a:xfrm>
          <a:prstGeom prst="rect">
            <a:avLst/>
          </a:prstGeom>
          <a:effectLst/>
        </p:spPr>
        <p:txBody>
          <a:bodyPr anchor="ctr" anchorCtr="0">
            <a:noAutofit/>
          </a:bodyPr>
          <a:lstStyle>
            <a:lvl1pPr marL="0" indent="0" algn="l">
              <a:lnSpc>
                <a:spcPct val="100000"/>
              </a:lnSpc>
              <a:spcBef>
                <a:spcPts val="0"/>
              </a:spcBef>
              <a:spcAft>
                <a:spcPts val="0"/>
              </a:spcAft>
              <a:buNone/>
              <a:defRPr sz="2400" b="1"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Company</a:t>
            </a:r>
          </a:p>
        </p:txBody>
      </p:sp>
      <p:sp>
        <p:nvSpPr>
          <p:cNvPr id="3" name="Profile picture">
            <a:extLst>
              <a:ext uri="{FF2B5EF4-FFF2-40B4-BE49-F238E27FC236}">
                <a16:creationId xmlns:a16="http://schemas.microsoft.com/office/drawing/2014/main" id="{088977B7-700C-C149-8536-47AB7A78B9E3}"/>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4499938" y="720088"/>
            <a:ext cx="2520000" cy="2520000"/>
          </a:xfrm>
          <a:prstGeom prst="ellipse">
            <a:avLst/>
          </a:prstGeom>
          <a:solidFill>
            <a:schemeClr val="bg1"/>
          </a:solidFill>
          <a:ln w="3175">
            <a:solidFill>
              <a:schemeClr val="accent2"/>
            </a:solidFill>
          </a:ln>
          <a:effectLst>
            <a:outerShdw blurRad="63500" dist="63500" dir="2700000" algn="tl" rotWithShape="0">
              <a:schemeClr val="accent2">
                <a:lumMod val="50000"/>
                <a:alpha val="50000"/>
              </a:schemeClr>
            </a:outerShdw>
          </a:effectLst>
        </p:spPr>
        <p:txBody>
          <a:bodyPr anchor="ctr" anchorCtr="0">
            <a:noAutofit/>
          </a:bodyPr>
          <a:lstStyle>
            <a:lvl1pPr algn="ctr">
              <a:lnSpc>
                <a:spcPct val="100000"/>
              </a:lnSpc>
              <a:spcBef>
                <a:spcPts val="0"/>
              </a:spcBef>
              <a:spcAft>
                <a:spcPts val="1200"/>
              </a:spcAft>
              <a:defRPr sz="2000">
                <a:solidFill>
                  <a:schemeClr val="accent2"/>
                </a:solidFill>
                <a:effectLst/>
                <a:latin typeface="+mn-lt"/>
              </a:defRPr>
            </a:lvl1pPr>
          </a:lstStyle>
          <a:p>
            <a:r>
              <a:rPr lang="en-US"/>
              <a:t>Picture</a:t>
            </a:r>
          </a:p>
        </p:txBody>
      </p:sp>
      <p:sp>
        <p:nvSpPr>
          <p:cNvPr id="22" name="Contact/social top">
            <a:extLst>
              <a:ext uri="{FF2B5EF4-FFF2-40B4-BE49-F238E27FC236}">
                <a16:creationId xmlns:a16="http://schemas.microsoft.com/office/drawing/2014/main" id="{61A01EAC-4EF5-AE4F-970E-2C5157FA52A4}"/>
              </a:ext>
            </a:extLst>
          </p:cNvPr>
          <p:cNvSpPr>
            <a:spLocks noGrp="1"/>
          </p:cNvSpPr>
          <p:nvPr>
            <p:ph idx="12" hasCustomPrompt="1"/>
          </p:nvPr>
        </p:nvSpPr>
        <p:spPr>
          <a:xfrm>
            <a:off x="7019876" y="1080088"/>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Contact/social</a:t>
            </a:r>
          </a:p>
        </p:txBody>
      </p:sp>
      <p:sp>
        <p:nvSpPr>
          <p:cNvPr id="11" name="Icon top">
            <a:extLst>
              <a:ext uri="{FF2B5EF4-FFF2-40B4-BE49-F238E27FC236}">
                <a16:creationId xmlns:a16="http://schemas.microsoft.com/office/drawing/2014/main" id="{83AB884B-F1E8-B2DF-B2D5-0EF47DBBB34E}"/>
              </a:ext>
              <a:ext uri="{C183D7F6-B498-43B3-948B-1728B52AA6E4}">
                <adec:decorative xmlns:adec="http://schemas.microsoft.com/office/drawing/2017/decorative" val="1"/>
              </a:ext>
            </a:extLst>
          </p:cNvPr>
          <p:cNvSpPr>
            <a:spLocks noGrp="1"/>
          </p:cNvSpPr>
          <p:nvPr>
            <p:ph sz="quarter" idx="21" hasCustomPrompt="1"/>
          </p:nvPr>
        </p:nvSpPr>
        <p:spPr>
          <a:xfrm>
            <a:off x="10619876" y="1080088"/>
            <a:ext cx="540000" cy="540000"/>
          </a:xfrm>
          <a:effectLst>
            <a:outerShdw blurRad="63500" dist="38100" dir="2700000" algn="tl" rotWithShape="0">
              <a:schemeClr val="accent2">
                <a:lumMod val="50000"/>
                <a:alpha val="50000"/>
              </a:schemeClr>
            </a:outerShdw>
          </a:effectLst>
        </p:spPr>
        <p:txBody>
          <a:bodyPr anchor="ctr">
            <a:normAutofit/>
          </a:bodyPr>
          <a:lstStyle>
            <a:lvl1pPr algn="ctr">
              <a:defRPr sz="1000"/>
            </a:lvl1pPr>
          </a:lstStyle>
          <a:p>
            <a:pPr lvl="0"/>
            <a:r>
              <a:rPr lang="en-US"/>
              <a:t>Icon</a:t>
            </a:r>
            <a:endParaRPr lang="nb-NO"/>
          </a:p>
        </p:txBody>
      </p:sp>
      <p:sp>
        <p:nvSpPr>
          <p:cNvPr id="23" name="Contact/social middle">
            <a:extLst>
              <a:ext uri="{FF2B5EF4-FFF2-40B4-BE49-F238E27FC236}">
                <a16:creationId xmlns:a16="http://schemas.microsoft.com/office/drawing/2014/main" id="{8FB3DAF8-2F81-FC4D-8CB0-8C0CB1AA4D40}"/>
              </a:ext>
            </a:extLst>
          </p:cNvPr>
          <p:cNvSpPr>
            <a:spLocks noGrp="1"/>
          </p:cNvSpPr>
          <p:nvPr>
            <p:ph idx="13" hasCustomPrompt="1"/>
          </p:nvPr>
        </p:nvSpPr>
        <p:spPr>
          <a:xfrm>
            <a:off x="7019876" y="1620088"/>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Contact/social</a:t>
            </a:r>
          </a:p>
        </p:txBody>
      </p:sp>
      <p:sp>
        <p:nvSpPr>
          <p:cNvPr id="12" name="Icon middle">
            <a:extLst>
              <a:ext uri="{FF2B5EF4-FFF2-40B4-BE49-F238E27FC236}">
                <a16:creationId xmlns:a16="http://schemas.microsoft.com/office/drawing/2014/main" id="{B63CE8B4-5EC7-E8A5-5642-F4ABB3542869}"/>
              </a:ext>
              <a:ext uri="{C183D7F6-B498-43B3-948B-1728B52AA6E4}">
                <adec:decorative xmlns:adec="http://schemas.microsoft.com/office/drawing/2017/decorative" val="1"/>
              </a:ext>
            </a:extLst>
          </p:cNvPr>
          <p:cNvSpPr>
            <a:spLocks noGrp="1"/>
          </p:cNvSpPr>
          <p:nvPr>
            <p:ph sz="quarter" idx="22" hasCustomPrompt="1"/>
          </p:nvPr>
        </p:nvSpPr>
        <p:spPr>
          <a:xfrm>
            <a:off x="10619876" y="1620088"/>
            <a:ext cx="540000" cy="540000"/>
          </a:xfrm>
          <a:effectLst>
            <a:outerShdw blurRad="63500" dist="38100" dir="2700000" algn="tl" rotWithShape="0">
              <a:schemeClr val="accent2">
                <a:lumMod val="50000"/>
                <a:alpha val="50000"/>
              </a:schemeClr>
            </a:outerShdw>
          </a:effectLst>
        </p:spPr>
        <p:txBody>
          <a:bodyPr anchor="ctr">
            <a:normAutofit/>
          </a:bodyPr>
          <a:lstStyle>
            <a:lvl1pPr algn="ctr">
              <a:defRPr sz="1000"/>
            </a:lvl1pPr>
          </a:lstStyle>
          <a:p>
            <a:pPr lvl="0"/>
            <a:r>
              <a:rPr lang="en-US"/>
              <a:t>Icon</a:t>
            </a:r>
            <a:endParaRPr lang="nb-NO"/>
          </a:p>
        </p:txBody>
      </p:sp>
      <p:sp>
        <p:nvSpPr>
          <p:cNvPr id="24" name="Contact/social bottom">
            <a:extLst>
              <a:ext uri="{FF2B5EF4-FFF2-40B4-BE49-F238E27FC236}">
                <a16:creationId xmlns:a16="http://schemas.microsoft.com/office/drawing/2014/main" id="{85B937D2-7E45-D541-81A8-ABE79A9EE496}"/>
              </a:ext>
            </a:extLst>
          </p:cNvPr>
          <p:cNvSpPr>
            <a:spLocks noGrp="1"/>
          </p:cNvSpPr>
          <p:nvPr>
            <p:ph idx="14" hasCustomPrompt="1"/>
          </p:nvPr>
        </p:nvSpPr>
        <p:spPr>
          <a:xfrm>
            <a:off x="7019876" y="2160088"/>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Contact/social</a:t>
            </a:r>
          </a:p>
        </p:txBody>
      </p:sp>
      <p:sp>
        <p:nvSpPr>
          <p:cNvPr id="13" name="Icon bottom">
            <a:extLst>
              <a:ext uri="{FF2B5EF4-FFF2-40B4-BE49-F238E27FC236}">
                <a16:creationId xmlns:a16="http://schemas.microsoft.com/office/drawing/2014/main" id="{685E7F02-56C4-A280-1695-61799C5A86C0}"/>
              </a:ext>
              <a:ext uri="{C183D7F6-B498-43B3-948B-1728B52AA6E4}">
                <adec:decorative xmlns:adec="http://schemas.microsoft.com/office/drawing/2017/decorative" val="1"/>
              </a:ext>
            </a:extLst>
          </p:cNvPr>
          <p:cNvSpPr>
            <a:spLocks noGrp="1"/>
          </p:cNvSpPr>
          <p:nvPr>
            <p:ph sz="quarter" idx="23" hasCustomPrompt="1"/>
          </p:nvPr>
        </p:nvSpPr>
        <p:spPr>
          <a:xfrm>
            <a:off x="10619876" y="2160088"/>
            <a:ext cx="540000" cy="540000"/>
          </a:xfrm>
          <a:effectLst>
            <a:outerShdw blurRad="63500" dist="38100" dir="2700000" algn="tl" rotWithShape="0">
              <a:schemeClr val="accent2">
                <a:lumMod val="50000"/>
                <a:alpha val="50000"/>
              </a:schemeClr>
            </a:outerShdw>
          </a:effectLst>
        </p:spPr>
        <p:txBody>
          <a:bodyPr anchor="ctr">
            <a:normAutofit/>
          </a:bodyPr>
          <a:lstStyle>
            <a:lvl1pPr algn="ctr">
              <a:defRPr sz="1000"/>
            </a:lvl1pPr>
          </a:lstStyle>
          <a:p>
            <a:pPr lvl="0"/>
            <a:r>
              <a:rPr lang="en-US"/>
              <a:t>Icon</a:t>
            </a:r>
            <a:endParaRPr lang="nb-NO"/>
          </a:p>
        </p:txBody>
      </p:sp>
      <p:sp>
        <p:nvSpPr>
          <p:cNvPr id="33" name="About">
            <a:extLst>
              <a:ext uri="{FF2B5EF4-FFF2-40B4-BE49-F238E27FC236}">
                <a16:creationId xmlns:a16="http://schemas.microsoft.com/office/drawing/2014/main" id="{9FA89709-76ED-224C-B4CF-D07271807FC5}"/>
              </a:ext>
            </a:extLst>
          </p:cNvPr>
          <p:cNvSpPr>
            <a:spLocks noGrp="1"/>
          </p:cNvSpPr>
          <p:nvPr>
            <p:ph idx="18" hasCustomPrompt="1"/>
          </p:nvPr>
        </p:nvSpPr>
        <p:spPr>
          <a:xfrm>
            <a:off x="360362" y="3240088"/>
            <a:ext cx="10799513" cy="2879912"/>
          </a:xfrm>
          <a:prstGeom prst="rect">
            <a:avLst/>
          </a:prstGeom>
          <a:effectLst/>
        </p:spPr>
        <p:txBody>
          <a:bodyPr tIns="180000" rIns="0" anchor="ctr" anchorCtr="0">
            <a:noAutofit/>
          </a:bodyPr>
          <a:lstStyle>
            <a:lvl1pPr marL="0" indent="0" algn="ctr">
              <a:lnSpc>
                <a:spcPct val="100000"/>
              </a:lnSpc>
              <a:spcBef>
                <a:spcPts val="0"/>
              </a:spcBef>
              <a:spcAft>
                <a:spcPts val="1200"/>
              </a:spcAft>
              <a:buClr>
                <a:schemeClr val="bg1"/>
              </a:buClr>
              <a:buFont typeface="Arial" panose="020B0604020202020204" pitchFamily="34" charset="0"/>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About you</a:t>
            </a:r>
          </a:p>
        </p:txBody>
      </p:sp>
    </p:spTree>
    <p:extLst>
      <p:ext uri="{BB962C8B-B14F-4D97-AF65-F5344CB8AC3E}">
        <p14:creationId xmlns:p14="http://schemas.microsoft.com/office/powerpoint/2010/main" val="3701440341"/>
      </p:ext>
    </p:extLst>
  </p:cSld>
  <p:clrMapOvr>
    <a:masterClrMapping/>
  </p:clrMapOvr>
  <p:extLst>
    <p:ext uri="{DCECCB84-F9BA-43D5-87BE-67443E8EF086}">
      <p15:sldGuideLst xmlns:p15="http://schemas.microsoft.com/office/powerpoint/2012/main">
        <p15:guide id="2" pos="36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abric Febru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5B3202D-4D95-C896-8287-FD887580927C}"/>
              </a:ext>
            </a:extLst>
          </p:cNvPr>
          <p:cNvSpPr>
            <a:spLocks noGrp="1"/>
          </p:cNvSpPr>
          <p:nvPr>
            <p:ph type="title" hasCustomPrompt="1"/>
          </p:nvPr>
        </p:nvSpPr>
        <p:spPr>
          <a:xfrm>
            <a:off x="360363" y="-900000"/>
            <a:ext cx="10800000" cy="720000"/>
          </a:xfrm>
        </p:spPr>
        <p:txBody>
          <a:bodyPr anchor="b"/>
          <a:lstStyle>
            <a:lvl1pPr>
              <a:defRPr/>
            </a:lvl1pPr>
          </a:lstStyle>
          <a:p>
            <a:r>
              <a:rPr lang="en-US"/>
              <a:t>Welcome to Fabric February!</a:t>
            </a:r>
            <a:endParaRPr lang="nb-NO"/>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244" y="2040087"/>
            <a:ext cx="7200000" cy="2400000"/>
          </a:xfrm>
          <a:prstGeom prst="rect">
            <a:avLst/>
          </a:prstGeom>
          <a:effectLst>
            <a:outerShdw blurRad="63500" dist="63500" dir="2700000" algn="tl" rotWithShape="0">
              <a:srgbClr val="012B26">
                <a:alpha val="50000"/>
              </a:srgbClr>
            </a:outerShdw>
          </a:effectLst>
        </p:spPr>
      </p:pic>
    </p:spTree>
    <p:extLst>
      <p:ext uri="{BB962C8B-B14F-4D97-AF65-F5344CB8AC3E}">
        <p14:creationId xmlns:p14="http://schemas.microsoft.com/office/powerpoint/2010/main" val="352228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23" name="Title">
            <a:extLst>
              <a:ext uri="{FF2B5EF4-FFF2-40B4-BE49-F238E27FC236}">
                <a16:creationId xmlns:a16="http://schemas.microsoft.com/office/drawing/2014/main" id="{C393EC3E-854C-A1D6-069C-00F8A33EBFCA}"/>
              </a:ext>
            </a:extLst>
          </p:cNvPr>
          <p:cNvSpPr>
            <a:spLocks noGrp="1"/>
          </p:cNvSpPr>
          <p:nvPr>
            <p:ph type="title" hasCustomPrompt="1"/>
          </p:nvPr>
        </p:nvSpPr>
        <p:spPr>
          <a:xfrm>
            <a:off x="360363" y="-900000"/>
            <a:ext cx="10800000" cy="720000"/>
          </a:xfrm>
        </p:spPr>
        <p:txBody>
          <a:bodyPr anchor="b"/>
          <a:lstStyle>
            <a:lvl1pPr>
              <a:defRPr/>
            </a:lvl1pPr>
          </a:lstStyle>
          <a:p>
            <a:r>
              <a:rPr lang="en-US"/>
              <a:t>Fabric February Sponsors</a:t>
            </a:r>
            <a:endParaRPr lang="nb-NO"/>
          </a:p>
        </p:txBody>
      </p:sp>
      <p:sp>
        <p:nvSpPr>
          <p:cNvPr id="26" name="Visible Title">
            <a:extLst>
              <a:ext uri="{FF2B5EF4-FFF2-40B4-BE49-F238E27FC236}">
                <a16:creationId xmlns:a16="http://schemas.microsoft.com/office/drawing/2014/main" id="{2940723D-2ED8-B6FE-75A2-5E077F481464}"/>
              </a:ext>
            </a:extLst>
          </p:cNvPr>
          <p:cNvSpPr txBox="1">
            <a:spLocks/>
          </p:cNvSpPr>
          <p:nvPr userDrawn="1"/>
        </p:nvSpPr>
        <p:spPr>
          <a:xfrm>
            <a:off x="360363" y="360000"/>
            <a:ext cx="10800000" cy="720000"/>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algn="ctr"/>
            <a:r>
              <a:rPr lang="nb-NO" b="0" err="1">
                <a:latin typeface="+mn-lt"/>
              </a:rPr>
              <a:t>Thank</a:t>
            </a:r>
            <a:r>
              <a:rPr lang="nb-NO" b="0">
                <a:latin typeface="+mn-lt"/>
              </a:rPr>
              <a:t> </a:t>
            </a:r>
            <a:r>
              <a:rPr lang="nb-NO" b="0" err="1">
                <a:latin typeface="+mn-lt"/>
              </a:rPr>
              <a:t>you</a:t>
            </a:r>
            <a:r>
              <a:rPr lang="nb-NO" b="0">
                <a:latin typeface="+mn-lt"/>
              </a:rPr>
              <a:t> to </a:t>
            </a:r>
            <a:r>
              <a:rPr lang="nb-NO" b="0" err="1">
                <a:latin typeface="+mn-lt"/>
              </a:rPr>
              <a:t>our</a:t>
            </a:r>
            <a:r>
              <a:rPr lang="nb-NO" b="0">
                <a:latin typeface="+mn-lt"/>
              </a:rPr>
              <a:t> Fabric </a:t>
            </a:r>
            <a:r>
              <a:rPr lang="nb-NO" b="0" err="1">
                <a:latin typeface="+mn-lt"/>
              </a:rPr>
              <a:t>February</a:t>
            </a:r>
            <a:r>
              <a:rPr lang="nb-NO" b="0">
                <a:latin typeface="+mn-lt"/>
              </a:rPr>
              <a:t> </a:t>
            </a:r>
            <a:r>
              <a:rPr lang="nb-NO" b="0" err="1">
                <a:latin typeface="+mn-lt"/>
              </a:rPr>
              <a:t>Friends</a:t>
            </a:r>
            <a:r>
              <a:rPr lang="nb-NO" b="0">
                <a:latin typeface="+mn-lt"/>
              </a:rPr>
              <a:t>!</a:t>
            </a:r>
            <a:endParaRPr lang="en-US"/>
          </a:p>
        </p:txBody>
      </p:sp>
      <p:sp>
        <p:nvSpPr>
          <p:cNvPr id="7" name="Background">
            <a:extLst>
              <a:ext uri="{FF2B5EF4-FFF2-40B4-BE49-F238E27FC236}">
                <a16:creationId xmlns:a16="http://schemas.microsoft.com/office/drawing/2014/main" id="{BD709E6A-9907-4007-9834-A90A4B9675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5756" y="1440000"/>
            <a:ext cx="11592000" cy="4294029"/>
          </a:xfrm>
          <a:prstGeom prst="rect">
            <a:avLst/>
          </a:prstGeom>
          <a:solidFill>
            <a:schemeClr val="bg1"/>
          </a:solidFill>
          <a:ln>
            <a:noFill/>
          </a:ln>
          <a:effectLst>
            <a:outerShdw blurRad="63500" sx="102000" sy="102000" algn="ctr"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accent1"/>
              </a:solidFill>
              <a:latin typeface="+mj-lt"/>
            </a:endParaRPr>
          </a:p>
        </p:txBody>
      </p:sp>
      <p:pic>
        <p:nvPicPr>
          <p:cNvPr id="9" name="twoday" descr="twoday">
            <a:extLst>
              <a:ext uri="{FF2B5EF4-FFF2-40B4-BE49-F238E27FC236}">
                <a16:creationId xmlns:a16="http://schemas.microsoft.com/office/drawing/2014/main" id="{FF95DF6C-2546-B5F8-2284-63B41E4962C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645368" y="1680049"/>
            <a:ext cx="3763073" cy="1080000"/>
          </a:xfrm>
          <a:prstGeom prst="rect">
            <a:avLst/>
          </a:prstGeom>
        </p:spPr>
      </p:pic>
      <p:pic>
        <p:nvPicPr>
          <p:cNvPr id="10" name="Nerdycorn" descr="Nerdycorn / Solisyon">
            <a:extLst>
              <a:ext uri="{FF2B5EF4-FFF2-40B4-BE49-F238E27FC236}">
                <a16:creationId xmlns:a16="http://schemas.microsoft.com/office/drawing/2014/main" id="{9560246D-256E-6798-9EB2-A6387B9DE15F}"/>
              </a:ext>
            </a:extLst>
          </p:cNvPr>
          <p:cNvPicPr preferRelativeResize="0">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5089564" y="1152000"/>
            <a:ext cx="1341361" cy="1620000"/>
          </a:xfrm>
          <a:prstGeom prst="rect">
            <a:avLst/>
          </a:prstGeom>
          <a:effectLst/>
        </p:spPr>
      </p:pic>
      <p:pic>
        <p:nvPicPr>
          <p:cNvPr id="11" name="Bouvet" descr="Bouvet">
            <a:extLst>
              <a:ext uri="{FF2B5EF4-FFF2-40B4-BE49-F238E27FC236}">
                <a16:creationId xmlns:a16="http://schemas.microsoft.com/office/drawing/2014/main" id="{EFF3C3F7-AE16-EBC8-88E9-70C623CA8C7F}"/>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6969488" y="1581711"/>
            <a:ext cx="4048192" cy="1008000"/>
          </a:xfrm>
          <a:prstGeom prst="rect">
            <a:avLst/>
          </a:prstGeom>
        </p:spPr>
      </p:pic>
      <p:pic>
        <p:nvPicPr>
          <p:cNvPr id="12" name="Sopra Steria" descr="Sopra Steria">
            <a:extLst>
              <a:ext uri="{FF2B5EF4-FFF2-40B4-BE49-F238E27FC236}">
                <a16:creationId xmlns:a16="http://schemas.microsoft.com/office/drawing/2014/main" id="{C4E266E0-DB33-8EC5-680B-44A76D7D6A2B}"/>
              </a:ext>
            </a:extLst>
          </p:cNvPr>
          <p:cNvPicPr>
            <a:picLocks noGrp="1" noRo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rcRect/>
          <a:stretch/>
        </p:blipFill>
        <p:spPr>
          <a:xfrm>
            <a:off x="1094310" y="3060000"/>
            <a:ext cx="4251974" cy="540000"/>
          </a:xfrm>
          <a:prstGeom prst="rect">
            <a:avLst/>
          </a:prstGeom>
        </p:spPr>
      </p:pic>
      <p:pic>
        <p:nvPicPr>
          <p:cNvPr id="13" name="Data Masterminds" descr="Data Masterminds">
            <a:extLst>
              <a:ext uri="{FF2B5EF4-FFF2-40B4-BE49-F238E27FC236}">
                <a16:creationId xmlns:a16="http://schemas.microsoft.com/office/drawing/2014/main" id="{A2F9D601-EC24-86D6-65BC-A22F9FFB2BED}"/>
              </a:ext>
            </a:extLst>
          </p:cNvPr>
          <p:cNvPicPr>
            <a:picLocks noGrp="1" noRot="1" noMove="1" noResize="1" noEditPoints="1" noAdjustHandles="1" noChangeArrowheads="1" noChangeShapeType="1" noCrop="1"/>
          </p:cNvPicPr>
          <p:nvPr userDrawn="1"/>
        </p:nvPicPr>
        <p:blipFill>
          <a:blip r:embed="rId10">
            <a:extLst>
              <a:ext uri="{96DAC541-7B7A-43D3-8B79-37D633B846F1}">
                <asvg:svgBlip xmlns:asvg="http://schemas.microsoft.com/office/drawing/2016/SVG/main" r:embed="rId11"/>
              </a:ext>
            </a:extLst>
          </a:blip>
          <a:stretch>
            <a:fillRect/>
          </a:stretch>
        </p:blipFill>
        <p:spPr>
          <a:xfrm>
            <a:off x="6098310" y="2952000"/>
            <a:ext cx="4327868" cy="792000"/>
          </a:xfrm>
          <a:prstGeom prst="rect">
            <a:avLst/>
          </a:prstGeom>
        </p:spPr>
      </p:pic>
      <p:pic>
        <p:nvPicPr>
          <p:cNvPr id="14" name="Advancing Analytics" descr="Advancing Analytics">
            <a:extLst>
              <a:ext uri="{FF2B5EF4-FFF2-40B4-BE49-F238E27FC236}">
                <a16:creationId xmlns:a16="http://schemas.microsoft.com/office/drawing/2014/main" id="{D317D59E-91B8-15B8-AA59-D9D9E7998BBE}"/>
              </a:ext>
            </a:extLst>
          </p:cNvPr>
          <p:cNvPicPr>
            <a:picLocks noGrp="1" noRo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765144" y="3888000"/>
            <a:ext cx="2010152" cy="792000"/>
          </a:xfrm>
          <a:prstGeom prst="rect">
            <a:avLst/>
          </a:prstGeom>
        </p:spPr>
      </p:pic>
      <p:pic>
        <p:nvPicPr>
          <p:cNvPr id="15" name="Evidi" descr="Evidi">
            <a:extLst>
              <a:ext uri="{FF2B5EF4-FFF2-40B4-BE49-F238E27FC236}">
                <a16:creationId xmlns:a16="http://schemas.microsoft.com/office/drawing/2014/main" id="{F79E219C-6753-B5BD-500A-B7BB95D22010}"/>
              </a:ext>
            </a:extLst>
          </p:cNvPr>
          <p:cNvPicPr>
            <a:picLocks noGrp="1" noRo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a:stretch/>
        </p:blipFill>
        <p:spPr>
          <a:xfrm>
            <a:off x="4483441" y="3967200"/>
            <a:ext cx="2075959" cy="633600"/>
          </a:xfrm>
          <a:prstGeom prst="rect">
            <a:avLst/>
          </a:prstGeom>
        </p:spPr>
      </p:pic>
      <p:pic>
        <p:nvPicPr>
          <p:cNvPr id="16" name="Profisee" descr="Profisee">
            <a:extLst>
              <a:ext uri="{FF2B5EF4-FFF2-40B4-BE49-F238E27FC236}">
                <a16:creationId xmlns:a16="http://schemas.microsoft.com/office/drawing/2014/main" id="{9972C3A7-5358-6534-66B4-512E8ECD2B3B}"/>
              </a:ext>
            </a:extLst>
          </p:cNvPr>
          <p:cNvPicPr>
            <a:picLocks noGrp="1" noRot="1" noMove="1" noResize="1" noEditPoints="1" noAdjustHandles="1" noChangeArrowheads="1" noChangeShapeType="1" noCrop="1"/>
          </p:cNvPicPr>
          <p:nvPr userDrawn="1"/>
        </p:nvPicPr>
        <p:blipFill>
          <a:blip r:embed="rId16">
            <a:extLst>
              <a:ext uri="{96DAC541-7B7A-43D3-8B79-37D633B846F1}">
                <asvg:svgBlip xmlns:asvg="http://schemas.microsoft.com/office/drawing/2016/SVG/main" r:embed="rId17"/>
              </a:ext>
            </a:extLst>
          </a:blip>
          <a:stretch>
            <a:fillRect/>
          </a:stretch>
        </p:blipFill>
        <p:spPr>
          <a:xfrm>
            <a:off x="7280344" y="3927600"/>
            <a:ext cx="2475000" cy="712800"/>
          </a:xfrm>
          <a:prstGeom prst="rect">
            <a:avLst/>
          </a:prstGeom>
        </p:spPr>
      </p:pic>
      <p:pic>
        <p:nvPicPr>
          <p:cNvPr id="17" name="Tabular Editor" descr="Tabular Editor">
            <a:extLst>
              <a:ext uri="{FF2B5EF4-FFF2-40B4-BE49-F238E27FC236}">
                <a16:creationId xmlns:a16="http://schemas.microsoft.com/office/drawing/2014/main" id="{0EC29D4F-7E8A-6D93-47DB-1685498C9849}"/>
              </a:ext>
            </a:extLst>
          </p:cNvPr>
          <p:cNvPicPr>
            <a:picLocks/>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0363" y="4981504"/>
            <a:ext cx="2756700" cy="540000"/>
          </a:xfrm>
          <a:prstGeom prst="rect">
            <a:avLst/>
          </a:prstGeom>
        </p:spPr>
      </p:pic>
      <p:pic>
        <p:nvPicPr>
          <p:cNvPr id="18" name="Kurant" descr="Kurant">
            <a:extLst>
              <a:ext uri="{FF2B5EF4-FFF2-40B4-BE49-F238E27FC236}">
                <a16:creationId xmlns:a16="http://schemas.microsoft.com/office/drawing/2014/main" id="{6B9CB345-CE3D-6F19-1224-1AF562BD32A0}"/>
              </a:ext>
            </a:extLst>
          </p:cNvPr>
          <p:cNvPicPr preferRelativeResize="0">
            <a:picLocks/>
          </p:cNvPicPr>
          <p:nvPr userDrawn="1"/>
        </p:nvPicPr>
        <p:blipFill>
          <a:blip r:embed="rId20">
            <a:extLst>
              <a:ext uri="{96DAC541-7B7A-43D3-8B79-37D633B846F1}">
                <asvg:svgBlip xmlns:asvg="http://schemas.microsoft.com/office/drawing/2016/SVG/main" r:embed="rId21"/>
              </a:ext>
            </a:extLst>
          </a:blip>
          <a:stretch>
            <a:fillRect/>
          </a:stretch>
        </p:blipFill>
        <p:spPr>
          <a:xfrm>
            <a:off x="3515986" y="5086009"/>
            <a:ext cx="1540108" cy="288000"/>
          </a:xfrm>
          <a:prstGeom prst="rect">
            <a:avLst/>
          </a:prstGeom>
        </p:spPr>
      </p:pic>
      <p:pic>
        <p:nvPicPr>
          <p:cNvPr id="19" name="Fraktal" descr="Fraktal">
            <a:extLst>
              <a:ext uri="{FF2B5EF4-FFF2-40B4-BE49-F238E27FC236}">
                <a16:creationId xmlns:a16="http://schemas.microsoft.com/office/drawing/2014/main" id="{EC13FE63-205F-537F-5FEB-D8FFCAC901B5}"/>
              </a:ext>
            </a:extLst>
          </p:cNvPr>
          <p:cNvPicPr>
            <a:picLocks/>
          </p:cNvPicPr>
          <p:nvPr userDrawn="1"/>
        </p:nvPicPr>
        <p:blipFill>
          <a:blip r:embed="rId22">
            <a:extLst>
              <a:ext uri="{96DAC541-7B7A-43D3-8B79-37D633B846F1}">
                <asvg:svgBlip xmlns:asvg="http://schemas.microsoft.com/office/drawing/2016/SVG/main" r:embed="rId23"/>
              </a:ext>
            </a:extLst>
          </a:blip>
          <a:srcRect/>
          <a:stretch/>
        </p:blipFill>
        <p:spPr>
          <a:xfrm>
            <a:off x="5455017" y="4896000"/>
            <a:ext cx="1471701" cy="468000"/>
          </a:xfrm>
          <a:prstGeom prst="rect">
            <a:avLst/>
          </a:prstGeom>
        </p:spPr>
      </p:pic>
      <p:pic>
        <p:nvPicPr>
          <p:cNvPr id="20" name="Dufrain" descr="Dufrain">
            <a:extLst>
              <a:ext uri="{FF2B5EF4-FFF2-40B4-BE49-F238E27FC236}">
                <a16:creationId xmlns:a16="http://schemas.microsoft.com/office/drawing/2014/main" id="{6FDE9066-2BD5-7671-090F-6F2DC26E1E8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17356" y="4921689"/>
            <a:ext cx="1742769" cy="576000"/>
          </a:xfrm>
          <a:prstGeom prst="rect">
            <a:avLst/>
          </a:prstGeom>
        </p:spPr>
      </p:pic>
      <p:pic>
        <p:nvPicPr>
          <p:cNvPr id="3" name="CluedIn">
            <a:extLst>
              <a:ext uri="{FF2B5EF4-FFF2-40B4-BE49-F238E27FC236}">
                <a16:creationId xmlns:a16="http://schemas.microsoft.com/office/drawing/2014/main" id="{9DF0F31F-EBE5-0E77-CE8A-8879FBEA240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325641" y="4968000"/>
            <a:ext cx="1692792" cy="540000"/>
          </a:xfrm>
          <a:prstGeom prst="rect">
            <a:avLst/>
          </a:prstGeom>
        </p:spPr>
      </p:pic>
      <p:pic>
        <p:nvPicPr>
          <p:cNvPr id="21" name="Fabric February Logo">
            <a:extLst>
              <a:ext uri="{FF2B5EF4-FFF2-40B4-BE49-F238E27FC236}">
                <a16:creationId xmlns:a16="http://schemas.microsoft.com/office/drawing/2014/main" id="{DEC1818F-AE05-B056-4A61-D1682F82A50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148370" y="5872406"/>
            <a:ext cx="1223748" cy="462207"/>
          </a:xfrm>
          <a:prstGeom prst="rect">
            <a:avLst/>
          </a:prstGeom>
          <a:effectLst>
            <a:outerShdw blurRad="50800" dist="38100" dir="2700000" algn="tl" rotWithShape="0">
              <a:schemeClr val="accent2">
                <a:lumMod val="50000"/>
                <a:alpha val="40000"/>
              </a:schemeClr>
            </a:outerShdw>
          </a:effectLst>
        </p:spPr>
      </p:pic>
    </p:spTree>
    <p:extLst>
      <p:ext uri="{BB962C8B-B14F-4D97-AF65-F5344CB8AC3E}">
        <p14:creationId xmlns:p14="http://schemas.microsoft.com/office/powerpoint/2010/main" val="1013890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lvl1pPr>
              <a:defRPr/>
            </a:lvl1pPr>
          </a:lstStyle>
          <a:p>
            <a:r>
              <a:rPr lang="en-US"/>
              <a:t>Fabric February Feedback</a:t>
            </a:r>
            <a:endParaRPr lang="nb-NO"/>
          </a:p>
        </p:txBody>
      </p:sp>
      <p:sp>
        <p:nvSpPr>
          <p:cNvPr id="3" name="Visible Title">
            <a:extLst>
              <a:ext uri="{FF2B5EF4-FFF2-40B4-BE49-F238E27FC236}">
                <a16:creationId xmlns:a16="http://schemas.microsoft.com/office/drawing/2014/main" id="{FD107709-0E62-8904-9D32-2E4FE3DED479}"/>
              </a:ext>
            </a:extLst>
          </p:cNvPr>
          <p:cNvSpPr txBox="1">
            <a:spLocks/>
          </p:cNvSpPr>
          <p:nvPr userDrawn="1"/>
        </p:nvSpPr>
        <p:spPr>
          <a:xfrm>
            <a:off x="360363" y="360363"/>
            <a:ext cx="10799762" cy="720725"/>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algn="ctr"/>
            <a:r>
              <a:rPr lang="en-GB" b="0"/>
              <a:t>Share </a:t>
            </a:r>
            <a:r>
              <a:rPr lang="en-GB"/>
              <a:t>your thoughts </a:t>
            </a:r>
            <a:r>
              <a:rPr lang="en-GB" b="0"/>
              <a:t>and help our speakers!</a:t>
            </a:r>
          </a:p>
        </p:txBody>
      </p:sp>
      <p:pic>
        <p:nvPicPr>
          <p:cNvPr id="4" name="QR Code">
            <a:extLst>
              <a:ext uri="{FF2B5EF4-FFF2-40B4-BE49-F238E27FC236}">
                <a16:creationId xmlns:a16="http://schemas.microsoft.com/office/drawing/2014/main" id="{60548D15-6E59-B296-D72B-796FEC8FFF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0244" y="1800544"/>
            <a:ext cx="3240000" cy="3240000"/>
          </a:xfrm>
          <a:prstGeom prst="rect">
            <a:avLst/>
          </a:prstGeom>
          <a:effectLst>
            <a:outerShdw blurRad="50800" dist="38100" dir="2700000" algn="tl" rotWithShape="0">
              <a:schemeClr val="accent1">
                <a:alpha val="40000"/>
              </a:schemeClr>
            </a:outerShdw>
          </a:effectLst>
        </p:spPr>
      </p:pic>
      <p:sp>
        <p:nvSpPr>
          <p:cNvPr id="5" name="URL">
            <a:extLst>
              <a:ext uri="{FF2B5EF4-FFF2-40B4-BE49-F238E27FC236}">
                <a16:creationId xmlns:a16="http://schemas.microsoft.com/office/drawing/2014/main" id="{A8FCD588-2442-C9AA-9203-894B8BBFF6DD}"/>
              </a:ext>
            </a:extLst>
          </p:cNvPr>
          <p:cNvSpPr txBox="1"/>
          <p:nvPr userDrawn="1"/>
        </p:nvSpPr>
        <p:spPr>
          <a:xfrm>
            <a:off x="360244" y="5760000"/>
            <a:ext cx="10800000" cy="360000"/>
          </a:xfrm>
          <a:prstGeom prst="rect">
            <a:avLst/>
          </a:prstGeom>
          <a:noFill/>
        </p:spPr>
        <p:txBody>
          <a:bodyPr wrap="square" lIns="0" tIns="0" rIns="0" bIns="0" anchor="b">
            <a:noAutofit/>
          </a:bodyPr>
          <a:lstStyle/>
          <a:p>
            <a:pPr algn="ctr"/>
            <a:r>
              <a:rPr lang="nb-NO" sz="2800" b="1" err="1">
                <a:solidFill>
                  <a:schemeClr val="bg1"/>
                </a:solidFill>
                <a:effectLst>
                  <a:outerShdw blurRad="50800" dist="38100" dir="2700000" algn="tl" rotWithShape="0">
                    <a:schemeClr val="accent1">
                      <a:alpha val="40000"/>
                    </a:schemeClr>
                  </a:outerShdw>
                </a:effectLst>
              </a:rPr>
              <a:t>fabfeb.app</a:t>
            </a:r>
            <a:r>
              <a:rPr lang="nb-NO" sz="2800" b="1">
                <a:solidFill>
                  <a:schemeClr val="bg1"/>
                </a:solidFill>
                <a:effectLst>
                  <a:outerShdw blurRad="50800" dist="38100" dir="2700000" algn="tl" rotWithShape="0">
                    <a:schemeClr val="accent1">
                      <a:alpha val="40000"/>
                    </a:schemeClr>
                  </a:outerShdw>
                </a:effectLst>
              </a:rPr>
              <a:t>/feedback</a:t>
            </a:r>
          </a:p>
        </p:txBody>
      </p:sp>
    </p:spTree>
    <p:extLst>
      <p:ext uri="{BB962C8B-B14F-4D97-AF65-F5344CB8AC3E}">
        <p14:creationId xmlns:p14="http://schemas.microsoft.com/office/powerpoint/2010/main" val="2961643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abric February Thank You">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45CD801-7ADE-155F-4511-6110A56FAD90}"/>
              </a:ext>
            </a:extLst>
          </p:cNvPr>
          <p:cNvSpPr>
            <a:spLocks noGrp="1"/>
          </p:cNvSpPr>
          <p:nvPr>
            <p:ph type="title" hasCustomPrompt="1"/>
          </p:nvPr>
        </p:nvSpPr>
        <p:spPr>
          <a:xfrm>
            <a:off x="360363" y="360362"/>
            <a:ext cx="10800000" cy="3419475"/>
          </a:xfrm>
        </p:spPr>
        <p:txBody>
          <a:bodyPr anchor="ctr"/>
          <a:lstStyle>
            <a:lvl1pPr algn="ctr">
              <a:defRPr sz="10000"/>
            </a:lvl1pPr>
          </a:lstStyle>
          <a:p>
            <a:r>
              <a:rPr lang="en-US"/>
              <a:t>Thank you!</a:t>
            </a:r>
            <a:endParaRPr lang="nb-NO"/>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1038" y="3780725"/>
            <a:ext cx="3600000" cy="1200000"/>
          </a:xfrm>
          <a:prstGeom prst="rect">
            <a:avLst/>
          </a:prstGeom>
          <a:effectLst>
            <a:outerShdw blurRad="63500" dist="63500" dir="2700000" algn="tl" rotWithShape="0">
              <a:srgbClr val="012B26">
                <a:alpha val="50000"/>
              </a:srgbClr>
            </a:outerShdw>
          </a:effectLst>
        </p:spPr>
      </p:pic>
    </p:spTree>
    <p:extLst>
      <p:ext uri="{BB962C8B-B14F-4D97-AF65-F5344CB8AC3E}">
        <p14:creationId xmlns:p14="http://schemas.microsoft.com/office/powerpoint/2010/main" val="257602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p:cNvSpPr>
            <a:spLocks noGrp="1"/>
          </p:cNvSpPr>
          <p:nvPr>
            <p:ph idx="1"/>
          </p:nvPr>
        </p:nvSpPr>
        <p:spPr>
          <a:xfrm>
            <a:off x="360363" y="1439863"/>
            <a:ext cx="10799762" cy="4679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739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p>
        </p:txBody>
      </p:sp>
      <p:sp>
        <p:nvSpPr>
          <p:cNvPr id="3" name="Content Left"/>
          <p:cNvSpPr>
            <a:spLocks noGrp="1"/>
          </p:cNvSpPr>
          <p:nvPr>
            <p:ph sz="half" idx="1"/>
          </p:nvPr>
        </p:nvSpPr>
        <p:spPr>
          <a:xfrm>
            <a:off x="360363" y="1260475"/>
            <a:ext cx="3600000" cy="4535488"/>
          </a:xfrm>
        </p:spPr>
        <p:txBody>
          <a:bodyPr rIns="180000">
            <a:normAutofit/>
          </a:bodyPr>
          <a:lstStyle>
            <a:lvl1pPr algn="l">
              <a:defRPr sz="32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Middle"/>
          <p:cNvSpPr>
            <a:spLocks noGrp="1"/>
          </p:cNvSpPr>
          <p:nvPr>
            <p:ph sz="half" idx="2"/>
          </p:nvPr>
        </p:nvSpPr>
        <p:spPr>
          <a:xfrm>
            <a:off x="3960244" y="1260662"/>
            <a:ext cx="3600000" cy="4535488"/>
          </a:xfrm>
        </p:spPr>
        <p:txBody>
          <a:bodyPr lIns="180000" rIns="180000">
            <a:normAutofit/>
          </a:bodyPr>
          <a:lstStyle>
            <a:lvl1pPr algn="l">
              <a:defRPr sz="32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Right">
            <a:extLst>
              <a:ext uri="{FF2B5EF4-FFF2-40B4-BE49-F238E27FC236}">
                <a16:creationId xmlns:a16="http://schemas.microsoft.com/office/drawing/2014/main" id="{9B9E70CF-B1D6-E4FB-66A8-8E210371C56E}"/>
              </a:ext>
            </a:extLst>
          </p:cNvPr>
          <p:cNvSpPr>
            <a:spLocks noGrp="1"/>
          </p:cNvSpPr>
          <p:nvPr>
            <p:ph sz="half" idx="10"/>
          </p:nvPr>
        </p:nvSpPr>
        <p:spPr>
          <a:xfrm>
            <a:off x="7560127" y="1260662"/>
            <a:ext cx="3600000" cy="4535488"/>
          </a:xfrm>
        </p:spPr>
        <p:txBody>
          <a:bodyPr lIns="180000">
            <a:normAutofit/>
          </a:bodyPr>
          <a:lstStyle>
            <a:lvl1pPr algn="l">
              <a:defRPr sz="32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393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FDE28AA-E846-F0BF-8372-573FAEFB94C9}"/>
              </a:ext>
            </a:extLst>
          </p:cNvPr>
          <p:cNvSpPr>
            <a:spLocks noGrp="1"/>
          </p:cNvSpPr>
          <p:nvPr>
            <p:ph type="title" hasCustomPrompt="1"/>
          </p:nvPr>
        </p:nvSpPr>
        <p:spPr>
          <a:xfrm>
            <a:off x="360363" y="360363"/>
            <a:ext cx="10800000" cy="5435599"/>
          </a:xfrm>
        </p:spPr>
        <p:txBody>
          <a:bodyPr anchor="ctr"/>
          <a:lstStyle>
            <a:lvl1pPr algn="ctr">
              <a:defRPr sz="8000" b="0" i="1">
                <a:latin typeface="+mn-lt"/>
              </a:defRPr>
            </a:lvl1pPr>
          </a:lstStyle>
          <a:p>
            <a:r>
              <a:rPr lang="en-US"/>
              <a:t>Story</a:t>
            </a:r>
            <a:endParaRPr lang="nb-NO"/>
          </a:p>
        </p:txBody>
      </p:sp>
    </p:spTree>
    <p:extLst>
      <p:ext uri="{BB962C8B-B14F-4D97-AF65-F5344CB8AC3E}">
        <p14:creationId xmlns:p14="http://schemas.microsoft.com/office/powerpoint/2010/main" val="327951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Fabric February Logo">
            <a:extLst>
              <a:ext uri="{FF2B5EF4-FFF2-40B4-BE49-F238E27FC236}">
                <a16:creationId xmlns:a16="http://schemas.microsoft.com/office/drawing/2014/main" id="{6ECD2327-EC4B-C548-DB73-7577838E538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410244" y="360000"/>
            <a:ext cx="2700000" cy="900000"/>
          </a:xfrm>
          <a:prstGeom prst="rect">
            <a:avLst/>
          </a:prstGeom>
          <a:effectLst>
            <a:outerShdw blurRad="50800" dist="38100" dir="2700000" algn="tl" rotWithShape="0">
              <a:schemeClr val="bg1"/>
            </a:outerShdw>
          </a:effectLst>
        </p:spPr>
      </p:pic>
      <p:sp>
        <p:nvSpPr>
          <p:cNvPr id="3" name="Title">
            <a:extLst>
              <a:ext uri="{FF2B5EF4-FFF2-40B4-BE49-F238E27FC236}">
                <a16:creationId xmlns:a16="http://schemas.microsoft.com/office/drawing/2014/main" id="{48ACABC7-CC53-53BC-F9FF-DD609FD978AD}"/>
              </a:ext>
            </a:extLst>
          </p:cNvPr>
          <p:cNvSpPr>
            <a:spLocks noGrp="1"/>
          </p:cNvSpPr>
          <p:nvPr>
            <p:ph type="title" hasCustomPrompt="1"/>
          </p:nvPr>
        </p:nvSpPr>
        <p:spPr>
          <a:xfrm>
            <a:off x="360363" y="1440000"/>
            <a:ext cx="10800000" cy="3600000"/>
          </a:xfrm>
        </p:spPr>
        <p:txBody>
          <a:bodyPr anchor="ctr"/>
          <a:lstStyle>
            <a:lvl1pPr algn="ctr">
              <a:defRPr sz="8000"/>
            </a:lvl1pPr>
          </a:lstStyle>
          <a:p>
            <a:r>
              <a:rPr lang="en-US"/>
              <a:t>Presentation Title</a:t>
            </a:r>
            <a:endParaRPr lang="nb-NO"/>
          </a:p>
        </p:txBody>
      </p:sp>
      <p:sp>
        <p:nvSpPr>
          <p:cNvPr id="5" name="Subtitle">
            <a:extLst>
              <a:ext uri="{FF2B5EF4-FFF2-40B4-BE49-F238E27FC236}">
                <a16:creationId xmlns:a16="http://schemas.microsoft.com/office/drawing/2014/main" id="{53E7F0CE-E3E7-4FA6-B1C6-72222792356F}"/>
              </a:ext>
            </a:extLst>
          </p:cNvPr>
          <p:cNvSpPr>
            <a:spLocks noGrp="1"/>
          </p:cNvSpPr>
          <p:nvPr>
            <p:ph type="body" sz="quarter" idx="11" hasCustomPrompt="1"/>
          </p:nvPr>
        </p:nvSpPr>
        <p:spPr>
          <a:xfrm>
            <a:off x="360364" y="5040000"/>
            <a:ext cx="10799762" cy="1076384"/>
          </a:xfrm>
          <a:prstGeom prst="rect">
            <a:avLst/>
          </a:prstGeom>
          <a:effectLst>
            <a:outerShdw blurRad="63500" dist="38100" dir="2700000" algn="tl" rotWithShape="0">
              <a:schemeClr val="bg1"/>
            </a:outerShdw>
          </a:effectLst>
        </p:spPr>
        <p:txBody>
          <a:bodyPr tIns="0" rIns="0" bIns="0" anchor="ctr">
            <a:normAutofit/>
          </a:bodyPr>
          <a:lstStyle>
            <a:lvl1pPr algn="ctr">
              <a:spcBef>
                <a:spcPts val="0"/>
              </a:spcBef>
              <a:defRPr sz="3000" b="0">
                <a:solidFill>
                  <a:schemeClr val="accent2">
                    <a:lumMod val="50000"/>
                  </a:schemeClr>
                </a:solidFill>
                <a:effectLst>
                  <a:outerShdw blurRad="50800" dist="38100" dir="2700000" algn="tl" rotWithShape="0">
                    <a:schemeClr val="bg1">
                      <a:alpha val="40000"/>
                    </a:schemeClr>
                  </a:outerShdw>
                </a:effectLst>
              </a:defRPr>
            </a:lvl1pPr>
          </a:lstStyle>
          <a:p>
            <a:pPr lvl="0"/>
            <a:r>
              <a:rPr lang="en-US"/>
              <a:t>Speaker Name</a:t>
            </a:r>
          </a:p>
        </p:txBody>
      </p:sp>
    </p:spTree>
    <p:extLst>
      <p:ext uri="{BB962C8B-B14F-4D97-AF65-F5344CB8AC3E}">
        <p14:creationId xmlns:p14="http://schemas.microsoft.com/office/powerpoint/2010/main" val="1721182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BDB6073-E6BF-C3BC-69DA-7928B33880F9}"/>
              </a:ext>
            </a:extLst>
          </p:cNvPr>
          <p:cNvSpPr>
            <a:spLocks noGrp="1"/>
          </p:cNvSpPr>
          <p:nvPr>
            <p:ph type="title"/>
          </p:nvPr>
        </p:nvSpPr>
        <p:spPr/>
        <p:txBody>
          <a:bodyPr/>
          <a:lstStyle/>
          <a:p>
            <a:r>
              <a:rPr lang="en-US"/>
              <a:t>Click to edit Master title style</a:t>
            </a:r>
            <a:endParaRPr lang="nb-NO"/>
          </a:p>
        </p:txBody>
      </p:sp>
      <p:sp>
        <p:nvSpPr>
          <p:cNvPr id="5" name="Content">
            <a:extLst>
              <a:ext uri="{FF2B5EF4-FFF2-40B4-BE49-F238E27FC236}">
                <a16:creationId xmlns:a16="http://schemas.microsoft.com/office/drawing/2014/main" id="{59B3B8E8-5BC8-041E-A7E4-50F1F219D527}"/>
              </a:ext>
            </a:extLst>
          </p:cNvPr>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28448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5319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FDE28AA-E846-F0BF-8372-573FAEFB94C9}"/>
              </a:ext>
            </a:extLst>
          </p:cNvPr>
          <p:cNvSpPr>
            <a:spLocks noGrp="1"/>
          </p:cNvSpPr>
          <p:nvPr>
            <p:ph type="title" hasCustomPrompt="1"/>
          </p:nvPr>
        </p:nvSpPr>
        <p:spPr>
          <a:xfrm>
            <a:off x="360363" y="-899999"/>
            <a:ext cx="10800000" cy="720000"/>
          </a:xfrm>
        </p:spPr>
        <p:txBody>
          <a:bodyPr anchor="b"/>
          <a:lstStyle>
            <a:lvl1pPr>
              <a:defRPr/>
            </a:lvl1pPr>
          </a:lstStyle>
          <a:p>
            <a:r>
              <a:rPr lang="en-US"/>
              <a:t>Hidden Title (for accessibility)</a:t>
            </a:r>
            <a:endParaRPr lang="nb-NO"/>
          </a:p>
        </p:txBody>
      </p:sp>
      <p:sp>
        <p:nvSpPr>
          <p:cNvPr id="3" name="Content"/>
          <p:cNvSpPr>
            <a:spLocks noGrp="1"/>
          </p:cNvSpPr>
          <p:nvPr>
            <p:ph idx="1"/>
          </p:nvPr>
        </p:nvSpPr>
        <p:spPr>
          <a:xfrm>
            <a:off x="359999" y="360365"/>
            <a:ext cx="10800000" cy="5759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387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p>
            <a:r>
              <a:rPr lang="en-US"/>
              <a:t>Hidden Title (for accessibility)</a:t>
            </a:r>
            <a:endParaRPr lang="nb-NO"/>
          </a:p>
        </p:txBody>
      </p:sp>
    </p:spTree>
    <p:extLst>
      <p:ext uri="{BB962C8B-B14F-4D97-AF65-F5344CB8AC3E}">
        <p14:creationId xmlns:p14="http://schemas.microsoft.com/office/powerpoint/2010/main" val="4061334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p>
        </p:txBody>
      </p:sp>
      <p:sp>
        <p:nvSpPr>
          <p:cNvPr id="3" name="Content Left"/>
          <p:cNvSpPr>
            <a:spLocks noGrp="1"/>
          </p:cNvSpPr>
          <p:nvPr>
            <p:ph sz="half" idx="1"/>
          </p:nvPr>
        </p:nvSpPr>
        <p:spPr>
          <a:xfrm>
            <a:off x="360363" y="1439813"/>
            <a:ext cx="5400000" cy="4680000"/>
          </a:xfrm>
          <a:prstGeom prst="rect">
            <a:avLst/>
          </a:prstGeom>
        </p:spPr>
        <p:txBody>
          <a:bodyPr r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440000"/>
            <a:ext cx="5400000" cy="4680000"/>
          </a:xfrm>
          <a:prstGeom prst="rect">
            <a:avLst/>
          </a:prstGeom>
        </p:spPr>
        <p:txBody>
          <a:bodyPr l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395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a:t>Click to edit Master title style</a:t>
            </a:r>
          </a:p>
        </p:txBody>
      </p:sp>
      <p:sp>
        <p:nvSpPr>
          <p:cNvPr id="3" name="Content Left"/>
          <p:cNvSpPr>
            <a:spLocks noGrp="1"/>
          </p:cNvSpPr>
          <p:nvPr>
            <p:ph sz="half" idx="1"/>
          </p:nvPr>
        </p:nvSpPr>
        <p:spPr>
          <a:xfrm>
            <a:off x="360363" y="1439813"/>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440000"/>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013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p>
        </p:txBody>
      </p:sp>
      <p:sp>
        <p:nvSpPr>
          <p:cNvPr id="7" name="Header Left">
            <a:extLst>
              <a:ext uri="{FF2B5EF4-FFF2-40B4-BE49-F238E27FC236}">
                <a16:creationId xmlns:a16="http://schemas.microsoft.com/office/drawing/2014/main" id="{ED94B58F-88C8-F47A-AE97-5891184201C4}"/>
              </a:ext>
            </a:extLst>
          </p:cNvPr>
          <p:cNvSpPr>
            <a:spLocks noGrp="1"/>
          </p:cNvSpPr>
          <p:nvPr>
            <p:ph sz="quarter" idx="11" hasCustomPrompt="1"/>
          </p:nvPr>
        </p:nvSpPr>
        <p:spPr>
          <a:xfrm>
            <a:off x="360000" y="1080000"/>
            <a:ext cx="5400000" cy="720000"/>
          </a:xfrm>
          <a:prstGeom prst="rect">
            <a:avLst/>
          </a:prstGeom>
          <a:effectLst/>
        </p:spPr>
        <p:txBody>
          <a:bodyPr lIns="0" tIns="0" rIns="180000" bIns="0" anchor="b">
            <a:normAutofit/>
          </a:bodyPr>
          <a:lstStyle>
            <a:lvl1pPr>
              <a:defRPr sz="3600" b="1">
                <a:solidFill>
                  <a:schemeClr val="accent2"/>
                </a:solidFill>
                <a:effectLst>
                  <a:outerShdw blurRad="50800" dist="38100" dir="2700000" algn="tl" rotWithShape="0">
                    <a:schemeClr val="bg1">
                      <a:alpha val="40000"/>
                    </a:schemeClr>
                  </a:outerShdw>
                </a:effectLst>
                <a:latin typeface="+mj-lt"/>
              </a:defRPr>
            </a:lvl1pPr>
          </a:lstStyle>
          <a:p>
            <a:pPr lvl="0"/>
            <a:r>
              <a:rPr lang="en-US"/>
              <a:t>Header</a:t>
            </a:r>
            <a:endParaRPr lang="nb-NO"/>
          </a:p>
        </p:txBody>
      </p:sp>
      <p:sp>
        <p:nvSpPr>
          <p:cNvPr id="6" name="Header Right">
            <a:extLst>
              <a:ext uri="{FF2B5EF4-FFF2-40B4-BE49-F238E27FC236}">
                <a16:creationId xmlns:a16="http://schemas.microsoft.com/office/drawing/2014/main" id="{32D5D104-F76C-3B1E-75DF-3B24A0109AA6}"/>
              </a:ext>
            </a:extLst>
          </p:cNvPr>
          <p:cNvSpPr>
            <a:spLocks noGrp="1"/>
          </p:cNvSpPr>
          <p:nvPr>
            <p:ph sz="quarter" idx="10" hasCustomPrompt="1"/>
          </p:nvPr>
        </p:nvSpPr>
        <p:spPr>
          <a:xfrm>
            <a:off x="5760000" y="1080000"/>
            <a:ext cx="5399087" cy="720000"/>
          </a:xfrm>
          <a:prstGeom prst="rect">
            <a:avLst/>
          </a:prstGeom>
          <a:effectLst/>
        </p:spPr>
        <p:txBody>
          <a:bodyPr lIns="180000" tIns="0" rIns="0" bIns="0" anchor="b">
            <a:normAutofit/>
          </a:bodyPr>
          <a:lstStyle>
            <a:lvl1pPr>
              <a:defRPr sz="3600" b="1">
                <a:solidFill>
                  <a:schemeClr val="accent2"/>
                </a:solidFill>
                <a:effectLst>
                  <a:outerShdw blurRad="50800" dist="38100" dir="2700000" algn="tl" rotWithShape="0">
                    <a:schemeClr val="bg1">
                      <a:alpha val="40000"/>
                    </a:schemeClr>
                  </a:outerShdw>
                </a:effectLst>
                <a:latin typeface="+mj-lt"/>
              </a:defRPr>
            </a:lvl1pPr>
          </a:lstStyle>
          <a:p>
            <a:pPr lvl="0"/>
            <a:r>
              <a:rPr lang="en-US"/>
              <a:t>Header</a:t>
            </a:r>
            <a:endParaRPr lang="nb-NO"/>
          </a:p>
        </p:txBody>
      </p:sp>
      <p:sp>
        <p:nvSpPr>
          <p:cNvPr id="3" name="Content Left"/>
          <p:cNvSpPr>
            <a:spLocks noGrp="1"/>
          </p:cNvSpPr>
          <p:nvPr>
            <p:ph sz="half" idx="1"/>
          </p:nvPr>
        </p:nvSpPr>
        <p:spPr>
          <a:xfrm>
            <a:off x="360363" y="1800000"/>
            <a:ext cx="5400000" cy="4319813"/>
          </a:xfrm>
          <a:prstGeom prst="rect">
            <a:avLst/>
          </a:prstGeom>
        </p:spPr>
        <p:txBody>
          <a:bodyPr tIns="180000" r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800000"/>
            <a:ext cx="5400000" cy="4320000"/>
          </a:xfrm>
          <a:prstGeom prst="rect">
            <a:avLst/>
          </a:prstGeom>
        </p:spPr>
        <p:txBody>
          <a:bodyPr lIns="180000" t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73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5896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a:t>Click to edit Master title style</a:t>
            </a:r>
          </a:p>
        </p:txBody>
      </p:sp>
      <p:sp>
        <p:nvSpPr>
          <p:cNvPr id="6" name="Header Left">
            <a:extLst>
              <a:ext uri="{FF2B5EF4-FFF2-40B4-BE49-F238E27FC236}">
                <a16:creationId xmlns:a16="http://schemas.microsoft.com/office/drawing/2014/main" id="{1CB08F8C-5702-3A1F-4213-82F578F3C8C2}"/>
              </a:ext>
            </a:extLst>
          </p:cNvPr>
          <p:cNvSpPr>
            <a:spLocks noGrp="1"/>
          </p:cNvSpPr>
          <p:nvPr>
            <p:ph sz="quarter" idx="10" hasCustomPrompt="1"/>
          </p:nvPr>
        </p:nvSpPr>
        <p:spPr>
          <a:xfrm>
            <a:off x="360000" y="1080000"/>
            <a:ext cx="5400000" cy="720725"/>
          </a:xfrm>
          <a:prstGeom prst="rect">
            <a:avLst/>
          </a:prstGeom>
        </p:spPr>
        <p:txBody>
          <a:bodyPr lIns="0" rIns="0" anchor="b">
            <a:normAutofit/>
          </a:bodyPr>
          <a:lstStyle>
            <a:lvl1pPr algn="ctr">
              <a:defRPr sz="3600" b="1">
                <a:solidFill>
                  <a:schemeClr val="accent2"/>
                </a:solidFill>
                <a:latin typeface="+mj-lt"/>
              </a:defRPr>
            </a:lvl1pPr>
          </a:lstStyle>
          <a:p>
            <a:pPr lvl="0"/>
            <a:r>
              <a:rPr lang="en-US"/>
              <a:t>Header</a:t>
            </a:r>
            <a:endParaRPr lang="nb-NO"/>
          </a:p>
        </p:txBody>
      </p:sp>
      <p:sp>
        <p:nvSpPr>
          <p:cNvPr id="8" name="Header Right">
            <a:extLst>
              <a:ext uri="{FF2B5EF4-FFF2-40B4-BE49-F238E27FC236}">
                <a16:creationId xmlns:a16="http://schemas.microsoft.com/office/drawing/2014/main" id="{B1D64032-5409-1A1A-64A2-1B62F6AE1866}"/>
              </a:ext>
            </a:extLst>
          </p:cNvPr>
          <p:cNvSpPr>
            <a:spLocks noGrp="1"/>
          </p:cNvSpPr>
          <p:nvPr>
            <p:ph sz="quarter" idx="11" hasCustomPrompt="1"/>
          </p:nvPr>
        </p:nvSpPr>
        <p:spPr>
          <a:xfrm>
            <a:off x="5761038" y="1080000"/>
            <a:ext cx="5400000" cy="719138"/>
          </a:xfrm>
          <a:prstGeom prst="rect">
            <a:avLst/>
          </a:prstGeom>
        </p:spPr>
        <p:txBody>
          <a:bodyPr vert="horz" lIns="0" tIns="0" rIns="0" bIns="0" rtlCol="0" anchor="b">
            <a:normAutofit/>
          </a:bodyPr>
          <a:lstStyle>
            <a:lvl1pPr algn="ctr">
              <a:defRPr lang="en-US" sz="3600" b="1" smtClean="0">
                <a:solidFill>
                  <a:schemeClr val="accent2"/>
                </a:solidFill>
                <a:latin typeface="+mj-lt"/>
              </a:defRPr>
            </a:lvl1pPr>
            <a:lvl2pPr>
              <a:defRPr lang="en-US" smtClean="0"/>
            </a:lvl2pPr>
            <a:lvl3pPr>
              <a:defRPr lang="en-US" smtClean="0"/>
            </a:lvl3pPr>
            <a:lvl4pPr>
              <a:defRPr lang="en-US" smtClean="0"/>
            </a:lvl4pPr>
            <a:lvl5pPr>
              <a:defRPr lang="nb-NO"/>
            </a:lvl5pPr>
          </a:lstStyle>
          <a:p>
            <a:pPr lvl="0"/>
            <a:r>
              <a:rPr lang="en-US"/>
              <a:t>Header</a:t>
            </a:r>
            <a:endParaRPr lang="nb-NO"/>
          </a:p>
        </p:txBody>
      </p:sp>
      <p:sp>
        <p:nvSpPr>
          <p:cNvPr id="3" name="Content Left"/>
          <p:cNvSpPr>
            <a:spLocks noGrp="1"/>
          </p:cNvSpPr>
          <p:nvPr>
            <p:ph sz="half" idx="1"/>
          </p:nvPr>
        </p:nvSpPr>
        <p:spPr>
          <a:xfrm>
            <a:off x="360363" y="1798951"/>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799138"/>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861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art">
    <p:spTree>
      <p:nvGrpSpPr>
        <p:cNvPr id="1" name=""/>
        <p:cNvGrpSpPr/>
        <p:nvPr/>
      </p:nvGrpSpPr>
      <p:grpSpPr>
        <a:xfrm>
          <a:off x="0" y="0"/>
          <a:ext cx="0" cy="0"/>
          <a:chOff x="0" y="0"/>
          <a:chExt cx="0" cy="0"/>
        </a:xfrm>
      </p:grpSpPr>
      <p:pic>
        <p:nvPicPr>
          <p:cNvPr id="5" name="Fabric February Icon">
            <a:extLst>
              <a:ext uri="{FF2B5EF4-FFF2-40B4-BE49-F238E27FC236}">
                <a16:creationId xmlns:a16="http://schemas.microsoft.com/office/drawing/2014/main" id="{F489869E-36DF-8014-5749-5BD8DDFA3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360701" y="1890088"/>
            <a:ext cx="2700000" cy="2700000"/>
          </a:xfrm>
          <a:prstGeom prst="rect">
            <a:avLst/>
          </a:prstGeom>
          <a:effectLst>
            <a:outerShdw blurRad="63500" dist="38100" dir="2700000" algn="tl" rotWithShape="0">
              <a:schemeClr val="bg1"/>
            </a:outerShdw>
          </a:effectLst>
        </p:spPr>
      </p:pic>
      <p:sp>
        <p:nvSpPr>
          <p:cNvPr id="2" name="Title"/>
          <p:cNvSpPr>
            <a:spLocks noGrp="1"/>
          </p:cNvSpPr>
          <p:nvPr>
            <p:ph type="ctrTitle" hasCustomPrompt="1"/>
          </p:nvPr>
        </p:nvSpPr>
        <p:spPr>
          <a:xfrm>
            <a:off x="3060701" y="360363"/>
            <a:ext cx="8099425" cy="5759450"/>
          </a:xfrm>
          <a:effectLst/>
        </p:spPr>
        <p:txBody>
          <a:bodyPr lIns="360000" anchor="ctr" anchorCtr="0">
            <a:normAutofit/>
          </a:bodyPr>
          <a:lstStyle>
            <a:lvl1pPr algn="l">
              <a:defRPr sz="10000" b="1"/>
            </a:lvl1pPr>
          </a:lstStyle>
          <a:p>
            <a:r>
              <a:rPr lang="en-US"/>
              <a:t>Part Title</a:t>
            </a:r>
          </a:p>
        </p:txBody>
      </p:sp>
    </p:spTree>
    <p:extLst>
      <p:ext uri="{BB962C8B-B14F-4D97-AF65-F5344CB8AC3E}">
        <p14:creationId xmlns:p14="http://schemas.microsoft.com/office/powerpoint/2010/main" val="2103400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F45B4-5854-CA12-C8C3-9642206D4876}"/>
              </a:ext>
            </a:extLst>
          </p:cNvPr>
          <p:cNvSpPr>
            <a:spLocks noGrp="1"/>
          </p:cNvSpPr>
          <p:nvPr>
            <p:ph type="title" hasCustomPrompt="1"/>
          </p:nvPr>
        </p:nvSpPr>
        <p:spPr>
          <a:xfrm>
            <a:off x="360363" y="360363"/>
            <a:ext cx="10800000" cy="5759450"/>
          </a:xfrm>
        </p:spPr>
        <p:txBody>
          <a:bodyPr anchor="ctr"/>
          <a:lstStyle>
            <a:lvl1pPr algn="ctr">
              <a:defRPr sz="8000" b="1"/>
            </a:lvl1pPr>
          </a:lstStyle>
          <a:p>
            <a:r>
              <a:rPr lang="en-US"/>
              <a:t>Section Title</a:t>
            </a:r>
            <a:endParaRPr lang="nb-NO"/>
          </a:p>
        </p:txBody>
      </p:sp>
    </p:spTree>
    <p:extLst>
      <p:ext uri="{BB962C8B-B14F-4D97-AF65-F5344CB8AC3E}">
        <p14:creationId xmlns:p14="http://schemas.microsoft.com/office/powerpoint/2010/main" val="2722387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767376FF-9407-3B7D-8595-8BEAE9C6CDE7}"/>
              </a:ext>
            </a:extLst>
          </p:cNvPr>
          <p:cNvSpPr>
            <a:spLocks noGrp="1"/>
          </p:cNvSpPr>
          <p:nvPr>
            <p:ph type="body" sz="quarter" idx="11" hasCustomPrompt="1"/>
          </p:nvPr>
        </p:nvSpPr>
        <p:spPr>
          <a:xfrm>
            <a:off x="360364" y="3779838"/>
            <a:ext cx="10799762" cy="2339974"/>
          </a:xfrm>
          <a:prstGeom prst="rect">
            <a:avLst/>
          </a:prstGeom>
        </p:spPr>
        <p:txBody>
          <a:bodyPr tIns="180000" anchor="t">
            <a:normAutofit/>
          </a:bodyPr>
          <a:lstStyle>
            <a:lvl1pPr algn="ctr">
              <a:defRPr sz="4000">
                <a:solidFill>
                  <a:schemeClr val="accent3"/>
                </a:solidFill>
              </a:defRPr>
            </a:lvl1pPr>
          </a:lstStyle>
          <a:p>
            <a:pPr lvl="0"/>
            <a:r>
              <a:rPr lang="en-US"/>
              <a:t>Section Description</a:t>
            </a:r>
          </a:p>
        </p:txBody>
      </p:sp>
      <p:sp>
        <p:nvSpPr>
          <p:cNvPr id="3" name="Title 2">
            <a:extLst>
              <a:ext uri="{FF2B5EF4-FFF2-40B4-BE49-F238E27FC236}">
                <a16:creationId xmlns:a16="http://schemas.microsoft.com/office/drawing/2014/main" id="{4D4FFE7A-A549-8C7E-4AD8-0233264D4E9B}"/>
              </a:ext>
            </a:extLst>
          </p:cNvPr>
          <p:cNvSpPr>
            <a:spLocks noGrp="1"/>
          </p:cNvSpPr>
          <p:nvPr>
            <p:ph type="title" hasCustomPrompt="1"/>
          </p:nvPr>
        </p:nvSpPr>
        <p:spPr>
          <a:xfrm>
            <a:off x="360363" y="360363"/>
            <a:ext cx="10800000" cy="5759450"/>
          </a:xfrm>
        </p:spPr>
        <p:txBody>
          <a:bodyPr anchor="ctr"/>
          <a:lstStyle>
            <a:lvl1pPr algn="ctr">
              <a:defRPr sz="8000"/>
            </a:lvl1pPr>
          </a:lstStyle>
          <a:p>
            <a:r>
              <a:rPr lang="en-US"/>
              <a:t>Section Title</a:t>
            </a:r>
            <a:endParaRPr lang="nb-NO"/>
          </a:p>
        </p:txBody>
      </p:sp>
    </p:spTree>
    <p:extLst>
      <p:ext uri="{BB962C8B-B14F-4D97-AF65-F5344CB8AC3E}">
        <p14:creationId xmlns:p14="http://schemas.microsoft.com/office/powerpoint/2010/main" val="2770452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3D1B1B9A-D3B9-4B29-6568-BEB70C9E0096}"/>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a:t>Subsection</a:t>
            </a:r>
          </a:p>
        </p:txBody>
      </p:sp>
    </p:spTree>
    <p:extLst>
      <p:ext uri="{BB962C8B-B14F-4D97-AF65-F5344CB8AC3E}">
        <p14:creationId xmlns:p14="http://schemas.microsoft.com/office/powerpoint/2010/main" val="1821586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0501FEB-FF64-07EA-824B-4623C8B2901B}"/>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a:t>Subsection</a:t>
            </a:r>
          </a:p>
        </p:txBody>
      </p:sp>
      <p:sp>
        <p:nvSpPr>
          <p:cNvPr id="4" name="Subtitle">
            <a:extLst>
              <a:ext uri="{FF2B5EF4-FFF2-40B4-BE49-F238E27FC236}">
                <a16:creationId xmlns:a16="http://schemas.microsoft.com/office/drawing/2014/main" id="{5CF6131B-13B2-41E4-9C50-114B7D950765}"/>
              </a:ext>
            </a:extLst>
          </p:cNvPr>
          <p:cNvSpPr>
            <a:spLocks noGrp="1"/>
          </p:cNvSpPr>
          <p:nvPr>
            <p:ph type="body" sz="quarter" idx="10" hasCustomPrompt="1"/>
          </p:nvPr>
        </p:nvSpPr>
        <p:spPr>
          <a:xfrm>
            <a:off x="360364" y="3779842"/>
            <a:ext cx="10799762" cy="2339975"/>
          </a:xfrm>
          <a:prstGeom prst="rect">
            <a:avLst/>
          </a:prstGeom>
        </p:spPr>
        <p:txBody>
          <a:bodyPr tIns="180000" anchor="t">
            <a:noAutofit/>
          </a:bodyPr>
          <a:lstStyle>
            <a:lvl1pPr algn="ctr">
              <a:defRPr sz="3000" b="0">
                <a:solidFill>
                  <a:schemeClr val="accent3"/>
                </a:solidFill>
                <a:latin typeface="+mn-lt"/>
              </a:defRPr>
            </a:lvl1pPr>
          </a:lstStyle>
          <a:p>
            <a:pPr lvl="0"/>
            <a:r>
              <a:rPr lang="en-US"/>
              <a:t>Subsection Description</a:t>
            </a:r>
          </a:p>
        </p:txBody>
      </p:sp>
    </p:spTree>
    <p:extLst>
      <p:ext uri="{BB962C8B-B14F-4D97-AF65-F5344CB8AC3E}">
        <p14:creationId xmlns:p14="http://schemas.microsoft.com/office/powerpoint/2010/main" val="4036422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Speaker Bio">
    <p:spTree>
      <p:nvGrpSpPr>
        <p:cNvPr id="1" name=""/>
        <p:cNvGrpSpPr/>
        <p:nvPr/>
      </p:nvGrpSpPr>
      <p:grpSpPr>
        <a:xfrm>
          <a:off x="0" y="0"/>
          <a:ext cx="0" cy="0"/>
          <a:chOff x="0" y="0"/>
          <a:chExt cx="0" cy="0"/>
        </a:xfrm>
      </p:grpSpPr>
      <p:sp>
        <p:nvSpPr>
          <p:cNvPr id="9" name="First name">
            <a:extLst>
              <a:ext uri="{FF2B5EF4-FFF2-40B4-BE49-F238E27FC236}">
                <a16:creationId xmlns:a16="http://schemas.microsoft.com/office/drawing/2014/main" id="{452D2991-8A9E-FBEC-8E9A-9632342198C9}"/>
              </a:ext>
            </a:extLst>
          </p:cNvPr>
          <p:cNvSpPr>
            <a:spLocks noGrp="1"/>
          </p:cNvSpPr>
          <p:nvPr>
            <p:ph type="title" hasCustomPrompt="1"/>
          </p:nvPr>
        </p:nvSpPr>
        <p:spPr>
          <a:xfrm>
            <a:off x="360000" y="720086"/>
            <a:ext cx="5400244" cy="720000"/>
          </a:xfrm>
          <a:effectLst/>
        </p:spPr>
        <p:txBody>
          <a:bodyPr anchor="ctr"/>
          <a:lstStyle>
            <a:lvl1pPr>
              <a:spcBef>
                <a:spcPts val="0"/>
              </a:spcBef>
              <a:defRPr lang="en-US" sz="4400" b="1" i="0" kern="1200" dirty="0" smtClean="0">
                <a:solidFill>
                  <a:schemeClr val="accent2"/>
                </a:solidFill>
                <a:effectLst>
                  <a:outerShdw blurRad="50800" dist="38100" dir="2700000" algn="tl" rotWithShape="0">
                    <a:schemeClr val="bg1"/>
                  </a:outerShdw>
                </a:effectLst>
                <a:latin typeface="+mj-lt"/>
                <a:ea typeface="+mn-ea"/>
                <a:cs typeface="IBM Plex Sans" panose="020B0503050203000203" pitchFamily="34" charset="77"/>
              </a:defRPr>
            </a:lvl1pPr>
          </a:lstStyle>
          <a:p>
            <a:r>
              <a:rPr lang="en-US"/>
              <a:t>First Name</a:t>
            </a:r>
            <a:endParaRPr lang="nb-NO"/>
          </a:p>
        </p:txBody>
      </p:sp>
      <p:sp>
        <p:nvSpPr>
          <p:cNvPr id="42" name="Last name">
            <a:extLst>
              <a:ext uri="{FF2B5EF4-FFF2-40B4-BE49-F238E27FC236}">
                <a16:creationId xmlns:a16="http://schemas.microsoft.com/office/drawing/2014/main" id="{0D2292A1-4831-8743-BC26-539A0B82004C}"/>
              </a:ext>
            </a:extLst>
          </p:cNvPr>
          <p:cNvSpPr>
            <a:spLocks noGrp="1"/>
          </p:cNvSpPr>
          <p:nvPr>
            <p:ph type="body" sz="quarter" idx="20" hasCustomPrompt="1"/>
          </p:nvPr>
        </p:nvSpPr>
        <p:spPr>
          <a:xfrm>
            <a:off x="360000" y="1440086"/>
            <a:ext cx="5400244" cy="720000"/>
          </a:xfrm>
          <a:prstGeom prst="rect">
            <a:avLst/>
          </a:prstGeom>
          <a:effectLst/>
        </p:spPr>
        <p:txBody>
          <a:bodyPr anchor="ctr" anchorCtr="0">
            <a:noAutofit/>
          </a:bodyPr>
          <a:lstStyle>
            <a:lvl1pPr marL="0" indent="0" algn="l">
              <a:lnSpc>
                <a:spcPct val="100000"/>
              </a:lnSpc>
              <a:spcBef>
                <a:spcPts val="0"/>
              </a:spcBef>
              <a:spcAft>
                <a:spcPts val="0"/>
              </a:spcAft>
              <a:buNone/>
              <a:defRPr sz="4400" b="1" i="0">
                <a:solidFill>
                  <a:schemeClr val="accent2"/>
                </a:solidFill>
                <a:effectLst>
                  <a:outerShdw blurRad="50800" dist="38100" dir="2700000" algn="tl" rotWithShape="0">
                    <a:schemeClr val="bg1"/>
                  </a:outerShdw>
                </a:effectLst>
                <a:latin typeface="+mj-lt"/>
              </a:defRPr>
            </a:lvl1pPr>
          </a:lstStyle>
          <a:p>
            <a:pPr lvl="0"/>
            <a:r>
              <a:rPr lang="en-US"/>
              <a:t>Last Name</a:t>
            </a:r>
          </a:p>
        </p:txBody>
      </p:sp>
      <p:sp>
        <p:nvSpPr>
          <p:cNvPr id="18" name="Job title">
            <a:extLst>
              <a:ext uri="{FF2B5EF4-FFF2-40B4-BE49-F238E27FC236}">
                <a16:creationId xmlns:a16="http://schemas.microsoft.com/office/drawing/2014/main" id="{66227045-61B0-9544-AEC3-12180B09CBA3}"/>
              </a:ext>
            </a:extLst>
          </p:cNvPr>
          <p:cNvSpPr>
            <a:spLocks noGrp="1"/>
          </p:cNvSpPr>
          <p:nvPr>
            <p:ph idx="1" hasCustomPrompt="1"/>
          </p:nvPr>
        </p:nvSpPr>
        <p:spPr>
          <a:xfrm>
            <a:off x="360000" y="2160086"/>
            <a:ext cx="5400244" cy="540000"/>
          </a:xfrm>
          <a:prstGeom prst="rect">
            <a:avLst/>
          </a:prstGeom>
          <a:effectLst/>
        </p:spPr>
        <p:txBody>
          <a:bodyPr anchor="ctr" anchorCtr="0">
            <a:noAutofit/>
          </a:bodyPr>
          <a:lstStyle>
            <a:lvl1pPr marL="0" indent="0" algn="l">
              <a:lnSpc>
                <a:spcPct val="100000"/>
              </a:lnSpc>
              <a:spcBef>
                <a:spcPts val="0"/>
              </a:spcBef>
              <a:spcAft>
                <a:spcPts val="0"/>
              </a:spcAft>
              <a:buNone/>
              <a:defRPr sz="2400" b="0" i="0">
                <a:solidFill>
                  <a:schemeClr val="accent2"/>
                </a:solidFill>
                <a:effectLst>
                  <a:outerShdw blurRad="50800" dist="38100" dir="2700000" algn="tl" rotWithShape="0">
                    <a:schemeClr val="bg1"/>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Job title</a:t>
            </a:r>
          </a:p>
        </p:txBody>
      </p:sp>
      <p:sp>
        <p:nvSpPr>
          <p:cNvPr id="31" name="Company">
            <a:extLst>
              <a:ext uri="{FF2B5EF4-FFF2-40B4-BE49-F238E27FC236}">
                <a16:creationId xmlns:a16="http://schemas.microsoft.com/office/drawing/2014/main" id="{540AA7F0-2E50-214E-9056-0901887064EF}"/>
              </a:ext>
            </a:extLst>
          </p:cNvPr>
          <p:cNvSpPr>
            <a:spLocks noGrp="1"/>
          </p:cNvSpPr>
          <p:nvPr>
            <p:ph idx="17" hasCustomPrompt="1"/>
          </p:nvPr>
        </p:nvSpPr>
        <p:spPr>
          <a:xfrm>
            <a:off x="360000" y="2736086"/>
            <a:ext cx="5400244" cy="540000"/>
          </a:xfrm>
          <a:prstGeom prst="rect">
            <a:avLst/>
          </a:prstGeom>
          <a:effectLst/>
        </p:spPr>
        <p:txBody>
          <a:bodyPr anchor="ctr" anchorCtr="0">
            <a:noAutofit/>
          </a:bodyPr>
          <a:lstStyle>
            <a:lvl1pPr marL="0" indent="0" algn="l">
              <a:lnSpc>
                <a:spcPct val="100000"/>
              </a:lnSpc>
              <a:spcBef>
                <a:spcPts val="0"/>
              </a:spcBef>
              <a:spcAft>
                <a:spcPts val="0"/>
              </a:spcAft>
              <a:buNone/>
              <a:defRPr sz="2400" b="1" i="0">
                <a:solidFill>
                  <a:schemeClr val="accent2"/>
                </a:solidFill>
                <a:effectLst>
                  <a:outerShdw blurRad="50800" dist="38100" dir="2700000" algn="tl" rotWithShape="0">
                    <a:schemeClr val="bg1"/>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Company</a:t>
            </a:r>
          </a:p>
        </p:txBody>
      </p:sp>
      <p:sp>
        <p:nvSpPr>
          <p:cNvPr id="3" name="Profile picture">
            <a:extLst>
              <a:ext uri="{FF2B5EF4-FFF2-40B4-BE49-F238E27FC236}">
                <a16:creationId xmlns:a16="http://schemas.microsoft.com/office/drawing/2014/main" id="{088977B7-700C-C149-8536-47AB7A78B9E3}"/>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4499938" y="720086"/>
            <a:ext cx="2520000" cy="2520000"/>
          </a:xfrm>
          <a:prstGeom prst="ellipse">
            <a:avLst/>
          </a:prstGeom>
          <a:solidFill>
            <a:schemeClr val="bg1"/>
          </a:solidFill>
          <a:ln w="3175">
            <a:solidFill>
              <a:schemeClr val="accent5"/>
            </a:solidFill>
          </a:ln>
          <a:effectLst>
            <a:outerShdw blurRad="50800" dist="38100" dir="2700000" algn="tl" rotWithShape="0">
              <a:schemeClr val="bg1"/>
            </a:outerShdw>
          </a:effectLst>
        </p:spPr>
        <p:txBody>
          <a:bodyPr anchor="ctr" anchorCtr="0">
            <a:noAutofit/>
          </a:bodyPr>
          <a:lstStyle>
            <a:lvl1pPr algn="ctr">
              <a:lnSpc>
                <a:spcPct val="100000"/>
              </a:lnSpc>
              <a:spcBef>
                <a:spcPts val="0"/>
              </a:spcBef>
              <a:spcAft>
                <a:spcPts val="1200"/>
              </a:spcAft>
              <a:defRPr sz="2000">
                <a:solidFill>
                  <a:schemeClr val="accent2"/>
                </a:solidFill>
                <a:effectLst>
                  <a:outerShdw blurRad="50800" dist="38100" dir="2700000" algn="tl" rotWithShape="0">
                    <a:schemeClr val="bg1"/>
                  </a:outerShdw>
                </a:effectLst>
                <a:latin typeface="+mn-lt"/>
              </a:defRPr>
            </a:lvl1pPr>
          </a:lstStyle>
          <a:p>
            <a:r>
              <a:rPr lang="en-US"/>
              <a:t>Picture</a:t>
            </a:r>
          </a:p>
        </p:txBody>
      </p:sp>
      <p:sp>
        <p:nvSpPr>
          <p:cNvPr id="22" name="Contact/social top">
            <a:extLst>
              <a:ext uri="{FF2B5EF4-FFF2-40B4-BE49-F238E27FC236}">
                <a16:creationId xmlns:a16="http://schemas.microsoft.com/office/drawing/2014/main" id="{61A01EAC-4EF5-AE4F-970E-2C5157FA52A4}"/>
              </a:ext>
            </a:extLst>
          </p:cNvPr>
          <p:cNvSpPr>
            <a:spLocks noGrp="1"/>
          </p:cNvSpPr>
          <p:nvPr>
            <p:ph idx="12" hasCustomPrompt="1"/>
          </p:nvPr>
        </p:nvSpPr>
        <p:spPr>
          <a:xfrm>
            <a:off x="7019876" y="1080086"/>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accent2"/>
                </a:solidFill>
                <a:effectLst>
                  <a:outerShdw blurRad="50800" dist="38100" dir="2700000" algn="tl" rotWithShape="0">
                    <a:schemeClr val="bg1"/>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Contact/social</a:t>
            </a:r>
          </a:p>
        </p:txBody>
      </p:sp>
      <p:sp>
        <p:nvSpPr>
          <p:cNvPr id="11" name="Icon top">
            <a:extLst>
              <a:ext uri="{FF2B5EF4-FFF2-40B4-BE49-F238E27FC236}">
                <a16:creationId xmlns:a16="http://schemas.microsoft.com/office/drawing/2014/main" id="{83AB884B-F1E8-B2DF-B2D5-0EF47DBBB34E}"/>
              </a:ext>
              <a:ext uri="{C183D7F6-B498-43B3-948B-1728B52AA6E4}">
                <adec:decorative xmlns:adec="http://schemas.microsoft.com/office/drawing/2017/decorative" val="1"/>
              </a:ext>
            </a:extLst>
          </p:cNvPr>
          <p:cNvSpPr>
            <a:spLocks noGrp="1"/>
          </p:cNvSpPr>
          <p:nvPr>
            <p:ph sz="quarter" idx="21" hasCustomPrompt="1"/>
          </p:nvPr>
        </p:nvSpPr>
        <p:spPr>
          <a:xfrm>
            <a:off x="10619876" y="1080086"/>
            <a:ext cx="540000" cy="540000"/>
          </a:xfrm>
          <a:effectLst>
            <a:outerShdw blurRad="50800" dist="38100" dir="2700000" algn="tl" rotWithShape="0">
              <a:schemeClr val="bg1">
                <a:alpha val="40000"/>
              </a:schemeClr>
            </a:outerShdw>
          </a:effectLst>
        </p:spPr>
        <p:txBody>
          <a:bodyPr anchor="ctr">
            <a:normAutofit/>
          </a:bodyPr>
          <a:lstStyle>
            <a:lvl1pPr algn="ctr">
              <a:defRPr sz="1000">
                <a:solidFill>
                  <a:schemeClr val="accent2"/>
                </a:solidFill>
                <a:effectLst>
                  <a:outerShdw blurRad="50800" dist="38100" dir="2700000" algn="tl" rotWithShape="0">
                    <a:schemeClr val="bg1"/>
                  </a:outerShdw>
                </a:effectLst>
              </a:defRPr>
            </a:lvl1pPr>
          </a:lstStyle>
          <a:p>
            <a:pPr lvl="0"/>
            <a:r>
              <a:rPr lang="en-US"/>
              <a:t>Icon</a:t>
            </a:r>
            <a:endParaRPr lang="nb-NO"/>
          </a:p>
        </p:txBody>
      </p:sp>
      <p:sp>
        <p:nvSpPr>
          <p:cNvPr id="23" name="Contact/social middle">
            <a:extLst>
              <a:ext uri="{FF2B5EF4-FFF2-40B4-BE49-F238E27FC236}">
                <a16:creationId xmlns:a16="http://schemas.microsoft.com/office/drawing/2014/main" id="{8FB3DAF8-2F81-FC4D-8CB0-8C0CB1AA4D40}"/>
              </a:ext>
            </a:extLst>
          </p:cNvPr>
          <p:cNvSpPr>
            <a:spLocks noGrp="1"/>
          </p:cNvSpPr>
          <p:nvPr>
            <p:ph idx="13" hasCustomPrompt="1"/>
          </p:nvPr>
        </p:nvSpPr>
        <p:spPr>
          <a:xfrm>
            <a:off x="7019876" y="1620086"/>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accent2"/>
                </a:solidFill>
                <a:effectLst>
                  <a:outerShdw blurRad="50800" dist="38100" dir="2700000" algn="tl" rotWithShape="0">
                    <a:schemeClr val="bg1"/>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Contact/social</a:t>
            </a:r>
          </a:p>
        </p:txBody>
      </p:sp>
      <p:sp>
        <p:nvSpPr>
          <p:cNvPr id="12" name="Icon middle">
            <a:extLst>
              <a:ext uri="{FF2B5EF4-FFF2-40B4-BE49-F238E27FC236}">
                <a16:creationId xmlns:a16="http://schemas.microsoft.com/office/drawing/2014/main" id="{B63CE8B4-5EC7-E8A5-5642-F4ABB3542869}"/>
              </a:ext>
              <a:ext uri="{C183D7F6-B498-43B3-948B-1728B52AA6E4}">
                <adec:decorative xmlns:adec="http://schemas.microsoft.com/office/drawing/2017/decorative" val="1"/>
              </a:ext>
            </a:extLst>
          </p:cNvPr>
          <p:cNvSpPr>
            <a:spLocks noGrp="1"/>
          </p:cNvSpPr>
          <p:nvPr>
            <p:ph sz="quarter" idx="22" hasCustomPrompt="1"/>
          </p:nvPr>
        </p:nvSpPr>
        <p:spPr>
          <a:xfrm>
            <a:off x="10619876" y="1620086"/>
            <a:ext cx="540000" cy="540000"/>
          </a:xfrm>
          <a:effectLst>
            <a:outerShdw blurRad="50800" dist="38100" dir="2700000" algn="tl" rotWithShape="0">
              <a:schemeClr val="bg1">
                <a:alpha val="40000"/>
              </a:schemeClr>
            </a:outerShdw>
          </a:effectLst>
        </p:spPr>
        <p:txBody>
          <a:bodyPr anchor="ctr">
            <a:normAutofit/>
          </a:bodyPr>
          <a:lstStyle>
            <a:lvl1pPr algn="ctr">
              <a:defRPr sz="1000">
                <a:solidFill>
                  <a:schemeClr val="accent2"/>
                </a:solidFill>
                <a:effectLst>
                  <a:outerShdw blurRad="50800" dist="38100" dir="2700000" algn="tl" rotWithShape="0">
                    <a:schemeClr val="bg1"/>
                  </a:outerShdw>
                </a:effectLst>
              </a:defRPr>
            </a:lvl1pPr>
          </a:lstStyle>
          <a:p>
            <a:pPr lvl="0"/>
            <a:r>
              <a:rPr lang="en-US"/>
              <a:t>Icon</a:t>
            </a:r>
            <a:endParaRPr lang="nb-NO"/>
          </a:p>
        </p:txBody>
      </p:sp>
      <p:sp>
        <p:nvSpPr>
          <p:cNvPr id="24" name="Contact/social bottom">
            <a:extLst>
              <a:ext uri="{FF2B5EF4-FFF2-40B4-BE49-F238E27FC236}">
                <a16:creationId xmlns:a16="http://schemas.microsoft.com/office/drawing/2014/main" id="{85B937D2-7E45-D541-81A8-ABE79A9EE496}"/>
              </a:ext>
            </a:extLst>
          </p:cNvPr>
          <p:cNvSpPr>
            <a:spLocks noGrp="1"/>
          </p:cNvSpPr>
          <p:nvPr>
            <p:ph idx="14" hasCustomPrompt="1"/>
          </p:nvPr>
        </p:nvSpPr>
        <p:spPr>
          <a:xfrm>
            <a:off x="7019876" y="2160086"/>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accent2"/>
                </a:solidFill>
                <a:effectLst>
                  <a:outerShdw blurRad="50800" dist="38100" dir="2700000" algn="tl" rotWithShape="0">
                    <a:schemeClr val="bg1"/>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Contact/social</a:t>
            </a:r>
          </a:p>
        </p:txBody>
      </p:sp>
      <p:sp>
        <p:nvSpPr>
          <p:cNvPr id="13" name="Icon bottom">
            <a:extLst>
              <a:ext uri="{FF2B5EF4-FFF2-40B4-BE49-F238E27FC236}">
                <a16:creationId xmlns:a16="http://schemas.microsoft.com/office/drawing/2014/main" id="{685E7F02-56C4-A280-1695-61799C5A86C0}"/>
              </a:ext>
              <a:ext uri="{C183D7F6-B498-43B3-948B-1728B52AA6E4}">
                <adec:decorative xmlns:adec="http://schemas.microsoft.com/office/drawing/2017/decorative" val="1"/>
              </a:ext>
            </a:extLst>
          </p:cNvPr>
          <p:cNvSpPr>
            <a:spLocks noGrp="1"/>
          </p:cNvSpPr>
          <p:nvPr>
            <p:ph sz="quarter" idx="23" hasCustomPrompt="1"/>
          </p:nvPr>
        </p:nvSpPr>
        <p:spPr>
          <a:xfrm>
            <a:off x="10619876" y="2160086"/>
            <a:ext cx="540000" cy="540000"/>
          </a:xfrm>
          <a:effectLst>
            <a:outerShdw blurRad="50800" dist="38100" dir="2700000" algn="tl" rotWithShape="0">
              <a:schemeClr val="bg1">
                <a:alpha val="40000"/>
              </a:schemeClr>
            </a:outerShdw>
          </a:effectLst>
        </p:spPr>
        <p:txBody>
          <a:bodyPr anchor="ctr">
            <a:normAutofit/>
          </a:bodyPr>
          <a:lstStyle>
            <a:lvl1pPr algn="ctr">
              <a:defRPr sz="1000">
                <a:solidFill>
                  <a:schemeClr val="accent2"/>
                </a:solidFill>
                <a:effectLst>
                  <a:outerShdw blurRad="50800" dist="38100" dir="2700000" algn="tl" rotWithShape="0">
                    <a:schemeClr val="bg1"/>
                  </a:outerShdw>
                </a:effectLst>
              </a:defRPr>
            </a:lvl1pPr>
          </a:lstStyle>
          <a:p>
            <a:pPr lvl="0"/>
            <a:r>
              <a:rPr lang="en-US"/>
              <a:t>Icon</a:t>
            </a:r>
            <a:endParaRPr lang="nb-NO"/>
          </a:p>
        </p:txBody>
      </p:sp>
      <p:sp>
        <p:nvSpPr>
          <p:cNvPr id="33" name="About">
            <a:extLst>
              <a:ext uri="{FF2B5EF4-FFF2-40B4-BE49-F238E27FC236}">
                <a16:creationId xmlns:a16="http://schemas.microsoft.com/office/drawing/2014/main" id="{9FA89709-76ED-224C-B4CF-D07271807FC5}"/>
              </a:ext>
            </a:extLst>
          </p:cNvPr>
          <p:cNvSpPr>
            <a:spLocks noGrp="1"/>
          </p:cNvSpPr>
          <p:nvPr>
            <p:ph idx="18" hasCustomPrompt="1"/>
          </p:nvPr>
        </p:nvSpPr>
        <p:spPr>
          <a:xfrm>
            <a:off x="360362" y="3240088"/>
            <a:ext cx="10799513" cy="2879912"/>
          </a:xfrm>
          <a:prstGeom prst="rect">
            <a:avLst/>
          </a:prstGeom>
          <a:effectLst/>
        </p:spPr>
        <p:txBody>
          <a:bodyPr tIns="360000" anchor="ctr" anchorCtr="0">
            <a:noAutofit/>
          </a:bodyPr>
          <a:lstStyle>
            <a:lvl1pPr marL="0" indent="0" algn="ctr">
              <a:lnSpc>
                <a:spcPct val="100000"/>
              </a:lnSpc>
              <a:spcBef>
                <a:spcPts val="0"/>
              </a:spcBef>
              <a:spcAft>
                <a:spcPts val="1200"/>
              </a:spcAft>
              <a:buClr>
                <a:schemeClr val="bg1"/>
              </a:buClr>
              <a:buFont typeface="Arial" panose="020B0604020202020204" pitchFamily="34" charset="0"/>
              <a:buNone/>
              <a:defRPr sz="2400" b="0" i="0">
                <a:solidFill>
                  <a:schemeClr val="accent2"/>
                </a:solidFill>
                <a:effectLst>
                  <a:outerShdw blurRad="50800" dist="38100" dir="2700000" algn="tl" rotWithShape="0">
                    <a:schemeClr val="bg1"/>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a:t>About you</a:t>
            </a:r>
          </a:p>
        </p:txBody>
      </p:sp>
    </p:spTree>
    <p:extLst>
      <p:ext uri="{BB962C8B-B14F-4D97-AF65-F5344CB8AC3E}">
        <p14:creationId xmlns:p14="http://schemas.microsoft.com/office/powerpoint/2010/main" val="2551344231"/>
      </p:ext>
    </p:extLst>
  </p:cSld>
  <p:clrMapOvr>
    <a:masterClrMapping/>
  </p:clrMapOvr>
  <p:extLst>
    <p:ext uri="{DCECCB84-F9BA-43D5-87BE-67443E8EF086}">
      <p15:sldGuideLst xmlns:p15="http://schemas.microsoft.com/office/powerpoint/2012/main">
        <p15:guide id="2" pos="36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abric Febru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CB5F9A0-BDE1-6A89-EBB0-6A67E7982D11}"/>
              </a:ext>
            </a:extLst>
          </p:cNvPr>
          <p:cNvSpPr>
            <a:spLocks noGrp="1"/>
          </p:cNvSpPr>
          <p:nvPr>
            <p:ph type="title" hasCustomPrompt="1"/>
          </p:nvPr>
        </p:nvSpPr>
        <p:spPr>
          <a:xfrm>
            <a:off x="360363" y="-900000"/>
            <a:ext cx="10800000" cy="720000"/>
          </a:xfrm>
        </p:spPr>
        <p:txBody>
          <a:bodyPr anchor="b"/>
          <a:lstStyle>
            <a:lvl1pPr>
              <a:defRPr/>
            </a:lvl1pPr>
          </a:lstStyle>
          <a:p>
            <a:r>
              <a:rPr lang="en-US"/>
              <a:t>Welcome to Fabric February!</a:t>
            </a:r>
            <a:endParaRPr lang="nb-NO"/>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160244" y="2040087"/>
            <a:ext cx="7200000" cy="2400000"/>
          </a:xfrm>
          <a:prstGeom prst="rect">
            <a:avLst/>
          </a:prstGeom>
          <a:effectLst>
            <a:outerShdw blurRad="50800" dist="38100" dir="2700000" algn="tl" rotWithShape="0">
              <a:schemeClr val="bg1"/>
            </a:outerShdw>
          </a:effectLst>
        </p:spPr>
      </p:pic>
    </p:spTree>
    <p:extLst>
      <p:ext uri="{BB962C8B-B14F-4D97-AF65-F5344CB8AC3E}">
        <p14:creationId xmlns:p14="http://schemas.microsoft.com/office/powerpoint/2010/main" val="30787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23" name="Title">
            <a:extLst>
              <a:ext uri="{FF2B5EF4-FFF2-40B4-BE49-F238E27FC236}">
                <a16:creationId xmlns:a16="http://schemas.microsoft.com/office/drawing/2014/main" id="{C393EC3E-854C-A1D6-069C-00F8A33EBFCA}"/>
              </a:ext>
            </a:extLst>
          </p:cNvPr>
          <p:cNvSpPr>
            <a:spLocks noGrp="1"/>
          </p:cNvSpPr>
          <p:nvPr>
            <p:ph type="title" hasCustomPrompt="1"/>
          </p:nvPr>
        </p:nvSpPr>
        <p:spPr>
          <a:xfrm>
            <a:off x="360363" y="-900000"/>
            <a:ext cx="10800000" cy="720000"/>
          </a:xfrm>
        </p:spPr>
        <p:txBody>
          <a:bodyPr anchor="b"/>
          <a:lstStyle>
            <a:lvl1pPr>
              <a:defRPr/>
            </a:lvl1pPr>
          </a:lstStyle>
          <a:p>
            <a:r>
              <a:rPr lang="en-US"/>
              <a:t>Fabric February Sponsors</a:t>
            </a:r>
            <a:endParaRPr lang="nb-NO"/>
          </a:p>
        </p:txBody>
      </p:sp>
      <p:sp>
        <p:nvSpPr>
          <p:cNvPr id="26" name="Visible Title">
            <a:extLst>
              <a:ext uri="{FF2B5EF4-FFF2-40B4-BE49-F238E27FC236}">
                <a16:creationId xmlns:a16="http://schemas.microsoft.com/office/drawing/2014/main" id="{2940723D-2ED8-B6FE-75A2-5E077F481464}"/>
              </a:ext>
            </a:extLst>
          </p:cNvPr>
          <p:cNvSpPr txBox="1">
            <a:spLocks/>
          </p:cNvSpPr>
          <p:nvPr userDrawn="1"/>
        </p:nvSpPr>
        <p:spPr>
          <a:xfrm>
            <a:off x="360363" y="360000"/>
            <a:ext cx="10800000" cy="720000"/>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marL="0" algn="ctr" defTabSz="2438189" rtl="0" eaLnBrk="1" latinLnBrk="0" hangingPunct="1">
              <a:lnSpc>
                <a:spcPct val="100000"/>
              </a:lnSpc>
              <a:spcBef>
                <a:spcPct val="0"/>
              </a:spcBef>
              <a:spcAft>
                <a:spcPts val="0"/>
              </a:spcAft>
              <a:buNone/>
            </a:pPr>
            <a:r>
              <a:rPr lang="nb-NO" sz="4400" b="0" kern="120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Thank</a:t>
            </a:r>
            <a:r>
              <a:rPr lang="nb-NO"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a:t>
            </a:r>
            <a:r>
              <a:rPr lang="nb-NO" sz="4400" b="0" kern="120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you</a:t>
            </a:r>
            <a:r>
              <a:rPr lang="nb-NO"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to </a:t>
            </a:r>
            <a:r>
              <a:rPr lang="nb-NO" sz="4400" b="0" kern="120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our</a:t>
            </a:r>
            <a:r>
              <a:rPr lang="nb-NO"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Fabric </a:t>
            </a:r>
            <a:r>
              <a:rPr lang="nb-NO" sz="4400" b="0" kern="120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February</a:t>
            </a:r>
            <a:r>
              <a:rPr lang="nb-NO"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a:t>
            </a:r>
            <a:r>
              <a:rPr lang="nb-NO" sz="4400" b="0" kern="120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Friends</a:t>
            </a:r>
            <a:r>
              <a:rPr lang="nb-NO"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a:t>
            </a:r>
            <a:endParaRPr lang="en-US"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endParaRPr>
          </a:p>
        </p:txBody>
      </p:sp>
      <p:sp>
        <p:nvSpPr>
          <p:cNvPr id="7" name="Background">
            <a:extLst>
              <a:ext uri="{FF2B5EF4-FFF2-40B4-BE49-F238E27FC236}">
                <a16:creationId xmlns:a16="http://schemas.microsoft.com/office/drawing/2014/main" id="{BD709E6A-9907-4007-9834-A90A4B9675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5756" y="1440000"/>
            <a:ext cx="11592000" cy="4294029"/>
          </a:xfrm>
          <a:prstGeom prst="rect">
            <a:avLst/>
          </a:prstGeom>
          <a:solidFill>
            <a:schemeClr val="bg1"/>
          </a:solidFill>
          <a:ln>
            <a:noFill/>
          </a:ln>
          <a:effectLst>
            <a:outerShdw blurRad="63500" sx="102000" sy="102000" algn="ctr" rotWithShape="0">
              <a:schemeClr val="accent3">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sz="2000" b="1">
              <a:solidFill>
                <a:schemeClr val="accent1"/>
              </a:solidFill>
              <a:latin typeface="+mj-lt"/>
            </a:endParaRPr>
          </a:p>
        </p:txBody>
      </p:sp>
      <p:pic>
        <p:nvPicPr>
          <p:cNvPr id="9" name="twoday" descr="twoday">
            <a:extLst>
              <a:ext uri="{FF2B5EF4-FFF2-40B4-BE49-F238E27FC236}">
                <a16:creationId xmlns:a16="http://schemas.microsoft.com/office/drawing/2014/main" id="{FF95DF6C-2546-B5F8-2284-63B41E4962C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645368" y="1680049"/>
            <a:ext cx="3763073" cy="1080000"/>
          </a:xfrm>
          <a:prstGeom prst="rect">
            <a:avLst/>
          </a:prstGeom>
        </p:spPr>
      </p:pic>
      <p:pic>
        <p:nvPicPr>
          <p:cNvPr id="10" name="Nerdycorn" descr="Nerdycorn / Solisyon">
            <a:extLst>
              <a:ext uri="{FF2B5EF4-FFF2-40B4-BE49-F238E27FC236}">
                <a16:creationId xmlns:a16="http://schemas.microsoft.com/office/drawing/2014/main" id="{9560246D-256E-6798-9EB2-A6387B9DE15F}"/>
              </a:ext>
            </a:extLst>
          </p:cNvPr>
          <p:cNvPicPr preferRelativeResize="0">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5089564" y="1152000"/>
            <a:ext cx="1341361" cy="1620000"/>
          </a:xfrm>
          <a:prstGeom prst="rect">
            <a:avLst/>
          </a:prstGeom>
          <a:effectLst/>
        </p:spPr>
      </p:pic>
      <p:pic>
        <p:nvPicPr>
          <p:cNvPr id="11" name="Bouvet" descr="Bouvet">
            <a:extLst>
              <a:ext uri="{FF2B5EF4-FFF2-40B4-BE49-F238E27FC236}">
                <a16:creationId xmlns:a16="http://schemas.microsoft.com/office/drawing/2014/main" id="{EFF3C3F7-AE16-EBC8-88E9-70C623CA8C7F}"/>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6969488" y="1581711"/>
            <a:ext cx="4048192" cy="1008000"/>
          </a:xfrm>
          <a:prstGeom prst="rect">
            <a:avLst/>
          </a:prstGeom>
        </p:spPr>
      </p:pic>
      <p:pic>
        <p:nvPicPr>
          <p:cNvPr id="12" name="Sopra Steria" descr="Sopra Steria">
            <a:extLst>
              <a:ext uri="{FF2B5EF4-FFF2-40B4-BE49-F238E27FC236}">
                <a16:creationId xmlns:a16="http://schemas.microsoft.com/office/drawing/2014/main" id="{C4E266E0-DB33-8EC5-680B-44A76D7D6A2B}"/>
              </a:ext>
            </a:extLst>
          </p:cNvPr>
          <p:cNvPicPr>
            <a:picLocks noGrp="1" noRo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rcRect/>
          <a:stretch/>
        </p:blipFill>
        <p:spPr>
          <a:xfrm>
            <a:off x="1094310" y="3060000"/>
            <a:ext cx="4251974" cy="540000"/>
          </a:xfrm>
          <a:prstGeom prst="rect">
            <a:avLst/>
          </a:prstGeom>
        </p:spPr>
      </p:pic>
      <p:pic>
        <p:nvPicPr>
          <p:cNvPr id="13" name="Data Masterminds" descr="Data Masterminds">
            <a:extLst>
              <a:ext uri="{FF2B5EF4-FFF2-40B4-BE49-F238E27FC236}">
                <a16:creationId xmlns:a16="http://schemas.microsoft.com/office/drawing/2014/main" id="{A2F9D601-EC24-86D6-65BC-A22F9FFB2BED}"/>
              </a:ext>
            </a:extLst>
          </p:cNvPr>
          <p:cNvPicPr>
            <a:picLocks noGrp="1" noRot="1" noMove="1" noResize="1" noEditPoints="1" noAdjustHandles="1" noChangeArrowheads="1" noChangeShapeType="1" noCrop="1"/>
          </p:cNvPicPr>
          <p:nvPr userDrawn="1"/>
        </p:nvPicPr>
        <p:blipFill>
          <a:blip r:embed="rId10">
            <a:extLst>
              <a:ext uri="{96DAC541-7B7A-43D3-8B79-37D633B846F1}">
                <asvg:svgBlip xmlns:asvg="http://schemas.microsoft.com/office/drawing/2016/SVG/main" r:embed="rId11"/>
              </a:ext>
            </a:extLst>
          </a:blip>
          <a:stretch>
            <a:fillRect/>
          </a:stretch>
        </p:blipFill>
        <p:spPr>
          <a:xfrm>
            <a:off x="6098310" y="2952000"/>
            <a:ext cx="4327868" cy="792000"/>
          </a:xfrm>
          <a:prstGeom prst="rect">
            <a:avLst/>
          </a:prstGeom>
        </p:spPr>
      </p:pic>
      <p:pic>
        <p:nvPicPr>
          <p:cNvPr id="14" name="Advancing Analytics" descr="Advancing Analytics">
            <a:extLst>
              <a:ext uri="{FF2B5EF4-FFF2-40B4-BE49-F238E27FC236}">
                <a16:creationId xmlns:a16="http://schemas.microsoft.com/office/drawing/2014/main" id="{D317D59E-91B8-15B8-AA59-D9D9E7998BBE}"/>
              </a:ext>
            </a:extLst>
          </p:cNvPr>
          <p:cNvPicPr>
            <a:picLocks noGrp="1" noRo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765144" y="3888000"/>
            <a:ext cx="2010152" cy="792000"/>
          </a:xfrm>
          <a:prstGeom prst="rect">
            <a:avLst/>
          </a:prstGeom>
        </p:spPr>
      </p:pic>
      <p:pic>
        <p:nvPicPr>
          <p:cNvPr id="15" name="Evidi" descr="Evidi">
            <a:extLst>
              <a:ext uri="{FF2B5EF4-FFF2-40B4-BE49-F238E27FC236}">
                <a16:creationId xmlns:a16="http://schemas.microsoft.com/office/drawing/2014/main" id="{F79E219C-6753-B5BD-500A-B7BB95D22010}"/>
              </a:ext>
            </a:extLst>
          </p:cNvPr>
          <p:cNvPicPr>
            <a:picLocks noGrp="1" noRo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a:stretch/>
        </p:blipFill>
        <p:spPr>
          <a:xfrm>
            <a:off x="4483441" y="3967200"/>
            <a:ext cx="2075959" cy="633600"/>
          </a:xfrm>
          <a:prstGeom prst="rect">
            <a:avLst/>
          </a:prstGeom>
        </p:spPr>
      </p:pic>
      <p:pic>
        <p:nvPicPr>
          <p:cNvPr id="16" name="Profisee" descr="Profisee">
            <a:extLst>
              <a:ext uri="{FF2B5EF4-FFF2-40B4-BE49-F238E27FC236}">
                <a16:creationId xmlns:a16="http://schemas.microsoft.com/office/drawing/2014/main" id="{9972C3A7-5358-6534-66B4-512E8ECD2B3B}"/>
              </a:ext>
            </a:extLst>
          </p:cNvPr>
          <p:cNvPicPr>
            <a:picLocks noGrp="1" noRot="1" noMove="1" noResize="1" noEditPoints="1" noAdjustHandles="1" noChangeArrowheads="1" noChangeShapeType="1" noCrop="1"/>
          </p:cNvPicPr>
          <p:nvPr userDrawn="1"/>
        </p:nvPicPr>
        <p:blipFill>
          <a:blip r:embed="rId16">
            <a:extLst>
              <a:ext uri="{96DAC541-7B7A-43D3-8B79-37D633B846F1}">
                <asvg:svgBlip xmlns:asvg="http://schemas.microsoft.com/office/drawing/2016/SVG/main" r:embed="rId17"/>
              </a:ext>
            </a:extLst>
          </a:blip>
          <a:stretch>
            <a:fillRect/>
          </a:stretch>
        </p:blipFill>
        <p:spPr>
          <a:xfrm>
            <a:off x="7280344" y="3927600"/>
            <a:ext cx="2475000" cy="712800"/>
          </a:xfrm>
          <a:prstGeom prst="rect">
            <a:avLst/>
          </a:prstGeom>
        </p:spPr>
      </p:pic>
      <p:pic>
        <p:nvPicPr>
          <p:cNvPr id="17" name="Tabular Editor" descr="Tabular Editor">
            <a:extLst>
              <a:ext uri="{FF2B5EF4-FFF2-40B4-BE49-F238E27FC236}">
                <a16:creationId xmlns:a16="http://schemas.microsoft.com/office/drawing/2014/main" id="{0EC29D4F-7E8A-6D93-47DB-1685498C9849}"/>
              </a:ext>
            </a:extLst>
          </p:cNvPr>
          <p:cNvPicPr>
            <a:picLocks/>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0363" y="4981504"/>
            <a:ext cx="2756700" cy="540000"/>
          </a:xfrm>
          <a:prstGeom prst="rect">
            <a:avLst/>
          </a:prstGeom>
        </p:spPr>
      </p:pic>
      <p:pic>
        <p:nvPicPr>
          <p:cNvPr id="18" name="Kurant" descr="Kurant">
            <a:extLst>
              <a:ext uri="{FF2B5EF4-FFF2-40B4-BE49-F238E27FC236}">
                <a16:creationId xmlns:a16="http://schemas.microsoft.com/office/drawing/2014/main" id="{6B9CB345-CE3D-6F19-1224-1AF562BD32A0}"/>
              </a:ext>
            </a:extLst>
          </p:cNvPr>
          <p:cNvPicPr preferRelativeResize="0">
            <a:picLocks/>
          </p:cNvPicPr>
          <p:nvPr userDrawn="1"/>
        </p:nvPicPr>
        <p:blipFill>
          <a:blip r:embed="rId20">
            <a:extLst>
              <a:ext uri="{96DAC541-7B7A-43D3-8B79-37D633B846F1}">
                <asvg:svgBlip xmlns:asvg="http://schemas.microsoft.com/office/drawing/2016/SVG/main" r:embed="rId21"/>
              </a:ext>
            </a:extLst>
          </a:blip>
          <a:stretch>
            <a:fillRect/>
          </a:stretch>
        </p:blipFill>
        <p:spPr>
          <a:xfrm>
            <a:off x="3515986" y="5086009"/>
            <a:ext cx="1540108" cy="288000"/>
          </a:xfrm>
          <a:prstGeom prst="rect">
            <a:avLst/>
          </a:prstGeom>
        </p:spPr>
      </p:pic>
      <p:pic>
        <p:nvPicPr>
          <p:cNvPr id="19" name="Fraktal" descr="Fraktal">
            <a:extLst>
              <a:ext uri="{FF2B5EF4-FFF2-40B4-BE49-F238E27FC236}">
                <a16:creationId xmlns:a16="http://schemas.microsoft.com/office/drawing/2014/main" id="{EC13FE63-205F-537F-5FEB-D8FFCAC901B5}"/>
              </a:ext>
            </a:extLst>
          </p:cNvPr>
          <p:cNvPicPr>
            <a:picLocks/>
          </p:cNvPicPr>
          <p:nvPr userDrawn="1"/>
        </p:nvPicPr>
        <p:blipFill>
          <a:blip r:embed="rId22">
            <a:extLst>
              <a:ext uri="{96DAC541-7B7A-43D3-8B79-37D633B846F1}">
                <asvg:svgBlip xmlns:asvg="http://schemas.microsoft.com/office/drawing/2016/SVG/main" r:embed="rId23"/>
              </a:ext>
            </a:extLst>
          </a:blip>
          <a:srcRect/>
          <a:stretch/>
        </p:blipFill>
        <p:spPr>
          <a:xfrm>
            <a:off x="5455017" y="4896000"/>
            <a:ext cx="1471701" cy="468000"/>
          </a:xfrm>
          <a:prstGeom prst="rect">
            <a:avLst/>
          </a:prstGeom>
        </p:spPr>
      </p:pic>
      <p:pic>
        <p:nvPicPr>
          <p:cNvPr id="20" name="Dufrain" descr="Dufrain">
            <a:extLst>
              <a:ext uri="{FF2B5EF4-FFF2-40B4-BE49-F238E27FC236}">
                <a16:creationId xmlns:a16="http://schemas.microsoft.com/office/drawing/2014/main" id="{6FDE9066-2BD5-7671-090F-6F2DC26E1E8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17356" y="4921689"/>
            <a:ext cx="1742769" cy="576000"/>
          </a:xfrm>
          <a:prstGeom prst="rect">
            <a:avLst/>
          </a:prstGeom>
        </p:spPr>
      </p:pic>
      <p:pic>
        <p:nvPicPr>
          <p:cNvPr id="3" name="CluedIn">
            <a:extLst>
              <a:ext uri="{FF2B5EF4-FFF2-40B4-BE49-F238E27FC236}">
                <a16:creationId xmlns:a16="http://schemas.microsoft.com/office/drawing/2014/main" id="{9DF0F31F-EBE5-0E77-CE8A-8879FBEA240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325641" y="4968000"/>
            <a:ext cx="1692792" cy="540000"/>
          </a:xfrm>
          <a:prstGeom prst="rect">
            <a:avLst/>
          </a:prstGeom>
        </p:spPr>
      </p:pic>
      <p:pic>
        <p:nvPicPr>
          <p:cNvPr id="2" name="Fabric February Logo">
            <a:extLst>
              <a:ext uri="{FF2B5EF4-FFF2-40B4-BE49-F238E27FC236}">
                <a16:creationId xmlns:a16="http://schemas.microsoft.com/office/drawing/2014/main" id="{E7F047D1-AC5F-C24D-1164-EDB2E735D32B}"/>
              </a:ext>
              <a:ext uri="{C183D7F6-B498-43B3-948B-1728B52AA6E4}">
                <adec:decorative xmlns:adec="http://schemas.microsoft.com/office/drawing/2017/decorative" val="1"/>
              </a:ext>
            </a:extLst>
          </p:cNvPr>
          <p:cNvPicPr/>
          <p:nvPr userDrawn="1"/>
        </p:nvPicPr>
        <p:blipFill>
          <a:blip r:embed="rId27">
            <a:extLst>
              <a:ext uri="{96DAC541-7B7A-43D3-8B79-37D633B846F1}">
                <asvg:svgBlip xmlns:asvg="http://schemas.microsoft.com/office/drawing/2016/SVG/main" r:embed="rId28"/>
              </a:ext>
            </a:extLst>
          </a:blip>
          <a:srcRect/>
          <a:stretch/>
        </p:blipFill>
        <p:spPr>
          <a:xfrm>
            <a:off x="5148370" y="5899551"/>
            <a:ext cx="1223748" cy="407916"/>
          </a:xfrm>
          <a:prstGeom prst="rect">
            <a:avLst/>
          </a:prstGeom>
          <a:effectLst>
            <a:outerShdw blurRad="50800" dist="38100" dir="2700000" algn="tl" rotWithShape="0">
              <a:schemeClr val="bg1"/>
            </a:outerShdw>
          </a:effectLst>
        </p:spPr>
      </p:pic>
    </p:spTree>
    <p:extLst>
      <p:ext uri="{BB962C8B-B14F-4D97-AF65-F5344CB8AC3E}">
        <p14:creationId xmlns:p14="http://schemas.microsoft.com/office/powerpoint/2010/main" val="2189112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lvl1pPr>
              <a:defRPr/>
            </a:lvl1pPr>
          </a:lstStyle>
          <a:p>
            <a:r>
              <a:rPr lang="en-US"/>
              <a:t>Fabric February Feedback</a:t>
            </a:r>
            <a:endParaRPr lang="nb-NO"/>
          </a:p>
        </p:txBody>
      </p:sp>
      <p:sp>
        <p:nvSpPr>
          <p:cNvPr id="3" name="Visible">
            <a:extLst>
              <a:ext uri="{FF2B5EF4-FFF2-40B4-BE49-F238E27FC236}">
                <a16:creationId xmlns:a16="http://schemas.microsoft.com/office/drawing/2014/main" id="{FD107709-0E62-8904-9D32-2E4FE3DED479}"/>
              </a:ext>
            </a:extLst>
          </p:cNvPr>
          <p:cNvSpPr txBox="1">
            <a:spLocks/>
          </p:cNvSpPr>
          <p:nvPr userDrawn="1"/>
        </p:nvSpPr>
        <p:spPr>
          <a:xfrm>
            <a:off x="360363" y="360363"/>
            <a:ext cx="10799762" cy="720725"/>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algn="ctr"/>
            <a:r>
              <a:rPr lang="en-GB"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rPr>
              <a:t>Share </a:t>
            </a:r>
            <a:r>
              <a:rPr lang="en-GB" sz="4400" b="1"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rPr>
              <a:t>your thoughts </a:t>
            </a:r>
            <a:r>
              <a:rPr lang="en-GB" sz="4400" b="0" kern="120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rPr>
              <a:t>and help our speakers!</a:t>
            </a:r>
          </a:p>
        </p:txBody>
      </p:sp>
      <p:pic>
        <p:nvPicPr>
          <p:cNvPr id="4" name="QR Code">
            <a:extLst>
              <a:ext uri="{FF2B5EF4-FFF2-40B4-BE49-F238E27FC236}">
                <a16:creationId xmlns:a16="http://schemas.microsoft.com/office/drawing/2014/main" id="{60548D15-6E59-B296-D72B-796FEC8FFF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0244" y="1800544"/>
            <a:ext cx="3240000" cy="3240000"/>
          </a:xfrm>
          <a:prstGeom prst="rect">
            <a:avLst/>
          </a:prstGeom>
          <a:effectLst>
            <a:outerShdw blurRad="50800" dist="38100" dir="2700000" algn="tl" rotWithShape="0">
              <a:schemeClr val="bg1"/>
            </a:outerShdw>
          </a:effectLst>
        </p:spPr>
      </p:pic>
      <p:sp>
        <p:nvSpPr>
          <p:cNvPr id="5" name="URL">
            <a:extLst>
              <a:ext uri="{FF2B5EF4-FFF2-40B4-BE49-F238E27FC236}">
                <a16:creationId xmlns:a16="http://schemas.microsoft.com/office/drawing/2014/main" id="{A8FCD588-2442-C9AA-9203-894B8BBFF6DD}"/>
              </a:ext>
            </a:extLst>
          </p:cNvPr>
          <p:cNvSpPr txBox="1"/>
          <p:nvPr userDrawn="1"/>
        </p:nvSpPr>
        <p:spPr>
          <a:xfrm>
            <a:off x="360244" y="5760000"/>
            <a:ext cx="10800000" cy="360000"/>
          </a:xfrm>
          <a:prstGeom prst="rect">
            <a:avLst/>
          </a:prstGeom>
          <a:noFill/>
          <a:effectLst/>
        </p:spPr>
        <p:txBody>
          <a:bodyPr wrap="square" lIns="0" tIns="0" rIns="0" bIns="0" anchor="b">
            <a:noAutofit/>
          </a:bodyPr>
          <a:lstStyle/>
          <a:p>
            <a:pPr algn="ctr"/>
            <a:r>
              <a:rPr lang="nb-NO" sz="2800" b="1" err="1">
                <a:solidFill>
                  <a:schemeClr val="accent2"/>
                </a:solidFill>
                <a:effectLst>
                  <a:outerShdw blurRad="50800" dist="38100" dir="2700000" algn="tl" rotWithShape="0">
                    <a:schemeClr val="bg1"/>
                  </a:outerShdw>
                </a:effectLst>
              </a:rPr>
              <a:t>fabfeb.app</a:t>
            </a:r>
            <a:r>
              <a:rPr lang="nb-NO" sz="2800" b="1">
                <a:solidFill>
                  <a:schemeClr val="accent2"/>
                </a:solidFill>
                <a:effectLst>
                  <a:outerShdw blurRad="50800" dist="38100" dir="2700000" algn="tl" rotWithShape="0">
                    <a:schemeClr val="bg1"/>
                  </a:outerShdw>
                </a:effectLst>
              </a:rPr>
              <a:t>/feedback</a:t>
            </a:r>
          </a:p>
        </p:txBody>
      </p:sp>
    </p:spTree>
    <p:extLst>
      <p:ext uri="{BB962C8B-B14F-4D97-AF65-F5344CB8AC3E}">
        <p14:creationId xmlns:p14="http://schemas.microsoft.com/office/powerpoint/2010/main" val="19136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FDE28AA-E846-F0BF-8372-573FAEFB94C9}"/>
              </a:ext>
            </a:extLst>
          </p:cNvPr>
          <p:cNvSpPr>
            <a:spLocks noGrp="1"/>
          </p:cNvSpPr>
          <p:nvPr>
            <p:ph type="title" hasCustomPrompt="1"/>
          </p:nvPr>
        </p:nvSpPr>
        <p:spPr>
          <a:xfrm>
            <a:off x="360363" y="-899999"/>
            <a:ext cx="10800000" cy="720000"/>
          </a:xfrm>
        </p:spPr>
        <p:txBody>
          <a:bodyPr anchor="b"/>
          <a:lstStyle>
            <a:lvl1pPr>
              <a:defRPr/>
            </a:lvl1pPr>
          </a:lstStyle>
          <a:p>
            <a:r>
              <a:rPr lang="en-US"/>
              <a:t>Hidden Title (for accessibility)</a:t>
            </a:r>
            <a:endParaRPr lang="nb-NO"/>
          </a:p>
        </p:txBody>
      </p:sp>
      <p:sp>
        <p:nvSpPr>
          <p:cNvPr id="3" name="Content"/>
          <p:cNvSpPr>
            <a:spLocks noGrp="1"/>
          </p:cNvSpPr>
          <p:nvPr>
            <p:ph idx="1"/>
          </p:nvPr>
        </p:nvSpPr>
        <p:spPr>
          <a:xfrm>
            <a:off x="359999" y="360365"/>
            <a:ext cx="10800000" cy="5759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759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abric February Thank You">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B24C8C2-DCC4-9239-2847-1103025D65A8}"/>
              </a:ext>
            </a:extLst>
          </p:cNvPr>
          <p:cNvSpPr>
            <a:spLocks noGrp="1"/>
          </p:cNvSpPr>
          <p:nvPr>
            <p:ph type="title" hasCustomPrompt="1"/>
          </p:nvPr>
        </p:nvSpPr>
        <p:spPr>
          <a:xfrm>
            <a:off x="360363" y="360362"/>
            <a:ext cx="10800000" cy="3419476"/>
          </a:xfrm>
        </p:spPr>
        <p:txBody>
          <a:bodyPr anchor="ctr"/>
          <a:lstStyle>
            <a:lvl1pPr algn="ctr">
              <a:defRPr sz="10000"/>
            </a:lvl1pPr>
          </a:lstStyle>
          <a:p>
            <a:r>
              <a:rPr lang="en-US"/>
              <a:t>Thank you!</a:t>
            </a:r>
            <a:endParaRPr lang="nb-NO"/>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61038" y="3780725"/>
            <a:ext cx="3600000" cy="1200000"/>
          </a:xfrm>
          <a:prstGeom prst="rect">
            <a:avLst/>
          </a:prstGeom>
          <a:effectLst>
            <a:outerShdw blurRad="63500" dist="63500" dir="2700000" algn="tl" rotWithShape="0">
              <a:schemeClr val="bg1"/>
            </a:outerShdw>
          </a:effectLst>
        </p:spPr>
      </p:pic>
    </p:spTree>
    <p:extLst>
      <p:ext uri="{BB962C8B-B14F-4D97-AF65-F5344CB8AC3E}">
        <p14:creationId xmlns:p14="http://schemas.microsoft.com/office/powerpoint/2010/main" val="650018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Content"/>
          <p:cNvSpPr>
            <a:spLocks noGrp="1"/>
          </p:cNvSpPr>
          <p:nvPr>
            <p:ph idx="1"/>
          </p:nvPr>
        </p:nvSpPr>
        <p:spPr>
          <a:xfrm>
            <a:off x="360363" y="1439863"/>
            <a:ext cx="10799762" cy="4679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52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p>
            <a:r>
              <a:rPr lang="en-US"/>
              <a:t>Hidden Title (for accessibility)</a:t>
            </a:r>
            <a:endParaRPr lang="nb-NO"/>
          </a:p>
        </p:txBody>
      </p:sp>
    </p:spTree>
    <p:extLst>
      <p:ext uri="{BB962C8B-B14F-4D97-AF65-F5344CB8AC3E}">
        <p14:creationId xmlns:p14="http://schemas.microsoft.com/office/powerpoint/2010/main" val="136920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p>
        </p:txBody>
      </p:sp>
      <p:sp>
        <p:nvSpPr>
          <p:cNvPr id="3" name="Content Left"/>
          <p:cNvSpPr>
            <a:spLocks noGrp="1"/>
          </p:cNvSpPr>
          <p:nvPr>
            <p:ph sz="half" idx="1"/>
          </p:nvPr>
        </p:nvSpPr>
        <p:spPr>
          <a:xfrm>
            <a:off x="360363" y="1439813"/>
            <a:ext cx="5400000" cy="4680000"/>
          </a:xfrm>
          <a:prstGeom prst="rect">
            <a:avLst/>
          </a:prstGeom>
        </p:spPr>
        <p:txBody>
          <a:bodyPr r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440000"/>
            <a:ext cx="5400000" cy="4680000"/>
          </a:xfrm>
          <a:prstGeom prst="rect">
            <a:avLst/>
          </a:prstGeom>
        </p:spPr>
        <p:txBody>
          <a:bodyPr l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85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a:t>Click to edit Master title style</a:t>
            </a:r>
          </a:p>
        </p:txBody>
      </p:sp>
      <p:sp>
        <p:nvSpPr>
          <p:cNvPr id="3" name="Content Left"/>
          <p:cNvSpPr>
            <a:spLocks noGrp="1"/>
          </p:cNvSpPr>
          <p:nvPr>
            <p:ph sz="half" idx="1"/>
          </p:nvPr>
        </p:nvSpPr>
        <p:spPr>
          <a:xfrm>
            <a:off x="360363" y="1439813"/>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440000"/>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02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p>
        </p:txBody>
      </p:sp>
      <p:sp>
        <p:nvSpPr>
          <p:cNvPr id="7" name="Header Left">
            <a:extLst>
              <a:ext uri="{FF2B5EF4-FFF2-40B4-BE49-F238E27FC236}">
                <a16:creationId xmlns:a16="http://schemas.microsoft.com/office/drawing/2014/main" id="{ED94B58F-88C8-F47A-AE97-5891184201C4}"/>
              </a:ext>
            </a:extLst>
          </p:cNvPr>
          <p:cNvSpPr>
            <a:spLocks noGrp="1"/>
          </p:cNvSpPr>
          <p:nvPr>
            <p:ph sz="quarter" idx="11" hasCustomPrompt="1"/>
          </p:nvPr>
        </p:nvSpPr>
        <p:spPr>
          <a:xfrm>
            <a:off x="360000" y="1080000"/>
            <a:ext cx="5400000" cy="720000"/>
          </a:xfrm>
        </p:spPr>
        <p:txBody>
          <a:bodyPr lIns="0" tIns="0" rIns="180000" bIns="0" anchor="b">
            <a:normAutofit/>
          </a:bodyPr>
          <a:lstStyle>
            <a:lvl1pPr>
              <a:defRPr sz="3600" b="1">
                <a:solidFill>
                  <a:schemeClr val="accent6"/>
                </a:solidFill>
                <a:latin typeface="+mj-lt"/>
              </a:defRPr>
            </a:lvl1pPr>
          </a:lstStyle>
          <a:p>
            <a:pPr lvl="0"/>
            <a:r>
              <a:rPr lang="en-US"/>
              <a:t>Header</a:t>
            </a:r>
            <a:endParaRPr lang="nb-NO"/>
          </a:p>
        </p:txBody>
      </p:sp>
      <p:sp>
        <p:nvSpPr>
          <p:cNvPr id="6" name="Header Right">
            <a:extLst>
              <a:ext uri="{FF2B5EF4-FFF2-40B4-BE49-F238E27FC236}">
                <a16:creationId xmlns:a16="http://schemas.microsoft.com/office/drawing/2014/main" id="{32D5D104-F76C-3B1E-75DF-3B24A0109AA6}"/>
              </a:ext>
            </a:extLst>
          </p:cNvPr>
          <p:cNvSpPr>
            <a:spLocks noGrp="1"/>
          </p:cNvSpPr>
          <p:nvPr>
            <p:ph sz="quarter" idx="10" hasCustomPrompt="1"/>
          </p:nvPr>
        </p:nvSpPr>
        <p:spPr>
          <a:xfrm>
            <a:off x="5760000" y="1080000"/>
            <a:ext cx="5399087" cy="720000"/>
          </a:xfrm>
        </p:spPr>
        <p:txBody>
          <a:bodyPr lIns="180000" tIns="0" rIns="0" bIns="0" anchor="b">
            <a:normAutofit/>
          </a:bodyPr>
          <a:lstStyle>
            <a:lvl1pPr>
              <a:defRPr sz="3600" b="1">
                <a:solidFill>
                  <a:schemeClr val="accent6"/>
                </a:solidFill>
                <a:latin typeface="+mj-lt"/>
              </a:defRPr>
            </a:lvl1pPr>
          </a:lstStyle>
          <a:p>
            <a:pPr lvl="0"/>
            <a:r>
              <a:rPr lang="en-US"/>
              <a:t>Header</a:t>
            </a:r>
            <a:endParaRPr lang="nb-NO"/>
          </a:p>
        </p:txBody>
      </p:sp>
      <p:sp>
        <p:nvSpPr>
          <p:cNvPr id="3" name="Content Left"/>
          <p:cNvSpPr>
            <a:spLocks noGrp="1"/>
          </p:cNvSpPr>
          <p:nvPr>
            <p:ph sz="half" idx="1"/>
          </p:nvPr>
        </p:nvSpPr>
        <p:spPr>
          <a:xfrm>
            <a:off x="360363" y="1800000"/>
            <a:ext cx="5400000" cy="4319813"/>
          </a:xfrm>
          <a:prstGeom prst="rect">
            <a:avLst/>
          </a:prstGeom>
        </p:spPr>
        <p:txBody>
          <a:bodyPr tIns="180000" r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800000"/>
            <a:ext cx="5400000" cy="4320000"/>
          </a:xfrm>
          <a:prstGeom prst="rect">
            <a:avLst/>
          </a:prstGeom>
        </p:spPr>
        <p:txBody>
          <a:bodyPr lIns="180000" tIns="180000">
            <a:normAutofit/>
          </a:bodyPr>
          <a:lstStyle>
            <a:lvl1pPr algn="l">
              <a:defRPr sz="2800"/>
            </a:lvl1pPr>
            <a:lvl2pPr algn="l">
              <a:defRPr sz="2400"/>
            </a:lvl2pPr>
            <a:lvl3pPr algn="l">
              <a:defRPr sz="20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97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a:t>Click to edit Master title style</a:t>
            </a:r>
          </a:p>
        </p:txBody>
      </p:sp>
      <p:sp>
        <p:nvSpPr>
          <p:cNvPr id="6" name="Header Left">
            <a:extLst>
              <a:ext uri="{FF2B5EF4-FFF2-40B4-BE49-F238E27FC236}">
                <a16:creationId xmlns:a16="http://schemas.microsoft.com/office/drawing/2014/main" id="{1CB08F8C-5702-3A1F-4213-82F578F3C8C2}"/>
              </a:ext>
            </a:extLst>
          </p:cNvPr>
          <p:cNvSpPr>
            <a:spLocks noGrp="1"/>
          </p:cNvSpPr>
          <p:nvPr>
            <p:ph sz="quarter" idx="10" hasCustomPrompt="1"/>
          </p:nvPr>
        </p:nvSpPr>
        <p:spPr>
          <a:xfrm>
            <a:off x="360000" y="1080000"/>
            <a:ext cx="5400000" cy="720725"/>
          </a:xfrm>
        </p:spPr>
        <p:txBody>
          <a:bodyPr lIns="0" rIns="0" anchor="b">
            <a:normAutofit/>
          </a:bodyPr>
          <a:lstStyle>
            <a:lvl1pPr algn="ctr">
              <a:defRPr sz="3600" b="1">
                <a:solidFill>
                  <a:schemeClr val="accent6"/>
                </a:solidFill>
                <a:latin typeface="+mj-lt"/>
              </a:defRPr>
            </a:lvl1pPr>
          </a:lstStyle>
          <a:p>
            <a:pPr lvl="0"/>
            <a:r>
              <a:rPr lang="en-US"/>
              <a:t>Header</a:t>
            </a:r>
            <a:endParaRPr lang="nb-NO"/>
          </a:p>
        </p:txBody>
      </p:sp>
      <p:sp>
        <p:nvSpPr>
          <p:cNvPr id="8" name="Header Right">
            <a:extLst>
              <a:ext uri="{FF2B5EF4-FFF2-40B4-BE49-F238E27FC236}">
                <a16:creationId xmlns:a16="http://schemas.microsoft.com/office/drawing/2014/main" id="{B1D64032-5409-1A1A-64A2-1B62F6AE1866}"/>
              </a:ext>
            </a:extLst>
          </p:cNvPr>
          <p:cNvSpPr>
            <a:spLocks noGrp="1"/>
          </p:cNvSpPr>
          <p:nvPr>
            <p:ph sz="quarter" idx="11" hasCustomPrompt="1"/>
          </p:nvPr>
        </p:nvSpPr>
        <p:spPr>
          <a:xfrm>
            <a:off x="5761038" y="1080000"/>
            <a:ext cx="5400000" cy="719138"/>
          </a:xfrm>
        </p:spPr>
        <p:txBody>
          <a:bodyPr vert="horz" lIns="0" tIns="0" rIns="0" bIns="0" rtlCol="0" anchor="b">
            <a:normAutofit/>
          </a:bodyPr>
          <a:lstStyle>
            <a:lvl1pPr algn="ctr">
              <a:defRPr lang="en-US" sz="3600" b="1" smtClean="0">
                <a:solidFill>
                  <a:schemeClr val="accent6"/>
                </a:solidFill>
                <a:latin typeface="+mj-lt"/>
              </a:defRPr>
            </a:lvl1pPr>
            <a:lvl2pPr>
              <a:defRPr lang="en-US" smtClean="0"/>
            </a:lvl2pPr>
            <a:lvl3pPr>
              <a:defRPr lang="en-US" smtClean="0"/>
            </a:lvl3pPr>
            <a:lvl4pPr>
              <a:defRPr lang="en-US" smtClean="0"/>
            </a:lvl4pPr>
            <a:lvl5pPr>
              <a:defRPr lang="nb-NO"/>
            </a:lvl5pPr>
          </a:lstStyle>
          <a:p>
            <a:pPr lvl="0"/>
            <a:r>
              <a:rPr lang="en-US"/>
              <a:t>Header</a:t>
            </a:r>
            <a:endParaRPr lang="nb-NO"/>
          </a:p>
        </p:txBody>
      </p:sp>
      <p:sp>
        <p:nvSpPr>
          <p:cNvPr id="3" name="Content Left"/>
          <p:cNvSpPr>
            <a:spLocks noGrp="1"/>
          </p:cNvSpPr>
          <p:nvPr>
            <p:ph sz="half" idx="1"/>
          </p:nvPr>
        </p:nvSpPr>
        <p:spPr>
          <a:xfrm>
            <a:off x="360363" y="1798951"/>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Right"/>
          <p:cNvSpPr>
            <a:spLocks noGrp="1"/>
          </p:cNvSpPr>
          <p:nvPr>
            <p:ph sz="half" idx="2"/>
          </p:nvPr>
        </p:nvSpPr>
        <p:spPr>
          <a:xfrm>
            <a:off x="5760001" y="1799138"/>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0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35.sv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9500">
              <a:schemeClr val="accent2"/>
            </a:gs>
            <a:gs pos="0">
              <a:schemeClr val="accent1"/>
            </a:gs>
            <a:gs pos="100000">
              <a:schemeClr val="accent3"/>
            </a:gs>
          </a:gsLst>
          <a:lin ang="18900000" scaled="1"/>
          <a:tileRect/>
        </a:gradFill>
        <a:effectLst/>
      </p:bgPr>
    </p:bg>
    <p:spTree>
      <p:nvGrpSpPr>
        <p:cNvPr id="1" name=""/>
        <p:cNvGrpSpPr/>
        <p:nvPr/>
      </p:nvGrpSpPr>
      <p:grpSpPr>
        <a:xfrm>
          <a:off x="0" y="0"/>
          <a:ext cx="0" cy="0"/>
          <a:chOff x="0" y="0"/>
          <a:chExt cx="0" cy="0"/>
        </a:xfrm>
      </p:grpSpPr>
      <p:sp>
        <p:nvSpPr>
          <p:cNvPr id="7" name="Hashtag #FabricFebruary">
            <a:extLst>
              <a:ext uri="{FF2B5EF4-FFF2-40B4-BE49-F238E27FC236}">
                <a16:creationId xmlns:a16="http://schemas.microsoft.com/office/drawing/2014/main" id="{78DEC9ED-8299-3E1C-5BB1-454A22897449}"/>
              </a:ext>
            </a:extLst>
          </p:cNvPr>
          <p:cNvSpPr txBox="1">
            <a:spLocks noGrp="1" noRot="1" noMove="1" noResize="1" noEditPoints="1" noAdjustHandles="1" noChangeArrowheads="1" noChangeShapeType="1"/>
          </p:cNvSpPr>
          <p:nvPr userDrawn="1"/>
        </p:nvSpPr>
        <p:spPr>
          <a:xfrm>
            <a:off x="180000" y="6120000"/>
            <a:ext cx="1080000" cy="180000"/>
          </a:xfrm>
          <a:prstGeom prst="rect">
            <a:avLst/>
          </a:prstGeom>
          <a:noFill/>
        </p:spPr>
        <p:txBody>
          <a:bodyPr wrap="square" lIns="0" tIns="0" rIns="0" bIns="0" rtlCol="0" anchor="b">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nb-NO" sz="1200" b="0">
                <a:solidFill>
                  <a:schemeClr val="bg1"/>
                </a:solidFill>
                <a:latin typeface="+mn-lt"/>
              </a:rPr>
              <a:t>#FabricFebruary</a:t>
            </a:r>
          </a:p>
        </p:txBody>
      </p:sp>
      <p:pic>
        <p:nvPicPr>
          <p:cNvPr id="6" name="Fabric February Icon">
            <a:extLst>
              <a:ext uri="{FF2B5EF4-FFF2-40B4-BE49-F238E27FC236}">
                <a16:creationId xmlns:a16="http://schemas.microsoft.com/office/drawing/2014/main" id="{8F5D411A-52F1-70FD-85E6-3AA604C4BC7C}"/>
              </a:ext>
            </a:extLst>
          </p:cNvPr>
          <p:cNvPicPr>
            <a:picLocks noGrp="1" noRot="1" noChangeAspect="1" noMove="1" noResize="1" noEditPoints="1" noAdjustHandles="1" noChangeArrowheads="1" noChangeShapeType="1" noCrop="1"/>
          </p:cNvPicPr>
          <p:nvPr userDrawn="1"/>
        </p:nvPicPr>
        <p:blipFill>
          <a:blip r:embed="rId23">
            <a:extLst>
              <a:ext uri="{96DAC541-7B7A-43D3-8B79-37D633B846F1}">
                <asvg:svgBlip xmlns:asvg="http://schemas.microsoft.com/office/drawing/2016/SVG/main" r:embed="rId24"/>
              </a:ext>
            </a:extLst>
          </a:blip>
          <a:srcRect/>
          <a:stretch/>
        </p:blipFill>
        <p:spPr>
          <a:xfrm>
            <a:off x="10980000" y="5940000"/>
            <a:ext cx="360000" cy="360000"/>
          </a:xfrm>
          <a:prstGeom prst="rect">
            <a:avLst/>
          </a:prstGeom>
          <a:effectLst>
            <a:outerShdw blurRad="50800" dist="38100" dir="2700000" algn="tl" rotWithShape="0">
              <a:schemeClr val="accent1">
                <a:alpha val="40000"/>
              </a:schemeClr>
            </a:outerShdw>
          </a:effectLst>
        </p:spPr>
      </p:pic>
      <p:sp>
        <p:nvSpPr>
          <p:cNvPr id="2" name="Title"/>
          <p:cNvSpPr>
            <a:spLocks noGrp="1"/>
          </p:cNvSpPr>
          <p:nvPr>
            <p:ph type="title"/>
          </p:nvPr>
        </p:nvSpPr>
        <p:spPr>
          <a:xfrm>
            <a:off x="360363" y="360363"/>
            <a:ext cx="10800000" cy="720000"/>
          </a:xfrm>
          <a:prstGeom prst="rect">
            <a:avLst/>
          </a:prstGeom>
          <a:effectLst/>
        </p:spPr>
        <p:txBody>
          <a:bodyPr vert="horz" lIns="0" tIns="0" rIns="0" bIns="0" rtlCol="0" anchor="t">
            <a:noAutofit/>
          </a:bodyPr>
          <a:lstStyle/>
          <a:p>
            <a:r>
              <a:rPr lang="en-US"/>
              <a:t>Click to edit Master title style</a:t>
            </a:r>
          </a:p>
        </p:txBody>
      </p:sp>
      <p:sp>
        <p:nvSpPr>
          <p:cNvPr id="4" name="Content">
            <a:extLst>
              <a:ext uri="{FF2B5EF4-FFF2-40B4-BE49-F238E27FC236}">
                <a16:creationId xmlns:a16="http://schemas.microsoft.com/office/drawing/2014/main" id="{16D7616C-2A68-2655-1844-2486D054C790}"/>
              </a:ext>
            </a:extLst>
          </p:cNvPr>
          <p:cNvSpPr>
            <a:spLocks noGrp="1"/>
          </p:cNvSpPr>
          <p:nvPr>
            <p:ph type="body" idx="1"/>
          </p:nvPr>
        </p:nvSpPr>
        <p:spPr>
          <a:xfrm>
            <a:off x="360363" y="1439863"/>
            <a:ext cx="10799762" cy="46799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45293730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13" r:id="rId8"/>
    <p:sldLayoutId id="2147483714" r:id="rId9"/>
    <p:sldLayoutId id="2147483696" r:id="rId10"/>
    <p:sldLayoutId id="2147483697" r:id="rId11"/>
    <p:sldLayoutId id="2147483698" r:id="rId12"/>
    <p:sldLayoutId id="2147483699" r:id="rId13"/>
    <p:sldLayoutId id="2147483700" r:id="rId14"/>
    <p:sldLayoutId id="2147483734" r:id="rId15"/>
    <p:sldLayoutId id="2147483715" r:id="rId16"/>
    <p:sldLayoutId id="2147483739" r:id="rId17"/>
    <p:sldLayoutId id="2147483740" r:id="rId18"/>
    <p:sldLayoutId id="2147483736" r:id="rId19"/>
    <p:sldLayoutId id="2147483741" r:id="rId20"/>
    <p:sldLayoutId id="2147483745" r:id="rId21"/>
  </p:sldLayoutIdLst>
  <p:txStyles>
    <p:title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p:titleStyle>
    <p:body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189" rtl="0" eaLnBrk="1" latinLnBrk="0" hangingPunct="1">
        <a:defRPr sz="4800" kern="1200">
          <a:solidFill>
            <a:schemeClr val="tx1"/>
          </a:solidFill>
          <a:latin typeface="+mn-lt"/>
          <a:ea typeface="+mn-ea"/>
          <a:cs typeface="+mn-cs"/>
        </a:defRPr>
      </a:lvl1pPr>
      <a:lvl2pPr marL="1219093" algn="l" defTabSz="2438189" rtl="0" eaLnBrk="1" latinLnBrk="0" hangingPunct="1">
        <a:defRPr sz="4800" kern="1200">
          <a:solidFill>
            <a:schemeClr val="tx1"/>
          </a:solidFill>
          <a:latin typeface="+mn-lt"/>
          <a:ea typeface="+mn-ea"/>
          <a:cs typeface="+mn-cs"/>
        </a:defRPr>
      </a:lvl2pPr>
      <a:lvl3pPr marL="2438189" algn="l" defTabSz="2438189" rtl="0" eaLnBrk="1" latinLnBrk="0" hangingPunct="1">
        <a:defRPr sz="4800" kern="1200">
          <a:solidFill>
            <a:schemeClr val="tx1"/>
          </a:solidFill>
          <a:latin typeface="+mn-lt"/>
          <a:ea typeface="+mn-ea"/>
          <a:cs typeface="+mn-cs"/>
        </a:defRPr>
      </a:lvl3pPr>
      <a:lvl4pPr marL="3657281" algn="l" defTabSz="2438189" rtl="0" eaLnBrk="1" latinLnBrk="0" hangingPunct="1">
        <a:defRPr sz="4800" kern="1200">
          <a:solidFill>
            <a:schemeClr val="tx1"/>
          </a:solidFill>
          <a:latin typeface="+mn-lt"/>
          <a:ea typeface="+mn-ea"/>
          <a:cs typeface="+mn-cs"/>
        </a:defRPr>
      </a:lvl4pPr>
      <a:lvl5pPr marL="4876373" algn="l" defTabSz="2438189" rtl="0" eaLnBrk="1" latinLnBrk="0" hangingPunct="1">
        <a:defRPr sz="4800" kern="1200">
          <a:solidFill>
            <a:schemeClr val="tx1"/>
          </a:solidFill>
          <a:latin typeface="+mn-lt"/>
          <a:ea typeface="+mn-ea"/>
          <a:cs typeface="+mn-cs"/>
        </a:defRPr>
      </a:lvl5pPr>
      <a:lvl6pPr marL="6095466" algn="l" defTabSz="2438189" rtl="0" eaLnBrk="1" latinLnBrk="0" hangingPunct="1">
        <a:defRPr sz="4800" kern="1200">
          <a:solidFill>
            <a:schemeClr val="tx1"/>
          </a:solidFill>
          <a:latin typeface="+mn-lt"/>
          <a:ea typeface="+mn-ea"/>
          <a:cs typeface="+mn-cs"/>
        </a:defRPr>
      </a:lvl6pPr>
      <a:lvl7pPr marL="7314562" algn="l" defTabSz="2438189" rtl="0" eaLnBrk="1" latinLnBrk="0" hangingPunct="1">
        <a:defRPr sz="4800" kern="1200">
          <a:solidFill>
            <a:schemeClr val="tx1"/>
          </a:solidFill>
          <a:latin typeface="+mn-lt"/>
          <a:ea typeface="+mn-ea"/>
          <a:cs typeface="+mn-cs"/>
        </a:defRPr>
      </a:lvl7pPr>
      <a:lvl8pPr marL="8533655" algn="l" defTabSz="2438189" rtl="0" eaLnBrk="1" latinLnBrk="0" hangingPunct="1">
        <a:defRPr sz="4800" kern="1200">
          <a:solidFill>
            <a:schemeClr val="tx1"/>
          </a:solidFill>
          <a:latin typeface="+mn-lt"/>
          <a:ea typeface="+mn-ea"/>
          <a:cs typeface="+mn-cs"/>
        </a:defRPr>
      </a:lvl8pPr>
      <a:lvl9pPr marL="9752747" algn="l" defTabSz="2438189"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07" userDrawn="1">
          <p15:clr>
            <a:srgbClr val="F26B43"/>
          </p15:clr>
        </p15:guide>
        <p15:guide id="2" pos="3629" userDrawn="1">
          <p15:clr>
            <a:srgbClr val="F26B43"/>
          </p15:clr>
        </p15:guide>
        <p15:guide id="3" pos="7030" userDrawn="1">
          <p15:clr>
            <a:srgbClr val="F26B43"/>
          </p15:clr>
        </p15:guide>
        <p15:guide id="4" pos="227" userDrawn="1">
          <p15:clr>
            <a:srgbClr val="F26B43"/>
          </p15:clr>
        </p15:guide>
        <p15:guide id="5" orient="horz" pos="227" userDrawn="1">
          <p15:clr>
            <a:srgbClr val="F26B43"/>
          </p15:clr>
        </p15:guide>
        <p15:guide id="6" orient="horz" pos="3855" userDrawn="1">
          <p15:clr>
            <a:srgbClr val="F26B43"/>
          </p15:clr>
        </p15:guide>
        <p15:guide id="8" orient="horz" pos="2041" userDrawn="1">
          <p15:clr>
            <a:srgbClr val="F26B43"/>
          </p15:clr>
        </p15:guide>
        <p15:guide id="9" orient="horz" pos="2381" userDrawn="1">
          <p15:clr>
            <a:srgbClr val="A4A3A4"/>
          </p15:clr>
        </p15:guide>
        <p15:guide id="10" pos="5329" userDrawn="1">
          <p15:clr>
            <a:srgbClr val="A4A3A4"/>
          </p15:clr>
        </p15:guide>
        <p15:guide id="11" pos="1928" userDrawn="1">
          <p15:clr>
            <a:srgbClr val="A4A3A4"/>
          </p15:clr>
        </p15:guide>
        <p15:guide id="12" orient="horz" pos="68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gs>
            <a:gs pos="100000">
              <a:schemeClr val="accent6"/>
            </a:gs>
          </a:gsLst>
          <a:lin ang="16200000" scaled="1"/>
          <a:tileRect/>
        </a:gradFill>
        <a:effectLst/>
      </p:bgPr>
    </p:bg>
    <p:spTree>
      <p:nvGrpSpPr>
        <p:cNvPr id="1" name=""/>
        <p:cNvGrpSpPr/>
        <p:nvPr/>
      </p:nvGrpSpPr>
      <p:grpSpPr>
        <a:xfrm>
          <a:off x="0" y="0"/>
          <a:ext cx="0" cy="0"/>
          <a:chOff x="0" y="0"/>
          <a:chExt cx="0" cy="0"/>
        </a:xfrm>
      </p:grpSpPr>
      <p:pic>
        <p:nvPicPr>
          <p:cNvPr id="3" name="Fabric February Icon">
            <a:extLst>
              <a:ext uri="{FF2B5EF4-FFF2-40B4-BE49-F238E27FC236}">
                <a16:creationId xmlns:a16="http://schemas.microsoft.com/office/drawing/2014/main" id="{89DED6CB-57E1-1851-A0D2-672A3900E046}"/>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980000" y="5940000"/>
            <a:ext cx="360000" cy="360000"/>
          </a:xfrm>
          <a:prstGeom prst="rect">
            <a:avLst/>
          </a:prstGeom>
          <a:effectLst>
            <a:outerShdw blurRad="63500" dist="38100" dir="2700000" algn="tl" rotWithShape="0">
              <a:schemeClr val="bg1"/>
            </a:outerShdw>
          </a:effectLst>
        </p:spPr>
      </p:pic>
      <p:sp>
        <p:nvSpPr>
          <p:cNvPr id="5" name="Hashtag #FabricFebruary">
            <a:extLst>
              <a:ext uri="{FF2B5EF4-FFF2-40B4-BE49-F238E27FC236}">
                <a16:creationId xmlns:a16="http://schemas.microsoft.com/office/drawing/2014/main" id="{052552FD-C4E6-219E-6225-00AAA07FFB34}"/>
              </a:ext>
            </a:extLst>
          </p:cNvPr>
          <p:cNvSpPr txBox="1"/>
          <p:nvPr userDrawn="1"/>
        </p:nvSpPr>
        <p:spPr>
          <a:xfrm>
            <a:off x="180000" y="6120000"/>
            <a:ext cx="1080000" cy="180000"/>
          </a:xfrm>
          <a:prstGeom prst="rect">
            <a:avLst/>
          </a:prstGeom>
          <a:noFill/>
        </p:spPr>
        <p:txBody>
          <a:bodyPr wrap="square" lIns="0" tIns="0" rIns="0" bIns="0" rtlCol="0" anchor="b">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nb-NO" sz="1200" b="0">
                <a:solidFill>
                  <a:schemeClr val="accent2"/>
                </a:solidFill>
                <a:latin typeface="+mn-lt"/>
              </a:rPr>
              <a:t>#</a:t>
            </a:r>
            <a:r>
              <a:rPr lang="nb-NO" sz="1200" b="0">
                <a:solidFill>
                  <a:schemeClr val="accent2"/>
                </a:solidFill>
                <a:effectLst>
                  <a:outerShdw blurRad="50800" dist="38100" dir="2700000" algn="tl" rotWithShape="0">
                    <a:schemeClr val="bg1"/>
                  </a:outerShdw>
                </a:effectLst>
                <a:latin typeface="+mn-lt"/>
              </a:rPr>
              <a:t>FabricFebruary</a:t>
            </a:r>
          </a:p>
        </p:txBody>
      </p:sp>
      <p:sp>
        <p:nvSpPr>
          <p:cNvPr id="2" name="Title"/>
          <p:cNvSpPr>
            <a:spLocks noGrp="1"/>
          </p:cNvSpPr>
          <p:nvPr>
            <p:ph type="title"/>
          </p:nvPr>
        </p:nvSpPr>
        <p:spPr>
          <a:xfrm>
            <a:off x="360363" y="360363"/>
            <a:ext cx="10800000" cy="720000"/>
          </a:xfrm>
          <a:prstGeom prst="rect">
            <a:avLst/>
          </a:prstGeom>
          <a:effectLst/>
        </p:spPr>
        <p:txBody>
          <a:bodyPr vert="horz" lIns="0" tIns="0" rIns="0" bIns="0" rtlCol="0" anchor="t">
            <a:noAutofit/>
          </a:bodyPr>
          <a:lstStyle/>
          <a:p>
            <a:r>
              <a:rPr lang="en-US"/>
              <a:t>Click to edit Master title style</a:t>
            </a:r>
          </a:p>
        </p:txBody>
      </p:sp>
      <p:sp>
        <p:nvSpPr>
          <p:cNvPr id="4" name="Content">
            <a:extLst>
              <a:ext uri="{FF2B5EF4-FFF2-40B4-BE49-F238E27FC236}">
                <a16:creationId xmlns:a16="http://schemas.microsoft.com/office/drawing/2014/main" id="{16D7616C-2A68-2655-1844-2486D054C790}"/>
              </a:ext>
            </a:extLst>
          </p:cNvPr>
          <p:cNvSpPr>
            <a:spLocks noGrp="1"/>
          </p:cNvSpPr>
          <p:nvPr>
            <p:ph type="body" idx="1"/>
          </p:nvPr>
        </p:nvSpPr>
        <p:spPr>
          <a:xfrm>
            <a:off x="360363" y="1439863"/>
            <a:ext cx="10799762" cy="4679949"/>
          </a:xfrm>
          <a:prstGeom prst="rect">
            <a:avLst/>
          </a:prstGeom>
          <a:effectLst/>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24652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5" r:id="rId15"/>
    <p:sldLayoutId id="2147483732" r:id="rId16"/>
    <p:sldLayoutId id="2147483744" r:id="rId17"/>
    <p:sldLayoutId id="2147483742" r:id="rId18"/>
    <p:sldLayoutId id="2147483738" r:id="rId19"/>
    <p:sldLayoutId id="2147483743" r:id="rId20"/>
  </p:sldLayoutIdLst>
  <p:txStyles>
    <p:titleStyle>
      <a:lvl1pPr algn="l" defTabSz="2438189" rtl="0" eaLnBrk="1" latinLnBrk="0" hangingPunct="1">
        <a:lnSpc>
          <a:spcPct val="100000"/>
        </a:lnSpc>
        <a:spcBef>
          <a:spcPct val="0"/>
        </a:spcBef>
        <a:spcAft>
          <a:spcPts val="0"/>
        </a:spcAft>
        <a:buNone/>
        <a:defRPr lang="en-US" sz="4400" b="1"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defRPr>
      </a:lvl1pPr>
    </p:titleStyle>
    <p:body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189" rtl="0" eaLnBrk="1" latinLnBrk="0" hangingPunct="1">
        <a:defRPr sz="4800" kern="1200">
          <a:solidFill>
            <a:schemeClr val="tx1"/>
          </a:solidFill>
          <a:latin typeface="+mn-lt"/>
          <a:ea typeface="+mn-ea"/>
          <a:cs typeface="+mn-cs"/>
        </a:defRPr>
      </a:lvl1pPr>
      <a:lvl2pPr marL="1219093" algn="l" defTabSz="2438189" rtl="0" eaLnBrk="1" latinLnBrk="0" hangingPunct="1">
        <a:defRPr sz="4800" kern="1200">
          <a:solidFill>
            <a:schemeClr val="tx1"/>
          </a:solidFill>
          <a:latin typeface="+mn-lt"/>
          <a:ea typeface="+mn-ea"/>
          <a:cs typeface="+mn-cs"/>
        </a:defRPr>
      </a:lvl2pPr>
      <a:lvl3pPr marL="2438189" algn="l" defTabSz="2438189" rtl="0" eaLnBrk="1" latinLnBrk="0" hangingPunct="1">
        <a:defRPr sz="4800" kern="1200">
          <a:solidFill>
            <a:schemeClr val="tx1"/>
          </a:solidFill>
          <a:latin typeface="+mn-lt"/>
          <a:ea typeface="+mn-ea"/>
          <a:cs typeface="+mn-cs"/>
        </a:defRPr>
      </a:lvl3pPr>
      <a:lvl4pPr marL="3657281" algn="l" defTabSz="2438189" rtl="0" eaLnBrk="1" latinLnBrk="0" hangingPunct="1">
        <a:defRPr sz="4800" kern="1200">
          <a:solidFill>
            <a:schemeClr val="tx1"/>
          </a:solidFill>
          <a:latin typeface="+mn-lt"/>
          <a:ea typeface="+mn-ea"/>
          <a:cs typeface="+mn-cs"/>
        </a:defRPr>
      </a:lvl4pPr>
      <a:lvl5pPr marL="4876373" algn="l" defTabSz="2438189" rtl="0" eaLnBrk="1" latinLnBrk="0" hangingPunct="1">
        <a:defRPr sz="4800" kern="1200">
          <a:solidFill>
            <a:schemeClr val="tx1"/>
          </a:solidFill>
          <a:latin typeface="+mn-lt"/>
          <a:ea typeface="+mn-ea"/>
          <a:cs typeface="+mn-cs"/>
        </a:defRPr>
      </a:lvl5pPr>
      <a:lvl6pPr marL="6095466" algn="l" defTabSz="2438189" rtl="0" eaLnBrk="1" latinLnBrk="0" hangingPunct="1">
        <a:defRPr sz="4800" kern="1200">
          <a:solidFill>
            <a:schemeClr val="tx1"/>
          </a:solidFill>
          <a:latin typeface="+mn-lt"/>
          <a:ea typeface="+mn-ea"/>
          <a:cs typeface="+mn-cs"/>
        </a:defRPr>
      </a:lvl6pPr>
      <a:lvl7pPr marL="7314562" algn="l" defTabSz="2438189" rtl="0" eaLnBrk="1" latinLnBrk="0" hangingPunct="1">
        <a:defRPr sz="4800" kern="1200">
          <a:solidFill>
            <a:schemeClr val="tx1"/>
          </a:solidFill>
          <a:latin typeface="+mn-lt"/>
          <a:ea typeface="+mn-ea"/>
          <a:cs typeface="+mn-cs"/>
        </a:defRPr>
      </a:lvl7pPr>
      <a:lvl8pPr marL="8533655" algn="l" defTabSz="2438189" rtl="0" eaLnBrk="1" latinLnBrk="0" hangingPunct="1">
        <a:defRPr sz="4800" kern="1200">
          <a:solidFill>
            <a:schemeClr val="tx1"/>
          </a:solidFill>
          <a:latin typeface="+mn-lt"/>
          <a:ea typeface="+mn-ea"/>
          <a:cs typeface="+mn-cs"/>
        </a:defRPr>
      </a:lvl8pPr>
      <a:lvl9pPr marL="9752747" algn="l" defTabSz="2438189"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07">
          <p15:clr>
            <a:srgbClr val="F26B43"/>
          </p15:clr>
        </p15:guide>
        <p15:guide id="2" pos="3629">
          <p15:clr>
            <a:srgbClr val="F26B43"/>
          </p15:clr>
        </p15:guide>
        <p15:guide id="3" pos="7030">
          <p15:clr>
            <a:srgbClr val="F26B43"/>
          </p15:clr>
        </p15:guide>
        <p15:guide id="4" pos="227">
          <p15:clr>
            <a:srgbClr val="F26B43"/>
          </p15:clr>
        </p15:guide>
        <p15:guide id="5" orient="horz" pos="227">
          <p15:clr>
            <a:srgbClr val="F26B43"/>
          </p15:clr>
        </p15:guide>
        <p15:guide id="6" orient="horz" pos="3855">
          <p15:clr>
            <a:srgbClr val="F26B43"/>
          </p15:clr>
        </p15:guide>
        <p15:guide id="8" orient="horz" pos="2041">
          <p15:clr>
            <a:srgbClr val="F26B43"/>
          </p15:clr>
        </p15:guide>
        <p15:guide id="9" orient="horz" pos="2381">
          <p15:clr>
            <a:srgbClr val="A4A3A4"/>
          </p15:clr>
        </p15:guide>
        <p15:guide id="10" pos="5329">
          <p15:clr>
            <a:srgbClr val="A4A3A4"/>
          </p15:clr>
        </p15:guide>
        <p15:guide id="11" pos="1928">
          <p15:clr>
            <a:srgbClr val="A4A3A4"/>
          </p15:clr>
        </p15:guide>
        <p15:guide id="12" orient="horz" pos="680">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0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0.sv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00.svg"/><Relationship Id="rId3" Type="http://schemas.openxmlformats.org/officeDocument/2006/relationships/image" Target="../media/image107.svg"/><Relationship Id="rId7" Type="http://schemas.openxmlformats.org/officeDocument/2006/relationships/image" Target="../media/image106.svg"/><Relationship Id="rId12" Type="http://schemas.openxmlformats.org/officeDocument/2006/relationships/image" Target="../media/image99.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png"/><Relationship Id="rId11" Type="http://schemas.openxmlformats.org/officeDocument/2006/relationships/image" Target="../media/image112.svg"/><Relationship Id="rId5" Type="http://schemas.openxmlformats.org/officeDocument/2006/relationships/image" Target="../media/image108.svg"/><Relationship Id="rId10" Type="http://schemas.openxmlformats.org/officeDocument/2006/relationships/image" Target="../media/image111.png"/><Relationship Id="rId4" Type="http://schemas.openxmlformats.org/officeDocument/2006/relationships/image" Target="../media/image103.png"/><Relationship Id="rId9" Type="http://schemas.openxmlformats.org/officeDocument/2006/relationships/image" Target="../media/image110.sv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52.png"/><Relationship Id="rId7" Type="http://schemas.openxmlformats.org/officeDocument/2006/relationships/image" Target="../media/image113.png"/><Relationship Id="rId12" Type="http://schemas.openxmlformats.org/officeDocument/2006/relationships/image" Target="../media/image116.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115.png"/><Relationship Id="rId5" Type="http://schemas.openxmlformats.org/officeDocument/2006/relationships/image" Target="../media/image54.png"/><Relationship Id="rId10" Type="http://schemas.openxmlformats.org/officeDocument/2006/relationships/image" Target="../media/image51.svg"/><Relationship Id="rId4" Type="http://schemas.openxmlformats.org/officeDocument/2006/relationships/image" Target="../media/image53.sv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7FFFFB35_5FB9AB6.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FFB4B_DE49FE7A.xml"/><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51.sv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18.svg"/></Relationships>
</file>

<file path=ppt/slides/_rels/slide31.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microsoft.com/office/2018/10/relationships/comments" Target="../comments/modernComment_7FFFFB39_4F181498.xml"/><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18.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118.sv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32.svg"/><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40.svg"/></Relationships>
</file>

<file path=ppt/slides/_rels/slide3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18.svg"/></Relationships>
</file>

<file path=ppt/slides/_rels/slide3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41.png"/><Relationship Id="rId7"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42.sv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3.png"/><Relationship Id="rId1" Type="http://schemas.openxmlformats.org/officeDocument/2006/relationships/slideLayout" Target="../slideLayouts/slideLayout6.xml"/><Relationship Id="rId4" Type="http://schemas.openxmlformats.org/officeDocument/2006/relationships/image" Target="../media/image118.sv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18.svg"/></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microsoft.com/office/2018/10/relationships/comments" Target="../comments/modernComment_7FFFFB40_82645AED.xml"/><Relationship Id="rId1" Type="http://schemas.openxmlformats.org/officeDocument/2006/relationships/slideLayout" Target="../slideLayouts/slideLayout6.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7.jpeg"/><Relationship Id="rId1" Type="http://schemas.openxmlformats.org/officeDocument/2006/relationships/slideLayout" Target="../slideLayouts/slideLayout6.xml"/><Relationship Id="rId4" Type="http://schemas.openxmlformats.org/officeDocument/2006/relationships/image" Target="../media/image118.sv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18.sv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69.sv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9.svg"/></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69.svg"/><Relationship Id="rId3" Type="http://schemas.openxmlformats.org/officeDocument/2006/relationships/image" Target="../media/image102.svg"/><Relationship Id="rId7" Type="http://schemas.openxmlformats.org/officeDocument/2006/relationships/image" Target="../media/image152.svg"/><Relationship Id="rId12" Type="http://schemas.openxmlformats.org/officeDocument/2006/relationships/image" Target="../media/image68.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51.png"/><Relationship Id="rId11" Type="http://schemas.openxmlformats.org/officeDocument/2006/relationships/image" Target="../media/image154.svg"/><Relationship Id="rId5" Type="http://schemas.openxmlformats.org/officeDocument/2006/relationships/image" Target="../media/image150.svg"/><Relationship Id="rId10" Type="http://schemas.openxmlformats.org/officeDocument/2006/relationships/image" Target="../media/image111.png"/><Relationship Id="rId4" Type="http://schemas.openxmlformats.org/officeDocument/2006/relationships/image" Target="../media/image149.png"/><Relationship Id="rId9" Type="http://schemas.openxmlformats.org/officeDocument/2006/relationships/image" Target="../media/image153.svg"/></Relationships>
</file>

<file path=ppt/slides/_rels/slide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51.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68.png"/><Relationship Id="rId3" Type="http://schemas.openxmlformats.org/officeDocument/2006/relationships/image" Target="../media/image109.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4.svg"/><Relationship Id="rId11" Type="http://schemas.openxmlformats.org/officeDocument/2006/relationships/image" Target="../media/image105.png"/><Relationship Id="rId5" Type="http://schemas.openxmlformats.org/officeDocument/2006/relationships/image" Target="../media/image103.png"/><Relationship Id="rId10" Type="http://schemas.openxmlformats.org/officeDocument/2006/relationships/image" Target="../media/image154.svg"/><Relationship Id="rId4" Type="http://schemas.openxmlformats.org/officeDocument/2006/relationships/image" Target="../media/image153.svg"/><Relationship Id="rId9" Type="http://schemas.openxmlformats.org/officeDocument/2006/relationships/image" Target="../media/image111.png"/><Relationship Id="rId14" Type="http://schemas.openxmlformats.org/officeDocument/2006/relationships/image" Target="../media/image69.svg"/></Relationships>
</file>

<file path=ppt/slides/_rels/slide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56.svg"/></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56.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9.png"/><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6.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7FFFFB1D_AB30BF32.xm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61.svg"/><Relationship Id="rId4" Type="http://schemas.openxmlformats.org/officeDocument/2006/relationships/image" Target="../media/image160.png"/></Relationships>
</file>

<file path=ppt/slides/_rels/slide58.xml.rels><?xml version="1.0" encoding="UTF-8" standalone="yes"?>
<Relationships xmlns="http://schemas.openxmlformats.org/package/2006/relationships"><Relationship Id="rId3" Type="http://schemas.microsoft.com/office/2018/10/relationships/comments" Target="../comments/modernComment_7FFFFB5F_C1D0A6A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7FFFFB66_B68A6964.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FB56_C4394597.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7.sv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svg"/><Relationship Id="rId26" Type="http://schemas.openxmlformats.org/officeDocument/2006/relationships/image" Target="../media/image71.sv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svg"/><Relationship Id="rId42" Type="http://schemas.openxmlformats.org/officeDocument/2006/relationships/image" Target="../media/image87.svg"/><Relationship Id="rId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61.svg"/><Relationship Id="rId20" Type="http://schemas.openxmlformats.org/officeDocument/2006/relationships/image" Target="../media/image65.svg"/><Relationship Id="rId29" Type="http://schemas.openxmlformats.org/officeDocument/2006/relationships/image" Target="../media/image74.png"/><Relationship Id="rId41"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69.svg"/><Relationship Id="rId32" Type="http://schemas.openxmlformats.org/officeDocument/2006/relationships/image" Target="../media/image77.svg"/><Relationship Id="rId37" Type="http://schemas.openxmlformats.org/officeDocument/2006/relationships/image" Target="../media/image82.png"/><Relationship Id="rId40" Type="http://schemas.openxmlformats.org/officeDocument/2006/relationships/image" Target="../media/image85.sv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svg"/><Relationship Id="rId36" Type="http://schemas.openxmlformats.org/officeDocument/2006/relationships/image" Target="../media/image81.svg"/><Relationship Id="rId10" Type="http://schemas.openxmlformats.org/officeDocument/2006/relationships/image" Target="../media/image55.svg"/><Relationship Id="rId19" Type="http://schemas.openxmlformats.org/officeDocument/2006/relationships/image" Target="../media/image64.png"/><Relationship Id="rId31" Type="http://schemas.openxmlformats.org/officeDocument/2006/relationships/image" Target="../media/image76.png"/><Relationship Id="rId44" Type="http://schemas.openxmlformats.org/officeDocument/2006/relationships/image" Target="../media/image47.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67.svg"/><Relationship Id="rId27" Type="http://schemas.openxmlformats.org/officeDocument/2006/relationships/image" Target="../media/image72.png"/><Relationship Id="rId30" Type="http://schemas.openxmlformats.org/officeDocument/2006/relationships/image" Target="../media/image75.svg"/><Relationship Id="rId35" Type="http://schemas.openxmlformats.org/officeDocument/2006/relationships/image" Target="../media/image80.png"/><Relationship Id="rId43" Type="http://schemas.openxmlformats.org/officeDocument/2006/relationships/image" Target="../media/image46.png"/><Relationship Id="rId8" Type="http://schemas.openxmlformats.org/officeDocument/2006/relationships/image" Target="../media/image53.svg"/><Relationship Id="rId3" Type="http://schemas.openxmlformats.org/officeDocument/2006/relationships/image" Target="../media/image48.png"/><Relationship Id="rId12" Type="http://schemas.openxmlformats.org/officeDocument/2006/relationships/image" Target="../media/image57.sv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1DE0568F-0DE3-B6D9-B8C4-6CCAB96617A6}"/>
              </a:ext>
            </a:extLst>
          </p:cNvPr>
          <p:cNvSpPr>
            <a:spLocks noGrp="1"/>
          </p:cNvSpPr>
          <p:nvPr>
            <p:ph type="title"/>
          </p:nvPr>
        </p:nvSpPr>
        <p:spPr>
          <a:xfrm>
            <a:off x="360363" y="-900000"/>
            <a:ext cx="10800000" cy="720000"/>
          </a:xfrm>
        </p:spPr>
        <p:txBody>
          <a:bodyPr/>
          <a:lstStyle/>
          <a:p>
            <a:r>
              <a:rPr lang="nb-NO" err="1"/>
              <a:t>Welcome</a:t>
            </a:r>
            <a:r>
              <a:rPr lang="nb-NO"/>
              <a:t> to Fabric </a:t>
            </a:r>
            <a:r>
              <a:rPr lang="nb-NO" err="1"/>
              <a:t>February</a:t>
            </a:r>
            <a:r>
              <a:rPr lang="nb-NO"/>
              <a:t>!</a:t>
            </a:r>
          </a:p>
        </p:txBody>
      </p:sp>
    </p:spTree>
    <p:extLst>
      <p:ext uri="{BB962C8B-B14F-4D97-AF65-F5344CB8AC3E}">
        <p14:creationId xmlns:p14="http://schemas.microsoft.com/office/powerpoint/2010/main" val="39150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9C5DDB-75FC-0A5B-2F59-B95F50A81312}"/>
              </a:ext>
            </a:extLst>
          </p:cNvPr>
          <p:cNvSpPr>
            <a:spLocks noGrp="1"/>
          </p:cNvSpPr>
          <p:nvPr>
            <p:ph type="title"/>
          </p:nvPr>
        </p:nvSpPr>
        <p:spPr/>
        <p:txBody>
          <a:bodyPr/>
          <a:lstStyle/>
          <a:p>
            <a:r>
              <a:rPr lang="nb-NO"/>
              <a:t>How Fabric Simplifies Data Science</a:t>
            </a:r>
          </a:p>
        </p:txBody>
      </p:sp>
      <p:sp>
        <p:nvSpPr>
          <p:cNvPr id="3" name="Plassholder for tekst 2">
            <a:extLst>
              <a:ext uri="{FF2B5EF4-FFF2-40B4-BE49-F238E27FC236}">
                <a16:creationId xmlns:a16="http://schemas.microsoft.com/office/drawing/2014/main" id="{42DD5827-001D-2820-DA22-99D08E50A07F}"/>
              </a:ext>
            </a:extLst>
          </p:cNvPr>
          <p:cNvSpPr>
            <a:spLocks noGrp="1"/>
          </p:cNvSpPr>
          <p:nvPr>
            <p:ph idx="1"/>
          </p:nvPr>
        </p:nvSpPr>
        <p:spPr/>
        <p:txBody>
          <a:bodyPr vert="horz" lIns="0" tIns="0" rIns="0" bIns="0" rtlCol="0" anchor="t">
            <a:normAutofit/>
          </a:bodyPr>
          <a:lstStyle/>
          <a:p>
            <a:pPr marL="571500" indent="-571500">
              <a:lnSpc>
                <a:spcPct val="150000"/>
              </a:lnSpc>
              <a:buChar char="•"/>
            </a:pPr>
            <a:r>
              <a:rPr lang="en-NO" b="1">
                <a:solidFill>
                  <a:schemeClr val="accent5"/>
                </a:solidFill>
                <a:ea typeface="Roboto Light"/>
                <a:cs typeface="Aptos Serif"/>
                <a:sym typeface="Wingdings" pitchFamily="2" charset="2"/>
              </a:rPr>
              <a:t>Low-code</a:t>
            </a:r>
            <a:r>
              <a:rPr lang="en-NO">
                <a:ea typeface="Roboto Light"/>
                <a:cs typeface="Aptos Serif"/>
                <a:sym typeface="Wingdings" pitchFamily="2" charset="2"/>
              </a:rPr>
              <a:t> data transformations with </a:t>
            </a:r>
            <a:r>
              <a:rPr lang="en-NO">
                <a:ea typeface="Roboto Light"/>
                <a:cs typeface="Aptos Serif"/>
              </a:rPr>
              <a:t>Data Wrangler</a:t>
            </a:r>
            <a:endParaRPr lang="nb-NO">
              <a:ea typeface="Roboto Light"/>
              <a:cs typeface="Aptos Serif"/>
            </a:endParaRPr>
          </a:p>
          <a:p>
            <a:pPr marL="571500" indent="-571500">
              <a:lnSpc>
                <a:spcPct val="150000"/>
              </a:lnSpc>
              <a:buChar char="•"/>
            </a:pPr>
            <a:r>
              <a:rPr lang="en-NO" b="1">
                <a:solidFill>
                  <a:schemeClr val="accent5"/>
                </a:solidFill>
                <a:ea typeface="Roboto Light"/>
                <a:cs typeface="Aptos Serif"/>
              </a:rPr>
              <a:t>Copilot </a:t>
            </a:r>
            <a:r>
              <a:rPr lang="en-NO">
                <a:ea typeface="Roboto Light"/>
                <a:cs typeface="Aptos Serif"/>
              </a:rPr>
              <a:t>for Data Science</a:t>
            </a:r>
            <a:endParaRPr lang="en-NO">
              <a:effectLst>
                <a:outerShdw blurRad="63500" dist="63500" dir="2700000" algn="tl" rotWithShape="0">
                  <a:srgbClr val="117865">
                    <a:lumMod val="50000"/>
                    <a:alpha val="50000"/>
                  </a:srgbClr>
                </a:outerShdw>
              </a:effectLst>
              <a:ea typeface="Roboto Light"/>
              <a:cs typeface="Aptos Serif"/>
            </a:endParaRPr>
          </a:p>
          <a:p>
            <a:pPr marL="571500" indent="-571500">
              <a:lnSpc>
                <a:spcPct val="150000"/>
              </a:lnSpc>
              <a:buChar char="•"/>
            </a:pPr>
            <a:r>
              <a:rPr lang="en-NO" b="1">
                <a:solidFill>
                  <a:schemeClr val="accent5"/>
                </a:solidFill>
                <a:ea typeface="Roboto Light"/>
                <a:cs typeface="Aptos Serif"/>
              </a:rPr>
              <a:t>Simplified </a:t>
            </a:r>
            <a:r>
              <a:rPr lang="en-NO">
                <a:ea typeface="Roboto Light"/>
                <a:cs typeface="Aptos Serif"/>
              </a:rPr>
              <a:t>environment experience</a:t>
            </a:r>
            <a:endParaRPr lang="en-NO">
              <a:effectLst>
                <a:outerShdw blurRad="63500" dist="63500" dir="2700000" algn="tl" rotWithShape="0">
                  <a:srgbClr val="117865">
                    <a:lumMod val="50000"/>
                    <a:alpha val="50000"/>
                  </a:srgbClr>
                </a:outerShdw>
              </a:effectLst>
              <a:ea typeface="Roboto Light"/>
              <a:cs typeface="Aptos Serif"/>
            </a:endParaRPr>
          </a:p>
          <a:p>
            <a:pPr marL="571500" indent="-571500">
              <a:lnSpc>
                <a:spcPct val="150000"/>
              </a:lnSpc>
              <a:buChar char="•"/>
            </a:pPr>
            <a:r>
              <a:rPr lang="en-NO" b="1">
                <a:solidFill>
                  <a:schemeClr val="accent5"/>
                </a:solidFill>
                <a:ea typeface="Roboto Light"/>
                <a:cs typeface="Aptos Serif"/>
              </a:rPr>
              <a:t>Semantic Link</a:t>
            </a:r>
            <a:r>
              <a:rPr lang="en-NO">
                <a:ea typeface="Roboto Light"/>
                <a:cs typeface="Aptos Serif"/>
              </a:rPr>
              <a:t> for accessing existing Semantic Models created in Power BI</a:t>
            </a:r>
            <a:endParaRPr lang="en-NO">
              <a:effectLst>
                <a:outerShdw blurRad="63500" dist="63500" dir="2700000" algn="tl" rotWithShape="0">
                  <a:srgbClr val="117865">
                    <a:lumMod val="50000"/>
                    <a:alpha val="50000"/>
                  </a:srgbClr>
                </a:outerShdw>
              </a:effectLst>
              <a:ea typeface="Roboto Light"/>
              <a:cs typeface="Aptos Serif"/>
            </a:endParaRPr>
          </a:p>
        </p:txBody>
      </p:sp>
      <p:pic>
        <p:nvPicPr>
          <p:cNvPr id="4" name="Picture Placeholder 8">
            <a:extLst>
              <a:ext uri="{FF2B5EF4-FFF2-40B4-BE49-F238E27FC236}">
                <a16:creationId xmlns:a16="http://schemas.microsoft.com/office/drawing/2014/main" id="{72D33EA2-F543-178C-011E-E1390351E9D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0573633" y="138022"/>
            <a:ext cx="748070" cy="748243"/>
          </a:xfrm>
          <a:prstGeom prst="rect">
            <a:avLst/>
          </a:prstGeom>
        </p:spPr>
      </p:pic>
    </p:spTree>
    <p:extLst>
      <p:ext uri="{BB962C8B-B14F-4D97-AF65-F5344CB8AC3E}">
        <p14:creationId xmlns:p14="http://schemas.microsoft.com/office/powerpoint/2010/main" val="34937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AD0CCC-97B1-1FF3-52FF-72203BB07B9B}"/>
              </a:ext>
            </a:extLst>
          </p:cNvPr>
          <p:cNvSpPr>
            <a:spLocks noGrp="1"/>
          </p:cNvSpPr>
          <p:nvPr>
            <p:ph type="title"/>
          </p:nvPr>
        </p:nvSpPr>
        <p:spPr/>
        <p:txBody>
          <a:bodyPr/>
          <a:lstStyle/>
          <a:p>
            <a:r>
              <a:rPr lang="en-US">
                <a:effectLst>
                  <a:outerShdw blurRad="63500" dist="63500" dir="2700000" algn="tl" rotWithShape="0">
                    <a:srgbClr val="117865">
                      <a:lumMod val="50000"/>
                      <a:alpha val="50000"/>
                    </a:srgbClr>
                  </a:outerShdw>
                </a:effectLst>
                <a:ea typeface="Roboto"/>
                <a:cs typeface="Aptos Serif"/>
              </a:rPr>
              <a:t>Semantic Link</a:t>
            </a:r>
            <a:endParaRPr lang="nb-NO" b="0">
              <a:solidFill>
                <a:srgbClr val="000000"/>
              </a:solidFill>
              <a:effectLst>
                <a:outerShdw blurRad="63500" dist="63500" dir="2700000" algn="tl" rotWithShape="0">
                  <a:srgbClr val="117865">
                    <a:lumMod val="50000"/>
                    <a:alpha val="50000"/>
                  </a:srgbClr>
                </a:outerShdw>
              </a:effectLst>
              <a:ea typeface="Roboto"/>
              <a:cs typeface="Aptos Serif"/>
            </a:endParaRPr>
          </a:p>
        </p:txBody>
      </p:sp>
      <p:sp>
        <p:nvSpPr>
          <p:cNvPr id="3" name="Plassholder for tekst 2">
            <a:extLst>
              <a:ext uri="{FF2B5EF4-FFF2-40B4-BE49-F238E27FC236}">
                <a16:creationId xmlns:a16="http://schemas.microsoft.com/office/drawing/2014/main" id="{685E70BC-DBC2-6D1A-08F3-3176C1A3430C}"/>
              </a:ext>
            </a:extLst>
          </p:cNvPr>
          <p:cNvSpPr>
            <a:spLocks noGrp="1"/>
          </p:cNvSpPr>
          <p:nvPr>
            <p:ph type="body" sz="quarter" idx="10"/>
          </p:nvPr>
        </p:nvSpPr>
        <p:spPr/>
        <p:txBody>
          <a:bodyPr/>
          <a:lstStyle/>
          <a:p>
            <a:r>
              <a:rPr lang="nb-NO" err="1">
                <a:effectLst>
                  <a:outerShdw blurRad="63500" dist="63500" dir="2700000" algn="tl" rotWithShape="0">
                    <a:srgbClr val="117865">
                      <a:lumMod val="50000"/>
                      <a:alpha val="50000"/>
                    </a:srgbClr>
                  </a:outerShdw>
                </a:effectLst>
                <a:ea typeface="Roboto Light"/>
                <a:cs typeface="Aptos Serif"/>
              </a:rPr>
              <a:t>What</a:t>
            </a:r>
            <a:r>
              <a:rPr lang="nb-NO">
                <a:effectLst>
                  <a:outerShdw blurRad="63500" dist="63500" dir="2700000" algn="tl" rotWithShape="0">
                    <a:srgbClr val="117865">
                      <a:lumMod val="50000"/>
                      <a:alpha val="50000"/>
                    </a:srgbClr>
                  </a:outerShdw>
                </a:effectLst>
                <a:ea typeface="Roboto Light"/>
                <a:cs typeface="Aptos Serif"/>
              </a:rPr>
              <a:t> is it </a:t>
            </a:r>
            <a:r>
              <a:rPr lang="nb-NO" err="1">
                <a:effectLst>
                  <a:outerShdw blurRad="63500" dist="63500" dir="2700000" algn="tl" rotWithShape="0">
                    <a:srgbClr val="117865">
                      <a:lumMod val="50000"/>
                      <a:alpha val="50000"/>
                    </a:srgbClr>
                  </a:outerShdw>
                </a:effectLst>
                <a:ea typeface="Roboto Light"/>
                <a:cs typeface="Aptos Serif"/>
              </a:rPr>
              <a:t>really</a:t>
            </a:r>
            <a:r>
              <a:rPr lang="nb-NO">
                <a:effectLst>
                  <a:outerShdw blurRad="63500" dist="63500" dir="2700000" algn="tl" rotWithShape="0">
                    <a:srgbClr val="117865">
                      <a:lumMod val="50000"/>
                      <a:alpha val="50000"/>
                    </a:srgbClr>
                  </a:outerShdw>
                </a:effectLst>
                <a:ea typeface="Roboto Light"/>
                <a:cs typeface="Aptos Serif"/>
              </a:rPr>
              <a:t>?</a:t>
            </a:r>
            <a:endParaRPr lang="nb-NO"/>
          </a:p>
        </p:txBody>
      </p:sp>
    </p:spTree>
    <p:extLst>
      <p:ext uri="{BB962C8B-B14F-4D97-AF65-F5344CB8AC3E}">
        <p14:creationId xmlns:p14="http://schemas.microsoft.com/office/powerpoint/2010/main" val="467582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F5D868-073E-D9A4-B21B-F3E6603ED94A}"/>
              </a:ext>
            </a:extLst>
          </p:cNvPr>
          <p:cNvSpPr>
            <a:spLocks noGrp="1"/>
          </p:cNvSpPr>
          <p:nvPr>
            <p:ph type="title"/>
          </p:nvPr>
        </p:nvSpPr>
        <p:spPr/>
        <p:txBody>
          <a:bodyPr/>
          <a:lstStyle/>
          <a:p>
            <a:r>
              <a:rPr lang="nb-NO" err="1"/>
              <a:t>What</a:t>
            </a:r>
            <a:r>
              <a:rPr lang="nb-NO"/>
              <a:t> is </a:t>
            </a:r>
            <a:r>
              <a:rPr lang="nb-NO" err="1"/>
              <a:t>Semantic</a:t>
            </a:r>
            <a:r>
              <a:rPr lang="nb-NO"/>
              <a:t> Link and </a:t>
            </a:r>
            <a:r>
              <a:rPr lang="nb-NO" err="1"/>
              <a:t>why</a:t>
            </a:r>
            <a:r>
              <a:rPr lang="nb-NO"/>
              <a:t> is it </a:t>
            </a:r>
            <a:r>
              <a:rPr lang="nb-NO" err="1"/>
              <a:t>useful</a:t>
            </a:r>
            <a:r>
              <a:rPr lang="nb-NO"/>
              <a:t>?</a:t>
            </a:r>
          </a:p>
        </p:txBody>
      </p:sp>
      <p:grpSp>
        <p:nvGrpSpPr>
          <p:cNvPr id="20" name="Group 19">
            <a:extLst>
              <a:ext uri="{FF2B5EF4-FFF2-40B4-BE49-F238E27FC236}">
                <a16:creationId xmlns:a16="http://schemas.microsoft.com/office/drawing/2014/main" id="{7A83C1A9-2220-B1C3-E39A-22825F059F96}"/>
              </a:ext>
            </a:extLst>
          </p:cNvPr>
          <p:cNvGrpSpPr/>
          <p:nvPr/>
        </p:nvGrpSpPr>
        <p:grpSpPr>
          <a:xfrm>
            <a:off x="216994" y="1060462"/>
            <a:ext cx="4810256" cy="4359251"/>
            <a:chOff x="216994" y="1620213"/>
            <a:chExt cx="4810256" cy="4359251"/>
          </a:xfrm>
        </p:grpSpPr>
        <p:sp>
          <p:nvSpPr>
            <p:cNvPr id="16" name="Arc 46">
              <a:extLst>
                <a:ext uri="{FF2B5EF4-FFF2-40B4-BE49-F238E27FC236}">
                  <a16:creationId xmlns:a16="http://schemas.microsoft.com/office/drawing/2014/main" id="{90043AC8-BE81-6849-43E0-468F40BE6A6F}"/>
                </a:ext>
              </a:extLst>
            </p:cNvPr>
            <p:cNvSpPr/>
            <p:nvPr/>
          </p:nvSpPr>
          <p:spPr>
            <a:xfrm rot="19081686">
              <a:off x="1411143" y="1964936"/>
              <a:ext cx="2546571" cy="2546571"/>
            </a:xfrm>
            <a:prstGeom prst="arc">
              <a:avLst/>
            </a:prstGeom>
            <a:ln w="635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sz="1607">
                <a:solidFill>
                  <a:schemeClr val="accent3"/>
                </a:solidFill>
              </a:endParaRPr>
            </a:p>
          </p:txBody>
        </p:sp>
        <p:sp>
          <p:nvSpPr>
            <p:cNvPr id="19" name="TextBox 49">
              <a:extLst>
                <a:ext uri="{FF2B5EF4-FFF2-40B4-BE49-F238E27FC236}">
                  <a16:creationId xmlns:a16="http://schemas.microsoft.com/office/drawing/2014/main" id="{3968CBC5-2EA6-DEB8-3716-5E8557309321}"/>
                </a:ext>
              </a:extLst>
            </p:cNvPr>
            <p:cNvSpPr txBox="1"/>
            <p:nvPr/>
          </p:nvSpPr>
          <p:spPr>
            <a:xfrm>
              <a:off x="1967187" y="1620213"/>
              <a:ext cx="1434483" cy="295915"/>
            </a:xfrm>
            <a:prstGeom prst="rect">
              <a:avLst/>
            </a:prstGeom>
            <a:noFill/>
          </p:spPr>
          <p:txBody>
            <a:bodyPr wrap="square" rtlCol="0">
              <a:spAutoFit/>
            </a:bodyPr>
            <a:lstStyle/>
            <a:p>
              <a:pPr algn="ctr"/>
              <a:r>
                <a:rPr lang="en-NO" sz="1323" b="1">
                  <a:solidFill>
                    <a:srgbClr val="E3F7EF"/>
                  </a:solidFill>
                </a:rPr>
                <a:t>Semantic Link</a:t>
              </a:r>
            </a:p>
          </p:txBody>
        </p:sp>
        <p:grpSp>
          <p:nvGrpSpPr>
            <p:cNvPr id="4" name="Group 23">
              <a:extLst>
                <a:ext uri="{FF2B5EF4-FFF2-40B4-BE49-F238E27FC236}">
                  <a16:creationId xmlns:a16="http://schemas.microsoft.com/office/drawing/2014/main" id="{22672746-97AE-051E-65AC-46DCFCE4D884}"/>
                </a:ext>
              </a:extLst>
            </p:cNvPr>
            <p:cNvGrpSpPr/>
            <p:nvPr/>
          </p:nvGrpSpPr>
          <p:grpSpPr>
            <a:xfrm>
              <a:off x="901243" y="2423659"/>
              <a:ext cx="765375" cy="1020500"/>
              <a:chOff x="988421" y="2381657"/>
              <a:chExt cx="810000" cy="1080000"/>
            </a:xfrm>
          </p:grpSpPr>
          <p:sp>
            <p:nvSpPr>
              <p:cNvPr id="5" name="Freeform 20">
                <a:extLst>
                  <a:ext uri="{FF2B5EF4-FFF2-40B4-BE49-F238E27FC236}">
                    <a16:creationId xmlns:a16="http://schemas.microsoft.com/office/drawing/2014/main" id="{2F83FF1B-836F-8D98-E466-C03AEE6D2B7C}"/>
                  </a:ext>
                </a:extLst>
              </p:cNvPr>
              <p:cNvSpPr/>
              <p:nvPr/>
            </p:nvSpPr>
            <p:spPr>
              <a:xfrm>
                <a:off x="1438421" y="2381657"/>
                <a:ext cx="360000" cy="1080000"/>
              </a:xfrm>
              <a:custGeom>
                <a:avLst/>
                <a:gdLst>
                  <a:gd name="connsiteX0" fmla="*/ 360000 w 360000"/>
                  <a:gd name="connsiteY0" fmla="*/ 1035067 h 1080000"/>
                  <a:gd name="connsiteX1" fmla="*/ 360000 w 360000"/>
                  <a:gd name="connsiteY1" fmla="*/ 44933 h 1080000"/>
                  <a:gd name="connsiteX2" fmla="*/ 315000 w 360000"/>
                  <a:gd name="connsiteY2" fmla="*/ 0 h 1080000"/>
                  <a:gd name="connsiteX3" fmla="*/ 45000 w 360000"/>
                  <a:gd name="connsiteY3" fmla="*/ 0 h 1080000"/>
                  <a:gd name="connsiteX4" fmla="*/ 0 w 360000"/>
                  <a:gd name="connsiteY4" fmla="*/ 45000 h 1080000"/>
                  <a:gd name="connsiteX5" fmla="*/ 0 w 360000"/>
                  <a:gd name="connsiteY5" fmla="*/ 115560 h 1080000"/>
                  <a:gd name="connsiteX6" fmla="*/ 0 w 360000"/>
                  <a:gd name="connsiteY6" fmla="*/ 115560 h 1080000"/>
                  <a:gd name="connsiteX7" fmla="*/ 0 w 360000"/>
                  <a:gd name="connsiteY7" fmla="*/ 1080000 h 1080000"/>
                  <a:gd name="connsiteX8" fmla="*/ 315023 w 360000"/>
                  <a:gd name="connsiteY8" fmla="*/ 1080000 h 1080000"/>
                  <a:gd name="connsiteX9" fmla="*/ 360000 w 360000"/>
                  <a:gd name="connsiteY9" fmla="*/ 1035067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 h="1080000">
                    <a:moveTo>
                      <a:pt x="360000" y="1035067"/>
                    </a:moveTo>
                    <a:lnTo>
                      <a:pt x="360000" y="44933"/>
                    </a:lnTo>
                    <a:cubicBezTo>
                      <a:pt x="359955" y="20115"/>
                      <a:pt x="339840" y="0"/>
                      <a:pt x="315000" y="0"/>
                    </a:cubicBezTo>
                    <a:lnTo>
                      <a:pt x="45000" y="0"/>
                    </a:lnTo>
                    <a:cubicBezTo>
                      <a:pt x="20138" y="0"/>
                      <a:pt x="0" y="20138"/>
                      <a:pt x="0" y="45000"/>
                    </a:cubicBezTo>
                    <a:lnTo>
                      <a:pt x="0" y="115560"/>
                    </a:lnTo>
                    <a:lnTo>
                      <a:pt x="0" y="115560"/>
                    </a:lnTo>
                    <a:lnTo>
                      <a:pt x="0" y="1080000"/>
                    </a:lnTo>
                    <a:lnTo>
                      <a:pt x="315023" y="1080000"/>
                    </a:lnTo>
                    <a:cubicBezTo>
                      <a:pt x="339840" y="1080000"/>
                      <a:pt x="359955" y="1059885"/>
                      <a:pt x="360000" y="1035067"/>
                    </a:cubicBezTo>
                    <a:close/>
                  </a:path>
                </a:pathLst>
              </a:custGeom>
              <a:gradFill>
                <a:gsLst>
                  <a:gs pos="0">
                    <a:srgbClr val="C87E0E"/>
                  </a:gs>
                  <a:gs pos="50000">
                    <a:srgbClr val="D7950F"/>
                  </a:gs>
                  <a:gs pos="100000">
                    <a:srgbClr val="E6AD10"/>
                  </a:gs>
                </a:gsLst>
                <a:lin ang="17715450" scaled="1"/>
              </a:gradFill>
              <a:ln w="22423" cap="flat">
                <a:noFill/>
                <a:prstDash val="solid"/>
                <a:miter/>
              </a:ln>
            </p:spPr>
            <p:txBody>
              <a:bodyPr rtlCol="0" anchor="ctr"/>
              <a:lstStyle/>
              <a:p>
                <a:endParaRPr lang="en-NO" sz="1607"/>
              </a:p>
            </p:txBody>
          </p:sp>
          <p:sp>
            <p:nvSpPr>
              <p:cNvPr id="6" name="Freeform 21">
                <a:extLst>
                  <a:ext uri="{FF2B5EF4-FFF2-40B4-BE49-F238E27FC236}">
                    <a16:creationId xmlns:a16="http://schemas.microsoft.com/office/drawing/2014/main" id="{56CB84EA-1D64-1211-9655-ED4AFC10F43A}"/>
                  </a:ext>
                </a:extLst>
              </p:cNvPr>
              <p:cNvSpPr/>
              <p:nvPr/>
            </p:nvSpPr>
            <p:spPr>
              <a:xfrm>
                <a:off x="1213421" y="2651657"/>
                <a:ext cx="360000" cy="810000"/>
              </a:xfrm>
              <a:custGeom>
                <a:avLst/>
                <a:gdLst>
                  <a:gd name="connsiteX0" fmla="*/ 315000 w 360000"/>
                  <a:gd name="connsiteY0" fmla="*/ 0 h 810000"/>
                  <a:gd name="connsiteX1" fmla="*/ 44978 w 360000"/>
                  <a:gd name="connsiteY1" fmla="*/ 0 h 810000"/>
                  <a:gd name="connsiteX2" fmla="*/ 0 w 360000"/>
                  <a:gd name="connsiteY2" fmla="*/ 44955 h 810000"/>
                  <a:gd name="connsiteX3" fmla="*/ 0 w 360000"/>
                  <a:gd name="connsiteY3" fmla="*/ 810000 h 810000"/>
                  <a:gd name="connsiteX4" fmla="*/ 360000 w 360000"/>
                  <a:gd name="connsiteY4" fmla="*/ 810000 h 810000"/>
                  <a:gd name="connsiteX5" fmla="*/ 360000 w 360000"/>
                  <a:gd name="connsiteY5" fmla="*/ 45000 h 810000"/>
                  <a:gd name="connsiteX6" fmla="*/ 315000 w 360000"/>
                  <a:gd name="connsiteY6" fmla="*/ 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810000">
                    <a:moveTo>
                      <a:pt x="315000" y="0"/>
                    </a:moveTo>
                    <a:lnTo>
                      <a:pt x="44978" y="0"/>
                    </a:lnTo>
                    <a:cubicBezTo>
                      <a:pt x="20160" y="0"/>
                      <a:pt x="45" y="20115"/>
                      <a:pt x="0" y="44955"/>
                    </a:cubicBezTo>
                    <a:lnTo>
                      <a:pt x="0" y="810000"/>
                    </a:lnTo>
                    <a:lnTo>
                      <a:pt x="360000" y="810000"/>
                    </a:lnTo>
                    <a:lnTo>
                      <a:pt x="360000" y="45000"/>
                    </a:lnTo>
                    <a:cubicBezTo>
                      <a:pt x="360000" y="20138"/>
                      <a:pt x="339863" y="0"/>
                      <a:pt x="315000" y="0"/>
                    </a:cubicBezTo>
                    <a:close/>
                  </a:path>
                </a:pathLst>
              </a:custGeom>
              <a:gradFill>
                <a:gsLst>
                  <a:gs pos="0">
                    <a:srgbClr val="E6AD10"/>
                  </a:gs>
                  <a:gs pos="50000">
                    <a:srgbClr val="EEC230"/>
                  </a:gs>
                  <a:gs pos="100000">
                    <a:srgbClr val="F6D751"/>
                  </a:gs>
                </a:gsLst>
                <a:lin ang="17836668" scaled="1"/>
              </a:gradFill>
              <a:ln w="22423" cap="flat">
                <a:noFill/>
                <a:prstDash val="solid"/>
                <a:miter/>
              </a:ln>
            </p:spPr>
            <p:txBody>
              <a:bodyPr rtlCol="0" anchor="ctr"/>
              <a:lstStyle/>
              <a:p>
                <a:endParaRPr lang="en-NO" sz="1607"/>
              </a:p>
            </p:txBody>
          </p:sp>
          <p:sp>
            <p:nvSpPr>
              <p:cNvPr id="7" name="Freeform 22">
                <a:extLst>
                  <a:ext uri="{FF2B5EF4-FFF2-40B4-BE49-F238E27FC236}">
                    <a16:creationId xmlns:a16="http://schemas.microsoft.com/office/drawing/2014/main" id="{FF83BC0F-2C59-1B4B-A734-8B0C9E352E89}"/>
                  </a:ext>
                </a:extLst>
              </p:cNvPr>
              <p:cNvSpPr/>
              <p:nvPr/>
            </p:nvSpPr>
            <p:spPr>
              <a:xfrm>
                <a:off x="988421" y="2921657"/>
                <a:ext cx="360000" cy="540000"/>
              </a:xfrm>
              <a:custGeom>
                <a:avLst/>
                <a:gdLst>
                  <a:gd name="connsiteX0" fmla="*/ 315000 w 360000"/>
                  <a:gd name="connsiteY0" fmla="*/ 0 h 540000"/>
                  <a:gd name="connsiteX1" fmla="*/ 45000 w 360000"/>
                  <a:gd name="connsiteY1" fmla="*/ 0 h 540000"/>
                  <a:gd name="connsiteX2" fmla="*/ 0 w 360000"/>
                  <a:gd name="connsiteY2" fmla="*/ 45000 h 540000"/>
                  <a:gd name="connsiteX3" fmla="*/ 0 w 360000"/>
                  <a:gd name="connsiteY3" fmla="*/ 495000 h 540000"/>
                  <a:gd name="connsiteX4" fmla="*/ 45000 w 360000"/>
                  <a:gd name="connsiteY4" fmla="*/ 540000 h 540000"/>
                  <a:gd name="connsiteX5" fmla="*/ 360000 w 360000"/>
                  <a:gd name="connsiteY5" fmla="*/ 540000 h 540000"/>
                  <a:gd name="connsiteX6" fmla="*/ 360000 w 360000"/>
                  <a:gd name="connsiteY6" fmla="*/ 45000 h 540000"/>
                  <a:gd name="connsiteX7" fmla="*/ 315000 w 360000"/>
                  <a:gd name="connsiteY7"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00" h="540000">
                    <a:moveTo>
                      <a:pt x="315000" y="0"/>
                    </a:moveTo>
                    <a:lnTo>
                      <a:pt x="45000" y="0"/>
                    </a:lnTo>
                    <a:cubicBezTo>
                      <a:pt x="20138" y="0"/>
                      <a:pt x="0" y="20138"/>
                      <a:pt x="0" y="45000"/>
                    </a:cubicBezTo>
                    <a:lnTo>
                      <a:pt x="0" y="495000"/>
                    </a:lnTo>
                    <a:cubicBezTo>
                      <a:pt x="0" y="519840"/>
                      <a:pt x="20138" y="540000"/>
                      <a:pt x="45000" y="540000"/>
                    </a:cubicBezTo>
                    <a:lnTo>
                      <a:pt x="360000" y="540000"/>
                    </a:lnTo>
                    <a:lnTo>
                      <a:pt x="360000" y="45000"/>
                    </a:lnTo>
                    <a:cubicBezTo>
                      <a:pt x="360000" y="20138"/>
                      <a:pt x="339863" y="0"/>
                      <a:pt x="315000" y="0"/>
                    </a:cubicBezTo>
                    <a:close/>
                  </a:path>
                </a:pathLst>
              </a:custGeom>
              <a:gradFill>
                <a:gsLst>
                  <a:gs pos="0">
                    <a:srgbClr val="F6D751"/>
                  </a:gs>
                  <a:gs pos="50000">
                    <a:srgbClr val="F7DE6D"/>
                  </a:gs>
                  <a:gs pos="100000">
                    <a:srgbClr val="F9E589"/>
                  </a:gs>
                </a:gsLst>
                <a:lin ang="17572694" scaled="1"/>
              </a:gradFill>
              <a:ln w="22423" cap="flat">
                <a:noFill/>
                <a:prstDash val="solid"/>
                <a:miter/>
              </a:ln>
            </p:spPr>
            <p:txBody>
              <a:bodyPr rtlCol="0" anchor="ctr"/>
              <a:lstStyle/>
              <a:p>
                <a:endParaRPr lang="en-NO" sz="1607"/>
              </a:p>
            </p:txBody>
          </p:sp>
        </p:grpSp>
        <p:grpSp>
          <p:nvGrpSpPr>
            <p:cNvPr id="8" name="Group 24">
              <a:extLst>
                <a:ext uri="{FF2B5EF4-FFF2-40B4-BE49-F238E27FC236}">
                  <a16:creationId xmlns:a16="http://schemas.microsoft.com/office/drawing/2014/main" id="{3A756572-CCD8-85D3-A449-974491388F1B}"/>
                </a:ext>
              </a:extLst>
            </p:cNvPr>
            <p:cNvGrpSpPr/>
            <p:nvPr/>
          </p:nvGrpSpPr>
          <p:grpSpPr>
            <a:xfrm>
              <a:off x="3640724" y="2508700"/>
              <a:ext cx="708736" cy="850415"/>
              <a:chOff x="3887626" y="2471657"/>
              <a:chExt cx="750059" cy="899998"/>
            </a:xfrm>
          </p:grpSpPr>
          <p:sp>
            <p:nvSpPr>
              <p:cNvPr id="9" name="Freeform 13">
                <a:extLst>
                  <a:ext uri="{FF2B5EF4-FFF2-40B4-BE49-F238E27FC236}">
                    <a16:creationId xmlns:a16="http://schemas.microsoft.com/office/drawing/2014/main" id="{3598D012-E151-FBAD-2672-03300E59705E}"/>
                  </a:ext>
                </a:extLst>
              </p:cNvPr>
              <p:cNvSpPr/>
              <p:nvPr/>
            </p:nvSpPr>
            <p:spPr>
              <a:xfrm>
                <a:off x="4200737" y="2954666"/>
                <a:ext cx="436948" cy="416989"/>
              </a:xfrm>
              <a:custGeom>
                <a:avLst/>
                <a:gdLst>
                  <a:gd name="connsiteX0" fmla="*/ 81939 w 436948"/>
                  <a:gd name="connsiteY0" fmla="*/ 413266 h 416989"/>
                  <a:gd name="connsiteX1" fmla="*/ 30873 w 436948"/>
                  <a:gd name="connsiteY1" fmla="*/ 407641 h 416989"/>
                  <a:gd name="connsiteX2" fmla="*/ 7476 w 436948"/>
                  <a:gd name="connsiteY2" fmla="*/ 325528 h 416989"/>
                  <a:gd name="connsiteX3" fmla="*/ 226369 w 436948"/>
                  <a:gd name="connsiteY3" fmla="*/ 0 h 416989"/>
                  <a:gd name="connsiteX4" fmla="*/ 427492 w 436948"/>
                  <a:gd name="connsiteY4" fmla="*/ 225644 h 416989"/>
                  <a:gd name="connsiteX5" fmla="*/ 424342 w 436948"/>
                  <a:gd name="connsiteY5" fmla="*/ 278509 h 416989"/>
                  <a:gd name="connsiteX6" fmla="*/ 413767 w 436948"/>
                  <a:gd name="connsiteY6" fmla="*/ 285260 h 416989"/>
                  <a:gd name="connsiteX7" fmla="*/ 81939 w 436948"/>
                  <a:gd name="connsiteY7" fmla="*/ 413266 h 4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948" h="416989">
                    <a:moveTo>
                      <a:pt x="81939" y="413266"/>
                    </a:moveTo>
                    <a:cubicBezTo>
                      <a:pt x="65519" y="419564"/>
                      <a:pt x="46396" y="417989"/>
                      <a:pt x="30873" y="407641"/>
                    </a:cubicBezTo>
                    <a:cubicBezTo>
                      <a:pt x="5001" y="390544"/>
                      <a:pt x="-9847" y="351401"/>
                      <a:pt x="7476" y="325528"/>
                    </a:cubicBezTo>
                    <a:lnTo>
                      <a:pt x="226369" y="0"/>
                    </a:lnTo>
                    <a:lnTo>
                      <a:pt x="427492" y="225644"/>
                    </a:lnTo>
                    <a:cubicBezTo>
                      <a:pt x="441215" y="241166"/>
                      <a:pt x="439865" y="264787"/>
                      <a:pt x="424342" y="278509"/>
                    </a:cubicBezTo>
                    <a:cubicBezTo>
                      <a:pt x="421192" y="281435"/>
                      <a:pt x="417592" y="283684"/>
                      <a:pt x="413767" y="285260"/>
                    </a:cubicBezTo>
                    <a:lnTo>
                      <a:pt x="81939" y="413266"/>
                    </a:lnTo>
                    <a:close/>
                  </a:path>
                </a:pathLst>
              </a:custGeom>
              <a:gradFill>
                <a:gsLst>
                  <a:gs pos="0">
                    <a:srgbClr val="292941"/>
                  </a:gs>
                  <a:gs pos="22000">
                    <a:srgbClr val="114A85"/>
                  </a:gs>
                  <a:gs pos="44000">
                    <a:srgbClr val="0A5BA0"/>
                  </a:gs>
                  <a:gs pos="65000">
                    <a:srgbClr val="0669B6"/>
                  </a:gs>
                </a:gsLst>
                <a:lin ang="2400738" scaled="1"/>
              </a:gradFill>
              <a:ln w="22423" cap="flat">
                <a:noFill/>
                <a:prstDash val="solid"/>
                <a:miter/>
              </a:ln>
            </p:spPr>
            <p:txBody>
              <a:bodyPr rtlCol="0" anchor="ctr"/>
              <a:lstStyle/>
              <a:p>
                <a:endParaRPr lang="en-NO" sz="1607"/>
              </a:p>
            </p:txBody>
          </p:sp>
          <p:sp>
            <p:nvSpPr>
              <p:cNvPr id="10" name="Freeform 14">
                <a:extLst>
                  <a:ext uri="{FF2B5EF4-FFF2-40B4-BE49-F238E27FC236}">
                    <a16:creationId xmlns:a16="http://schemas.microsoft.com/office/drawing/2014/main" id="{5EF3D121-3216-77F7-437E-DA6A28923A7A}"/>
                  </a:ext>
                </a:extLst>
              </p:cNvPr>
              <p:cNvSpPr/>
              <p:nvPr/>
            </p:nvSpPr>
            <p:spPr>
              <a:xfrm>
                <a:off x="3887626" y="2600341"/>
                <a:ext cx="400668" cy="377946"/>
              </a:xfrm>
              <a:custGeom>
                <a:avLst/>
                <a:gdLst>
                  <a:gd name="connsiteX0" fmla="*/ 218668 w 400668"/>
                  <a:gd name="connsiteY0" fmla="*/ 377946 h 377946"/>
                  <a:gd name="connsiteX1" fmla="*/ 5624 w 400668"/>
                  <a:gd name="connsiteY1" fmla="*/ 57366 h 377946"/>
                  <a:gd name="connsiteX2" fmla="*/ 0 w 400668"/>
                  <a:gd name="connsiteY2" fmla="*/ 37796 h 377946"/>
                  <a:gd name="connsiteX3" fmla="*/ 37570 w 400668"/>
                  <a:gd name="connsiteY3" fmla="*/ 225 h 377946"/>
                  <a:gd name="connsiteX4" fmla="*/ 54218 w 400668"/>
                  <a:gd name="connsiteY4" fmla="*/ 1125 h 377946"/>
                  <a:gd name="connsiteX5" fmla="*/ 400669 w 400668"/>
                  <a:gd name="connsiteY5" fmla="*/ 164003 h 377946"/>
                  <a:gd name="connsiteX6" fmla="*/ 380871 w 400668"/>
                  <a:gd name="connsiteY6" fmla="*/ 203371 h 377946"/>
                  <a:gd name="connsiteX7" fmla="*/ 218668 w 400668"/>
                  <a:gd name="connsiteY7" fmla="*/ 377946 h 37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668" h="377946">
                    <a:moveTo>
                      <a:pt x="218668" y="377946"/>
                    </a:moveTo>
                    <a:lnTo>
                      <a:pt x="5624" y="57366"/>
                    </a:lnTo>
                    <a:cubicBezTo>
                      <a:pt x="2025" y="51743"/>
                      <a:pt x="0" y="44993"/>
                      <a:pt x="0" y="37796"/>
                    </a:cubicBezTo>
                    <a:cubicBezTo>
                      <a:pt x="0" y="17098"/>
                      <a:pt x="16873" y="225"/>
                      <a:pt x="37570" y="225"/>
                    </a:cubicBezTo>
                    <a:cubicBezTo>
                      <a:pt x="42744" y="225"/>
                      <a:pt x="49718" y="-675"/>
                      <a:pt x="54218" y="1125"/>
                    </a:cubicBezTo>
                    <a:lnTo>
                      <a:pt x="400669" y="164003"/>
                    </a:lnTo>
                    <a:lnTo>
                      <a:pt x="380871" y="203371"/>
                    </a:lnTo>
                    <a:lnTo>
                      <a:pt x="218668" y="377946"/>
                    </a:lnTo>
                    <a:close/>
                  </a:path>
                </a:pathLst>
              </a:custGeom>
              <a:gradFill>
                <a:gsLst>
                  <a:gs pos="22000">
                    <a:srgbClr val="114A85"/>
                  </a:gs>
                  <a:gs pos="85000">
                    <a:srgbClr val="0669B6"/>
                  </a:gs>
                </a:gsLst>
                <a:lin ang="3300928" scaled="1"/>
              </a:gradFill>
              <a:ln w="22423" cap="flat">
                <a:noFill/>
                <a:prstDash val="solid"/>
                <a:miter/>
              </a:ln>
            </p:spPr>
            <p:txBody>
              <a:bodyPr rtlCol="0" anchor="ctr"/>
              <a:lstStyle/>
              <a:p>
                <a:endParaRPr lang="en-NO" sz="1607"/>
              </a:p>
            </p:txBody>
          </p:sp>
          <p:sp>
            <p:nvSpPr>
              <p:cNvPr id="11" name="Freeform 15">
                <a:extLst>
                  <a:ext uri="{FF2B5EF4-FFF2-40B4-BE49-F238E27FC236}">
                    <a16:creationId xmlns:a16="http://schemas.microsoft.com/office/drawing/2014/main" id="{68967A92-38D7-D022-2F32-B512CA5B56B7}"/>
                  </a:ext>
                </a:extLst>
              </p:cNvPr>
              <p:cNvSpPr/>
              <p:nvPr/>
            </p:nvSpPr>
            <p:spPr>
              <a:xfrm>
                <a:off x="3887852" y="2471882"/>
                <a:ext cx="749827" cy="896271"/>
              </a:xfrm>
              <a:custGeom>
                <a:avLst/>
                <a:gdLst>
                  <a:gd name="connsiteX0" fmla="*/ 354783 w 749827"/>
                  <a:gd name="connsiteY0" fmla="*/ 896272 h 896271"/>
                  <a:gd name="connsiteX1" fmla="*/ 343758 w 749827"/>
                  <a:gd name="connsiteY1" fmla="*/ 890647 h 896271"/>
                  <a:gd name="connsiteX2" fmla="*/ 328011 w 749827"/>
                  <a:gd name="connsiteY2" fmla="*/ 812583 h 896271"/>
                  <a:gd name="connsiteX3" fmla="*/ 744202 w 749827"/>
                  <a:gd name="connsiteY3" fmla="*/ 186048 h 896271"/>
                  <a:gd name="connsiteX4" fmla="*/ 749827 w 749827"/>
                  <a:gd name="connsiteY4" fmla="*/ 166477 h 896271"/>
                  <a:gd name="connsiteX5" fmla="*/ 726654 w 749827"/>
                  <a:gd name="connsiteY5" fmla="*/ 131831 h 896271"/>
                  <a:gd name="connsiteX6" fmla="*/ 394827 w 749827"/>
                  <a:gd name="connsiteY6" fmla="*/ 3825 h 896271"/>
                  <a:gd name="connsiteX7" fmla="*/ 374806 w 749827"/>
                  <a:gd name="connsiteY7" fmla="*/ 0 h 896271"/>
                  <a:gd name="connsiteX8" fmla="*/ 354783 w 749827"/>
                  <a:gd name="connsiteY8" fmla="*/ 3600 h 896271"/>
                  <a:gd name="connsiteX9" fmla="*/ 22955 w 749827"/>
                  <a:gd name="connsiteY9" fmla="*/ 131606 h 896271"/>
                  <a:gd name="connsiteX10" fmla="*/ 37578 w 749827"/>
                  <a:gd name="connsiteY10" fmla="*/ 128682 h 896271"/>
                  <a:gd name="connsiteX11" fmla="*/ 51976 w 749827"/>
                  <a:gd name="connsiteY11" fmla="*/ 131606 h 896271"/>
                  <a:gd name="connsiteX12" fmla="*/ 313838 w 749827"/>
                  <a:gd name="connsiteY12" fmla="*/ 257814 h 896271"/>
                  <a:gd name="connsiteX13" fmla="*/ 346458 w 749827"/>
                  <a:gd name="connsiteY13" fmla="*/ 308880 h 896271"/>
                  <a:gd name="connsiteX14" fmla="*/ 332511 w 749827"/>
                  <a:gd name="connsiteY14" fmla="*/ 345775 h 896271"/>
                  <a:gd name="connsiteX15" fmla="*/ 9457 w 749827"/>
                  <a:gd name="connsiteY15" fmla="*/ 708424 h 896271"/>
                  <a:gd name="connsiteX16" fmla="*/ 12607 w 749827"/>
                  <a:gd name="connsiteY16" fmla="*/ 761292 h 896271"/>
                  <a:gd name="connsiteX17" fmla="*/ 23180 w 749827"/>
                  <a:gd name="connsiteY17" fmla="*/ 768040 h 896271"/>
                  <a:gd name="connsiteX18" fmla="*/ 355008 w 749827"/>
                  <a:gd name="connsiteY18" fmla="*/ 896047 h 89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9827" h="896271">
                    <a:moveTo>
                      <a:pt x="354783" y="896272"/>
                    </a:moveTo>
                    <a:cubicBezTo>
                      <a:pt x="350958" y="894922"/>
                      <a:pt x="347358" y="892897"/>
                      <a:pt x="343758" y="890647"/>
                    </a:cubicBezTo>
                    <a:cubicBezTo>
                      <a:pt x="317888" y="873549"/>
                      <a:pt x="310915" y="838456"/>
                      <a:pt x="328011" y="812583"/>
                    </a:cubicBezTo>
                    <a:lnTo>
                      <a:pt x="744202" y="186048"/>
                    </a:lnTo>
                    <a:cubicBezTo>
                      <a:pt x="747802" y="180425"/>
                      <a:pt x="749827" y="173675"/>
                      <a:pt x="749827" y="166477"/>
                    </a:cubicBezTo>
                    <a:cubicBezTo>
                      <a:pt x="749827" y="150952"/>
                      <a:pt x="740377" y="137455"/>
                      <a:pt x="726654" y="131831"/>
                    </a:cubicBezTo>
                    <a:lnTo>
                      <a:pt x="394827" y="3825"/>
                    </a:lnTo>
                    <a:cubicBezTo>
                      <a:pt x="388529" y="1350"/>
                      <a:pt x="381779" y="0"/>
                      <a:pt x="374806" y="0"/>
                    </a:cubicBezTo>
                    <a:cubicBezTo>
                      <a:pt x="367831" y="0"/>
                      <a:pt x="361081" y="1350"/>
                      <a:pt x="354783" y="3600"/>
                    </a:cubicBezTo>
                    <a:lnTo>
                      <a:pt x="22955" y="131606"/>
                    </a:lnTo>
                    <a:cubicBezTo>
                      <a:pt x="27455" y="129806"/>
                      <a:pt x="32404" y="128682"/>
                      <a:pt x="37578" y="128682"/>
                    </a:cubicBezTo>
                    <a:cubicBezTo>
                      <a:pt x="42752" y="128682"/>
                      <a:pt x="47477" y="129806"/>
                      <a:pt x="51976" y="131606"/>
                    </a:cubicBezTo>
                    <a:lnTo>
                      <a:pt x="313838" y="257814"/>
                    </a:lnTo>
                    <a:cubicBezTo>
                      <a:pt x="332961" y="267712"/>
                      <a:pt x="346458" y="286159"/>
                      <a:pt x="346458" y="308880"/>
                    </a:cubicBezTo>
                    <a:cubicBezTo>
                      <a:pt x="346458" y="323055"/>
                      <a:pt x="341286" y="335878"/>
                      <a:pt x="332511" y="345775"/>
                    </a:cubicBezTo>
                    <a:lnTo>
                      <a:pt x="9457" y="708424"/>
                    </a:lnTo>
                    <a:cubicBezTo>
                      <a:pt x="-4266" y="723946"/>
                      <a:pt x="-2916" y="747569"/>
                      <a:pt x="12607" y="761292"/>
                    </a:cubicBezTo>
                    <a:cubicBezTo>
                      <a:pt x="15756" y="764215"/>
                      <a:pt x="19356" y="766465"/>
                      <a:pt x="23180" y="768040"/>
                    </a:cubicBezTo>
                    <a:lnTo>
                      <a:pt x="355008" y="896047"/>
                    </a:lnTo>
                  </a:path>
                </a:pathLst>
              </a:custGeom>
              <a:gradFill>
                <a:gsLst>
                  <a:gs pos="10000">
                    <a:srgbClr val="288CD9"/>
                  </a:gs>
                  <a:gs pos="75000">
                    <a:srgbClr val="3CC5EE"/>
                  </a:gs>
                </a:gsLst>
                <a:lin ang="16200000" scaled="1"/>
              </a:gradFill>
              <a:ln w="22423" cap="flat">
                <a:noFill/>
                <a:prstDash val="solid"/>
                <a:miter/>
              </a:ln>
            </p:spPr>
            <p:txBody>
              <a:bodyPr rtlCol="0" anchor="ctr"/>
              <a:lstStyle/>
              <a:p>
                <a:endParaRPr lang="en-NO" sz="1607"/>
              </a:p>
            </p:txBody>
          </p:sp>
          <p:sp>
            <p:nvSpPr>
              <p:cNvPr id="12" name="Freeform 16">
                <a:extLst>
                  <a:ext uri="{FF2B5EF4-FFF2-40B4-BE49-F238E27FC236}">
                    <a16:creationId xmlns:a16="http://schemas.microsoft.com/office/drawing/2014/main" id="{3458E440-D907-2B35-CB61-D87D07F19954}"/>
                  </a:ext>
                </a:extLst>
              </p:cNvPr>
              <p:cNvSpPr/>
              <p:nvPr/>
            </p:nvSpPr>
            <p:spPr>
              <a:xfrm>
                <a:off x="3911709" y="2471657"/>
                <a:ext cx="725970" cy="296507"/>
              </a:xfrm>
              <a:custGeom>
                <a:avLst/>
                <a:gdLst>
                  <a:gd name="connsiteX0" fmla="*/ 28797 w 725970"/>
                  <a:gd name="connsiteY0" fmla="*/ 131831 h 296507"/>
                  <a:gd name="connsiteX1" fmla="*/ 290659 w 725970"/>
                  <a:gd name="connsiteY1" fmla="*/ 258039 h 296507"/>
                  <a:gd name="connsiteX2" fmla="*/ 321704 w 725970"/>
                  <a:gd name="connsiteY2" fmla="*/ 296507 h 296507"/>
                  <a:gd name="connsiteX3" fmla="*/ 725971 w 725970"/>
                  <a:gd name="connsiteY3" fmla="*/ 160853 h 296507"/>
                  <a:gd name="connsiteX4" fmla="*/ 703700 w 725970"/>
                  <a:gd name="connsiteY4" fmla="*/ 131831 h 296507"/>
                  <a:gd name="connsiteX5" fmla="*/ 371872 w 725970"/>
                  <a:gd name="connsiteY5" fmla="*/ 3825 h 296507"/>
                  <a:gd name="connsiteX6" fmla="*/ 351850 w 725970"/>
                  <a:gd name="connsiteY6" fmla="*/ 0 h 296507"/>
                  <a:gd name="connsiteX7" fmla="*/ 331827 w 725970"/>
                  <a:gd name="connsiteY7" fmla="*/ 3600 h 296507"/>
                  <a:gd name="connsiteX8" fmla="*/ 0 w 725970"/>
                  <a:gd name="connsiteY8" fmla="*/ 131606 h 296507"/>
                  <a:gd name="connsiteX9" fmla="*/ 14623 w 725970"/>
                  <a:gd name="connsiteY9" fmla="*/ 128682 h 296507"/>
                  <a:gd name="connsiteX10" fmla="*/ 29022 w 725970"/>
                  <a:gd name="connsiteY10" fmla="*/ 131606 h 296507"/>
                  <a:gd name="connsiteX11" fmla="*/ 28797 w 725970"/>
                  <a:gd name="connsiteY11" fmla="*/ 131831 h 29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70" h="296507">
                    <a:moveTo>
                      <a:pt x="28797" y="131831"/>
                    </a:moveTo>
                    <a:lnTo>
                      <a:pt x="290659" y="258039"/>
                    </a:lnTo>
                    <a:cubicBezTo>
                      <a:pt x="306181" y="265912"/>
                      <a:pt x="317654" y="279635"/>
                      <a:pt x="321704" y="296507"/>
                    </a:cubicBezTo>
                    <a:lnTo>
                      <a:pt x="725971" y="160853"/>
                    </a:lnTo>
                    <a:cubicBezTo>
                      <a:pt x="723946" y="147805"/>
                      <a:pt x="715623" y="136780"/>
                      <a:pt x="703700" y="131831"/>
                    </a:cubicBezTo>
                    <a:lnTo>
                      <a:pt x="371872" y="3825"/>
                    </a:lnTo>
                    <a:cubicBezTo>
                      <a:pt x="365572" y="1350"/>
                      <a:pt x="358825" y="0"/>
                      <a:pt x="351850" y="0"/>
                    </a:cubicBezTo>
                    <a:cubicBezTo>
                      <a:pt x="344875" y="0"/>
                      <a:pt x="338127" y="1350"/>
                      <a:pt x="331827" y="3600"/>
                    </a:cubicBezTo>
                    <a:lnTo>
                      <a:pt x="0" y="131606"/>
                    </a:lnTo>
                    <a:cubicBezTo>
                      <a:pt x="4499" y="129806"/>
                      <a:pt x="9449" y="128682"/>
                      <a:pt x="14623" y="128682"/>
                    </a:cubicBezTo>
                    <a:cubicBezTo>
                      <a:pt x="19797" y="128682"/>
                      <a:pt x="24522" y="129806"/>
                      <a:pt x="29022" y="131606"/>
                    </a:cubicBezTo>
                    <a:lnTo>
                      <a:pt x="28797" y="131831"/>
                    </a:lnTo>
                    <a:close/>
                  </a:path>
                </a:pathLst>
              </a:custGeom>
              <a:gradFill>
                <a:gsLst>
                  <a:gs pos="0">
                    <a:srgbClr val="A1ECFF">
                      <a:alpha val="89804"/>
                    </a:srgbClr>
                  </a:gs>
                  <a:gs pos="92000">
                    <a:srgbClr val="A1ECFF">
                      <a:alpha val="0"/>
                    </a:srgbClr>
                  </a:gs>
                </a:gsLst>
                <a:lin ang="4498255" scaled="1"/>
              </a:gradFill>
              <a:ln w="22423" cap="flat">
                <a:noFill/>
                <a:prstDash val="solid"/>
                <a:miter/>
              </a:ln>
            </p:spPr>
            <p:txBody>
              <a:bodyPr rtlCol="0" anchor="ctr"/>
              <a:lstStyle/>
              <a:p>
                <a:endParaRPr lang="en-NO" sz="1607"/>
              </a:p>
            </p:txBody>
          </p:sp>
        </p:grpSp>
        <p:pic>
          <p:nvPicPr>
            <p:cNvPr id="13" name="Graphic 9">
              <a:extLst>
                <a:ext uri="{FF2B5EF4-FFF2-40B4-BE49-F238E27FC236}">
                  <a16:creationId xmlns:a16="http://schemas.microsoft.com/office/drawing/2014/main" id="{AC3CB339-5AD7-4139-95B6-BFBF9A8AB3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5101" y="4663049"/>
              <a:ext cx="1020500" cy="1020500"/>
            </a:xfrm>
            <a:prstGeom prst="rect">
              <a:avLst/>
            </a:prstGeom>
          </p:spPr>
        </p:pic>
        <p:sp>
          <p:nvSpPr>
            <p:cNvPr id="14" name="Arc 44">
              <a:extLst>
                <a:ext uri="{FF2B5EF4-FFF2-40B4-BE49-F238E27FC236}">
                  <a16:creationId xmlns:a16="http://schemas.microsoft.com/office/drawing/2014/main" id="{FCC2F5BA-E49F-65BE-0E0F-A1265611830C}"/>
                </a:ext>
              </a:extLst>
            </p:cNvPr>
            <p:cNvSpPr/>
            <p:nvPr/>
          </p:nvSpPr>
          <p:spPr>
            <a:xfrm rot="4570598">
              <a:off x="1611841" y="2575770"/>
              <a:ext cx="2546571" cy="2546571"/>
            </a:xfrm>
            <a:prstGeom prst="arc">
              <a:avLst/>
            </a:prstGeom>
            <a:ln w="635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sz="1607">
                <a:solidFill>
                  <a:schemeClr val="accent3"/>
                </a:solidFill>
              </a:endParaRPr>
            </a:p>
          </p:txBody>
        </p:sp>
        <p:sp>
          <p:nvSpPr>
            <p:cNvPr id="15" name="Arc 45">
              <a:extLst>
                <a:ext uri="{FF2B5EF4-FFF2-40B4-BE49-F238E27FC236}">
                  <a16:creationId xmlns:a16="http://schemas.microsoft.com/office/drawing/2014/main" id="{F8248E79-8678-6848-5A38-0621975C947C}"/>
                </a:ext>
              </a:extLst>
            </p:cNvPr>
            <p:cNvSpPr/>
            <p:nvPr/>
          </p:nvSpPr>
          <p:spPr>
            <a:xfrm rot="11712393">
              <a:off x="1049070" y="2597823"/>
              <a:ext cx="2546571" cy="2546571"/>
            </a:xfrm>
            <a:prstGeom prst="arc">
              <a:avLst/>
            </a:prstGeom>
            <a:ln w="635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sz="1607">
                <a:solidFill>
                  <a:schemeClr val="accent3"/>
                </a:solidFill>
              </a:endParaRPr>
            </a:p>
          </p:txBody>
        </p:sp>
        <p:sp>
          <p:nvSpPr>
            <p:cNvPr id="17" name="TextBox 47">
              <a:extLst>
                <a:ext uri="{FF2B5EF4-FFF2-40B4-BE49-F238E27FC236}">
                  <a16:creationId xmlns:a16="http://schemas.microsoft.com/office/drawing/2014/main" id="{1BC0519C-FBE7-9C8E-9172-0FBF36525740}"/>
                </a:ext>
              </a:extLst>
            </p:cNvPr>
            <p:cNvSpPr txBox="1"/>
            <p:nvPr/>
          </p:nvSpPr>
          <p:spPr>
            <a:xfrm>
              <a:off x="4224051" y="4037731"/>
              <a:ext cx="803199" cy="696024"/>
            </a:xfrm>
            <a:prstGeom prst="rect">
              <a:avLst/>
            </a:prstGeom>
            <a:noFill/>
          </p:spPr>
          <p:txBody>
            <a:bodyPr wrap="square" lIns="91440" tIns="45720" rIns="91440" bIns="45720" rtlCol="0" anchor="t">
              <a:spAutoFit/>
            </a:bodyPr>
            <a:lstStyle/>
            <a:p>
              <a:pPr algn="ctr"/>
              <a:r>
                <a:rPr lang="en-NO" sz="1300" b="1">
                  <a:solidFill>
                    <a:srgbClr val="E3F7EF"/>
                  </a:solidFill>
                </a:rPr>
                <a:t>Apache </a:t>
              </a:r>
            </a:p>
            <a:p>
              <a:pPr algn="ctr"/>
              <a:r>
                <a:rPr lang="en-NO" sz="1300" b="1">
                  <a:solidFill>
                    <a:srgbClr val="E3F7EF"/>
                  </a:solidFill>
                </a:rPr>
                <a:t>Spark /</a:t>
              </a:r>
              <a:br>
                <a:rPr lang="en-NO" sz="1300" b="1">
                  <a:solidFill>
                    <a:srgbClr val="E3F7EF"/>
                  </a:solidFill>
                </a:rPr>
              </a:br>
              <a:r>
                <a:rPr lang="en-NO" sz="1300" b="1">
                  <a:solidFill>
                    <a:srgbClr val="E3F7EF"/>
                  </a:solidFill>
                </a:rPr>
                <a:t>Python</a:t>
              </a:r>
            </a:p>
          </p:txBody>
        </p:sp>
        <p:sp>
          <p:nvSpPr>
            <p:cNvPr id="18" name="TextBox 48">
              <a:extLst>
                <a:ext uri="{FF2B5EF4-FFF2-40B4-BE49-F238E27FC236}">
                  <a16:creationId xmlns:a16="http://schemas.microsoft.com/office/drawing/2014/main" id="{5FF584D0-D7CB-4A1A-FE5A-BF53FBD6B782}"/>
                </a:ext>
              </a:extLst>
            </p:cNvPr>
            <p:cNvSpPr txBox="1"/>
            <p:nvPr/>
          </p:nvSpPr>
          <p:spPr>
            <a:xfrm>
              <a:off x="305902" y="4131196"/>
              <a:ext cx="699582" cy="499496"/>
            </a:xfrm>
            <a:prstGeom prst="rect">
              <a:avLst/>
            </a:prstGeom>
            <a:noFill/>
          </p:spPr>
          <p:txBody>
            <a:bodyPr wrap="square" rtlCol="0">
              <a:spAutoFit/>
            </a:bodyPr>
            <a:lstStyle/>
            <a:p>
              <a:pPr algn="ctr"/>
              <a:r>
                <a:rPr lang="en-NO" sz="1323" b="1">
                  <a:solidFill>
                    <a:srgbClr val="E3F7EF"/>
                  </a:solidFill>
                </a:rPr>
                <a:t>Direct</a:t>
              </a:r>
            </a:p>
            <a:p>
              <a:pPr algn="ctr"/>
              <a:r>
                <a:rPr lang="en-NO" sz="1323" b="1">
                  <a:solidFill>
                    <a:srgbClr val="E3F7EF"/>
                  </a:solidFill>
                </a:rPr>
                <a:t>Lake</a:t>
              </a:r>
            </a:p>
          </p:txBody>
        </p:sp>
        <p:sp>
          <p:nvSpPr>
            <p:cNvPr id="39" name="TextBox 50">
              <a:extLst>
                <a:ext uri="{FF2B5EF4-FFF2-40B4-BE49-F238E27FC236}">
                  <a16:creationId xmlns:a16="http://schemas.microsoft.com/office/drawing/2014/main" id="{B8FC45D0-4F72-A3A5-D67C-58B0355FF554}"/>
                </a:ext>
              </a:extLst>
            </p:cNvPr>
            <p:cNvSpPr txBox="1"/>
            <p:nvPr/>
          </p:nvSpPr>
          <p:spPr>
            <a:xfrm>
              <a:off x="2126249" y="5683549"/>
              <a:ext cx="998204" cy="295915"/>
            </a:xfrm>
            <a:prstGeom prst="rect">
              <a:avLst/>
            </a:prstGeom>
            <a:noFill/>
          </p:spPr>
          <p:txBody>
            <a:bodyPr wrap="square" rtlCol="0">
              <a:spAutoFit/>
            </a:bodyPr>
            <a:lstStyle/>
            <a:p>
              <a:pPr algn="ctr"/>
              <a:r>
                <a:rPr lang="en-NO" sz="1323" b="1">
                  <a:solidFill>
                    <a:srgbClr val="E3F7EF"/>
                  </a:solidFill>
                </a:rPr>
                <a:t>OneLake</a:t>
              </a:r>
            </a:p>
          </p:txBody>
        </p:sp>
        <p:sp>
          <p:nvSpPr>
            <p:cNvPr id="40" name="TextBox 52">
              <a:extLst>
                <a:ext uri="{FF2B5EF4-FFF2-40B4-BE49-F238E27FC236}">
                  <a16:creationId xmlns:a16="http://schemas.microsoft.com/office/drawing/2014/main" id="{3A9EF9F1-8EF1-F731-4D19-2B7DEBA0B5FD}"/>
                </a:ext>
              </a:extLst>
            </p:cNvPr>
            <p:cNvSpPr txBox="1"/>
            <p:nvPr/>
          </p:nvSpPr>
          <p:spPr>
            <a:xfrm>
              <a:off x="216994" y="2539752"/>
              <a:ext cx="998204" cy="295915"/>
            </a:xfrm>
            <a:prstGeom prst="rect">
              <a:avLst/>
            </a:prstGeom>
            <a:noFill/>
          </p:spPr>
          <p:txBody>
            <a:bodyPr wrap="square" rtlCol="0">
              <a:spAutoFit/>
            </a:bodyPr>
            <a:lstStyle/>
            <a:p>
              <a:pPr algn="ctr"/>
              <a:r>
                <a:rPr lang="en-NO" sz="1323" b="1">
                  <a:solidFill>
                    <a:srgbClr val="E3F7EF"/>
                  </a:solidFill>
                </a:rPr>
                <a:t>Power BI</a:t>
              </a:r>
            </a:p>
          </p:txBody>
        </p:sp>
      </p:grpSp>
      <p:sp>
        <p:nvSpPr>
          <p:cNvPr id="21" name="Rectangle 20">
            <a:extLst>
              <a:ext uri="{FF2B5EF4-FFF2-40B4-BE49-F238E27FC236}">
                <a16:creationId xmlns:a16="http://schemas.microsoft.com/office/drawing/2014/main" id="{896476A3-E7EE-D9EB-99F6-14B075961B16}"/>
              </a:ext>
            </a:extLst>
          </p:cNvPr>
          <p:cNvSpPr/>
          <p:nvPr/>
        </p:nvSpPr>
        <p:spPr>
          <a:xfrm>
            <a:off x="5563554" y="1184281"/>
            <a:ext cx="4896132" cy="4111612"/>
          </a:xfrm>
          <a:prstGeom prst="rect">
            <a:avLst/>
          </a:prstGeom>
          <a:noFill/>
        </p:spPr>
        <p:txBody>
          <a:bodyPr/>
          <a:lstStyle/>
          <a:p>
            <a:endParaRPr lang="en-NO"/>
          </a:p>
        </p:txBody>
      </p:sp>
      <p:sp>
        <p:nvSpPr>
          <p:cNvPr id="34" name="TextBox 33">
            <a:extLst>
              <a:ext uri="{FF2B5EF4-FFF2-40B4-BE49-F238E27FC236}">
                <a16:creationId xmlns:a16="http://schemas.microsoft.com/office/drawing/2014/main" id="{A3BCBFE1-78D9-FE10-4F1A-679445BA22CB}"/>
              </a:ext>
            </a:extLst>
          </p:cNvPr>
          <p:cNvSpPr txBox="1"/>
          <p:nvPr/>
        </p:nvSpPr>
        <p:spPr>
          <a:xfrm>
            <a:off x="10872592" y="2141951"/>
            <a:ext cx="0" cy="0"/>
          </a:xfrm>
          <a:prstGeom prst="rect">
            <a:avLst/>
          </a:prstGeom>
          <a:noFill/>
        </p:spPr>
        <p:txBody>
          <a:bodyPr wrap="none" lIns="0" tIns="0" rIns="0" bIns="0" rtlCol="0" anchor="ctr">
            <a:noAutofit/>
          </a:bodyPr>
          <a:lstStyle/>
          <a:p>
            <a:pPr algn="ctr"/>
            <a:endParaRPr lang="en-NO"/>
          </a:p>
        </p:txBody>
      </p:sp>
      <p:grpSp>
        <p:nvGrpSpPr>
          <p:cNvPr id="54" name="Gruppe 53">
            <a:extLst>
              <a:ext uri="{FF2B5EF4-FFF2-40B4-BE49-F238E27FC236}">
                <a16:creationId xmlns:a16="http://schemas.microsoft.com/office/drawing/2014/main" id="{C219E1EC-BFAF-03A1-FDCA-306E3460C571}"/>
              </a:ext>
            </a:extLst>
          </p:cNvPr>
          <p:cNvGrpSpPr/>
          <p:nvPr/>
        </p:nvGrpSpPr>
        <p:grpSpPr>
          <a:xfrm>
            <a:off x="5560636" y="1183067"/>
            <a:ext cx="4898259" cy="854950"/>
            <a:chOff x="5560636" y="1064195"/>
            <a:chExt cx="4898259" cy="854950"/>
          </a:xfrm>
        </p:grpSpPr>
        <p:sp>
          <p:nvSpPr>
            <p:cNvPr id="3" name="Rektangel: avrundede hjørner 2">
              <a:extLst>
                <a:ext uri="{FF2B5EF4-FFF2-40B4-BE49-F238E27FC236}">
                  <a16:creationId xmlns:a16="http://schemas.microsoft.com/office/drawing/2014/main" id="{51386127-FC50-1AAE-096E-AF11DD236188}"/>
                </a:ext>
              </a:extLst>
            </p:cNvPr>
            <p:cNvSpPr/>
            <p:nvPr/>
          </p:nvSpPr>
          <p:spPr>
            <a:xfrm>
              <a:off x="5560636" y="1064195"/>
              <a:ext cx="4898259" cy="854950"/>
            </a:xfrm>
            <a:prstGeom prst="roundRect">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913765" lvl="2"/>
              <a:r>
                <a:rPr lang="nb-NO" sz="1700">
                  <a:solidFill>
                    <a:schemeClr val="tx1"/>
                  </a:solidFill>
                  <a:latin typeface="+mj-lt"/>
                </a:rPr>
                <a:t>For </a:t>
              </a:r>
              <a:r>
                <a:rPr lang="nb-NO" sz="1700" b="1" err="1">
                  <a:solidFill>
                    <a:schemeClr val="tx1"/>
                  </a:solidFill>
                  <a:latin typeface="+mj-lt"/>
                </a:rPr>
                <a:t>simplifying</a:t>
              </a:r>
              <a:r>
                <a:rPr lang="nb-NO" sz="1700" b="1">
                  <a:solidFill>
                    <a:schemeClr val="tx1"/>
                  </a:solidFill>
                  <a:latin typeface="+mj-lt"/>
                </a:rPr>
                <a:t> Data </a:t>
              </a:r>
              <a:r>
                <a:rPr lang="nb-NO" sz="1700" b="1" err="1">
                  <a:solidFill>
                    <a:schemeClr val="tx1"/>
                  </a:solidFill>
                  <a:latin typeface="+mj-lt"/>
                </a:rPr>
                <a:t>exploration</a:t>
              </a:r>
              <a:r>
                <a:rPr lang="nb-NO" sz="1700">
                  <a:solidFill>
                    <a:schemeClr val="tx1"/>
                  </a:solidFill>
                  <a:latin typeface="+mj-lt"/>
                </a:rPr>
                <a:t> – Data is </a:t>
              </a:r>
              <a:r>
                <a:rPr lang="nb-NO" sz="1700" err="1">
                  <a:solidFill>
                    <a:schemeClr val="tx1"/>
                  </a:solidFill>
                  <a:latin typeface="+mj-lt"/>
                </a:rPr>
                <a:t>already</a:t>
              </a:r>
              <a:r>
                <a:rPr lang="nb-NO" sz="1700">
                  <a:solidFill>
                    <a:schemeClr val="tx1"/>
                  </a:solidFill>
                  <a:latin typeface="+mj-lt"/>
                </a:rPr>
                <a:t> </a:t>
              </a:r>
              <a:r>
                <a:rPr lang="nb-NO" sz="1700" err="1">
                  <a:solidFill>
                    <a:schemeClr val="tx1"/>
                  </a:solidFill>
                  <a:latin typeface="+mj-lt"/>
                </a:rPr>
                <a:t>cleaned</a:t>
              </a:r>
              <a:r>
                <a:rPr lang="nb-NO" sz="1700">
                  <a:solidFill>
                    <a:schemeClr val="tx1"/>
                  </a:solidFill>
                  <a:latin typeface="+mj-lt"/>
                </a:rPr>
                <a:t> and </a:t>
              </a:r>
              <a:r>
                <a:rPr lang="nb-NO" sz="1700" err="1">
                  <a:solidFill>
                    <a:schemeClr val="tx1"/>
                  </a:solidFill>
                  <a:latin typeface="+mj-lt"/>
                </a:rPr>
                <a:t>modelled</a:t>
              </a:r>
              <a:r>
                <a:rPr lang="nb-NO" sz="1700">
                  <a:solidFill>
                    <a:schemeClr val="tx1"/>
                  </a:solidFill>
                  <a:latin typeface="+mj-lt"/>
                </a:rPr>
                <a:t>!</a:t>
              </a:r>
              <a:endParaRPr lang="nb-NO">
                <a:solidFill>
                  <a:schemeClr val="tx1"/>
                </a:solidFill>
              </a:endParaRPr>
            </a:p>
          </p:txBody>
        </p:sp>
        <p:sp>
          <p:nvSpPr>
            <p:cNvPr id="49" name="Rectangle 22" descr="Table">
              <a:extLst>
                <a:ext uri="{FF2B5EF4-FFF2-40B4-BE49-F238E27FC236}">
                  <a16:creationId xmlns:a16="http://schemas.microsoft.com/office/drawing/2014/main" id="{6C710B4F-A3AA-8EEC-43E3-301638308F91}"/>
                </a:ext>
              </a:extLst>
            </p:cNvPr>
            <p:cNvSpPr/>
            <p:nvPr/>
          </p:nvSpPr>
          <p:spPr>
            <a:xfrm>
              <a:off x="5873552" y="1250665"/>
              <a:ext cx="475686" cy="47568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NO">
                <a:solidFill>
                  <a:srgbClr val="000000"/>
                </a:solidFill>
              </a:endParaRPr>
            </a:p>
          </p:txBody>
        </p:sp>
      </p:grpSp>
      <p:grpSp>
        <p:nvGrpSpPr>
          <p:cNvPr id="62" name="Gruppe 61">
            <a:extLst>
              <a:ext uri="{FF2B5EF4-FFF2-40B4-BE49-F238E27FC236}">
                <a16:creationId xmlns:a16="http://schemas.microsoft.com/office/drawing/2014/main" id="{59D3B1F2-09FD-6934-7F0B-5555D2D3B7A7}"/>
              </a:ext>
            </a:extLst>
          </p:cNvPr>
          <p:cNvGrpSpPr/>
          <p:nvPr/>
        </p:nvGrpSpPr>
        <p:grpSpPr>
          <a:xfrm>
            <a:off x="5559696" y="2272693"/>
            <a:ext cx="4898259" cy="854950"/>
            <a:chOff x="5564650" y="2148868"/>
            <a:chExt cx="4898259" cy="854950"/>
          </a:xfrm>
        </p:grpSpPr>
        <p:sp>
          <p:nvSpPr>
            <p:cNvPr id="56" name="Rektangel: avrundede hjørner 55">
              <a:extLst>
                <a:ext uri="{FF2B5EF4-FFF2-40B4-BE49-F238E27FC236}">
                  <a16:creationId xmlns:a16="http://schemas.microsoft.com/office/drawing/2014/main" id="{E56F341F-0EB9-880A-2DBC-F62C9BC7267F}"/>
                </a:ext>
              </a:extLst>
            </p:cNvPr>
            <p:cNvSpPr/>
            <p:nvPr/>
          </p:nvSpPr>
          <p:spPr>
            <a:xfrm>
              <a:off x="5564650" y="2148868"/>
              <a:ext cx="4898259" cy="854950"/>
            </a:xfrm>
            <a:prstGeom prst="roundRect">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marL="913765" lvl="2"/>
              <a:r>
                <a:rPr lang="en-US" sz="1700">
                  <a:solidFill>
                    <a:schemeClr val="tx1"/>
                  </a:solidFill>
                  <a:latin typeface="+mj-lt"/>
                </a:rPr>
                <a:t>For </a:t>
              </a:r>
              <a:r>
                <a:rPr lang="en-US" sz="1700" b="1">
                  <a:solidFill>
                    <a:schemeClr val="tx1"/>
                  </a:solidFill>
                  <a:latin typeface="+mj-lt"/>
                </a:rPr>
                <a:t>reusing</a:t>
              </a:r>
              <a:r>
                <a:rPr lang="en-US" sz="1700">
                  <a:solidFill>
                    <a:schemeClr val="tx1"/>
                  </a:solidFill>
                  <a:latin typeface="+mj-lt"/>
                </a:rPr>
                <a:t> business logic and KPIs</a:t>
              </a:r>
              <a:endParaRPr lang="nb-NO" sz="1700">
                <a:solidFill>
                  <a:schemeClr val="tx1"/>
                </a:solidFill>
                <a:latin typeface="+mj-lt"/>
              </a:endParaRPr>
            </a:p>
          </p:txBody>
        </p:sp>
        <p:sp>
          <p:nvSpPr>
            <p:cNvPr id="47" name="Rectangle 25" descr="Tick">
              <a:extLst>
                <a:ext uri="{FF2B5EF4-FFF2-40B4-BE49-F238E27FC236}">
                  <a16:creationId xmlns:a16="http://schemas.microsoft.com/office/drawing/2014/main" id="{17E89AC7-D56C-919E-9D6A-07ADE87E50E3}"/>
                </a:ext>
              </a:extLst>
            </p:cNvPr>
            <p:cNvSpPr/>
            <p:nvPr/>
          </p:nvSpPr>
          <p:spPr>
            <a:xfrm>
              <a:off x="5878506" y="2336723"/>
              <a:ext cx="475686" cy="47568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defPPr>
                <a:defRPr lang="en-US"/>
              </a:defPPr>
              <a:lvl1pPr marL="0" algn="l" defTabSz="457128" rtl="0" eaLnBrk="1" latinLnBrk="0" hangingPunct="1">
                <a:defRPr sz="1800" kern="1200">
                  <a:solidFill>
                    <a:schemeClr val="lt1"/>
                  </a:solidFill>
                  <a:latin typeface="+mn-lt"/>
                  <a:ea typeface="+mn-ea"/>
                  <a:cs typeface="+mn-cs"/>
                </a:defRPr>
              </a:lvl1pPr>
              <a:lvl2pPr marL="457128" algn="l" defTabSz="457128" rtl="0" eaLnBrk="1" latinLnBrk="0" hangingPunct="1">
                <a:defRPr sz="1800" kern="1200">
                  <a:solidFill>
                    <a:schemeClr val="lt1"/>
                  </a:solidFill>
                  <a:latin typeface="+mn-lt"/>
                  <a:ea typeface="+mn-ea"/>
                  <a:cs typeface="+mn-cs"/>
                </a:defRPr>
              </a:lvl2pPr>
              <a:lvl3pPr marL="914257" algn="l" defTabSz="457128" rtl="0" eaLnBrk="1" latinLnBrk="0" hangingPunct="1">
                <a:defRPr sz="1800" kern="1200">
                  <a:solidFill>
                    <a:schemeClr val="lt1"/>
                  </a:solidFill>
                  <a:latin typeface="+mn-lt"/>
                  <a:ea typeface="+mn-ea"/>
                  <a:cs typeface="+mn-cs"/>
                </a:defRPr>
              </a:lvl3pPr>
              <a:lvl4pPr marL="1371385" algn="l" defTabSz="457128" rtl="0" eaLnBrk="1" latinLnBrk="0" hangingPunct="1">
                <a:defRPr sz="1800" kern="1200">
                  <a:solidFill>
                    <a:schemeClr val="lt1"/>
                  </a:solidFill>
                  <a:latin typeface="+mn-lt"/>
                  <a:ea typeface="+mn-ea"/>
                  <a:cs typeface="+mn-cs"/>
                </a:defRPr>
              </a:lvl4pPr>
              <a:lvl5pPr marL="1828514" algn="l" defTabSz="457128" rtl="0" eaLnBrk="1" latinLnBrk="0" hangingPunct="1">
                <a:defRPr sz="1800" kern="1200">
                  <a:solidFill>
                    <a:schemeClr val="lt1"/>
                  </a:solidFill>
                  <a:latin typeface="+mn-lt"/>
                  <a:ea typeface="+mn-ea"/>
                  <a:cs typeface="+mn-cs"/>
                </a:defRPr>
              </a:lvl5pPr>
              <a:lvl6pPr marL="2285642" algn="l" defTabSz="457128" rtl="0" eaLnBrk="1" latinLnBrk="0" hangingPunct="1">
                <a:defRPr sz="1800" kern="1200">
                  <a:solidFill>
                    <a:schemeClr val="lt1"/>
                  </a:solidFill>
                  <a:latin typeface="+mn-lt"/>
                  <a:ea typeface="+mn-ea"/>
                  <a:cs typeface="+mn-cs"/>
                </a:defRPr>
              </a:lvl6pPr>
              <a:lvl7pPr marL="2742770" algn="l" defTabSz="457128" rtl="0" eaLnBrk="1" latinLnBrk="0" hangingPunct="1">
                <a:defRPr sz="1800" kern="1200">
                  <a:solidFill>
                    <a:schemeClr val="lt1"/>
                  </a:solidFill>
                  <a:latin typeface="+mn-lt"/>
                  <a:ea typeface="+mn-ea"/>
                  <a:cs typeface="+mn-cs"/>
                </a:defRPr>
              </a:lvl7pPr>
              <a:lvl8pPr marL="3199898" algn="l" defTabSz="457128" rtl="0" eaLnBrk="1" latinLnBrk="0" hangingPunct="1">
                <a:defRPr sz="1800" kern="1200">
                  <a:solidFill>
                    <a:schemeClr val="lt1"/>
                  </a:solidFill>
                  <a:latin typeface="+mn-lt"/>
                  <a:ea typeface="+mn-ea"/>
                  <a:cs typeface="+mn-cs"/>
                </a:defRPr>
              </a:lvl8pPr>
              <a:lvl9pPr marL="3657027" algn="l" defTabSz="457128" rtl="0" eaLnBrk="1" latinLnBrk="0" hangingPunct="1">
                <a:defRPr sz="1800" kern="1200">
                  <a:solidFill>
                    <a:schemeClr val="lt1"/>
                  </a:solidFill>
                  <a:latin typeface="+mn-lt"/>
                  <a:ea typeface="+mn-ea"/>
                  <a:cs typeface="+mn-cs"/>
                </a:defRPr>
              </a:lvl9pPr>
            </a:lstStyle>
            <a:p>
              <a:endParaRPr lang="en-NO"/>
            </a:p>
          </p:txBody>
        </p:sp>
      </p:grpSp>
      <p:grpSp>
        <p:nvGrpSpPr>
          <p:cNvPr id="60" name="Gruppe 59">
            <a:extLst>
              <a:ext uri="{FF2B5EF4-FFF2-40B4-BE49-F238E27FC236}">
                <a16:creationId xmlns:a16="http://schemas.microsoft.com/office/drawing/2014/main" id="{9FE80926-8082-5DC5-E00B-4F7A03590A85}"/>
              </a:ext>
            </a:extLst>
          </p:cNvPr>
          <p:cNvGrpSpPr/>
          <p:nvPr/>
        </p:nvGrpSpPr>
        <p:grpSpPr>
          <a:xfrm>
            <a:off x="5557816" y="4451945"/>
            <a:ext cx="4898259" cy="854950"/>
            <a:chOff x="5562770" y="4328120"/>
            <a:chExt cx="4898259" cy="854950"/>
          </a:xfrm>
        </p:grpSpPr>
        <p:sp>
          <p:nvSpPr>
            <p:cNvPr id="59" name="Rektangel: avrundede hjørner 58">
              <a:extLst>
                <a:ext uri="{FF2B5EF4-FFF2-40B4-BE49-F238E27FC236}">
                  <a16:creationId xmlns:a16="http://schemas.microsoft.com/office/drawing/2014/main" id="{D332F8BE-FE7E-4952-A4F0-33EBD3674AC7}"/>
                </a:ext>
              </a:extLst>
            </p:cNvPr>
            <p:cNvSpPr/>
            <p:nvPr/>
          </p:nvSpPr>
          <p:spPr>
            <a:xfrm>
              <a:off x="5562770" y="4328120"/>
              <a:ext cx="4898259" cy="854950"/>
            </a:xfrm>
            <a:prstGeom prst="roundRect">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marL="913765" lvl="2"/>
              <a:r>
                <a:rPr lang="en-US" sz="1700" b="1">
                  <a:solidFill>
                    <a:schemeClr val="tx1"/>
                  </a:solidFill>
                  <a:latin typeface="+mj-lt"/>
                </a:rPr>
                <a:t>Enable ML capabilities</a:t>
              </a:r>
              <a:r>
                <a:rPr lang="en-US" sz="1700">
                  <a:solidFill>
                    <a:schemeClr val="tx1"/>
                  </a:solidFill>
                  <a:latin typeface="+mj-lt"/>
                </a:rPr>
                <a:t> without extensive ML expertise</a:t>
              </a:r>
              <a:endParaRPr lang="nb-NO">
                <a:solidFill>
                  <a:schemeClr val="tx1"/>
                </a:solidFill>
              </a:endParaRPr>
            </a:p>
          </p:txBody>
        </p:sp>
        <p:sp>
          <p:nvSpPr>
            <p:cNvPr id="53" name="Rectangle 31" descr="Head with Gears">
              <a:extLst>
                <a:ext uri="{FF2B5EF4-FFF2-40B4-BE49-F238E27FC236}">
                  <a16:creationId xmlns:a16="http://schemas.microsoft.com/office/drawing/2014/main" id="{1DBAB1FA-C3D3-1228-58DA-55C6AEA17683}"/>
                </a:ext>
              </a:extLst>
            </p:cNvPr>
            <p:cNvSpPr/>
            <p:nvPr/>
          </p:nvSpPr>
          <p:spPr>
            <a:xfrm>
              <a:off x="5878505" y="4518745"/>
              <a:ext cx="475686" cy="47568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NO"/>
            </a:p>
          </p:txBody>
        </p:sp>
      </p:grpSp>
      <p:grpSp>
        <p:nvGrpSpPr>
          <p:cNvPr id="61" name="Gruppe 60">
            <a:extLst>
              <a:ext uri="{FF2B5EF4-FFF2-40B4-BE49-F238E27FC236}">
                <a16:creationId xmlns:a16="http://schemas.microsoft.com/office/drawing/2014/main" id="{FB1368C7-04A1-D207-8EDE-D1DD337778E1}"/>
              </a:ext>
            </a:extLst>
          </p:cNvPr>
          <p:cNvGrpSpPr/>
          <p:nvPr/>
        </p:nvGrpSpPr>
        <p:grpSpPr>
          <a:xfrm>
            <a:off x="5558756" y="3362319"/>
            <a:ext cx="4898259" cy="854950"/>
            <a:chOff x="5563710" y="3238494"/>
            <a:chExt cx="4898259" cy="854950"/>
          </a:xfrm>
        </p:grpSpPr>
        <p:sp>
          <p:nvSpPr>
            <p:cNvPr id="58" name="Rektangel: avrundede hjørner 57">
              <a:extLst>
                <a:ext uri="{FF2B5EF4-FFF2-40B4-BE49-F238E27FC236}">
                  <a16:creationId xmlns:a16="http://schemas.microsoft.com/office/drawing/2014/main" id="{F8CCC18B-AEB5-081B-F0BE-630DCDBB1E7F}"/>
                </a:ext>
              </a:extLst>
            </p:cNvPr>
            <p:cNvSpPr/>
            <p:nvPr/>
          </p:nvSpPr>
          <p:spPr>
            <a:xfrm>
              <a:off x="5563710" y="3238494"/>
              <a:ext cx="4898259" cy="854950"/>
            </a:xfrm>
            <a:prstGeom prst="roundRect">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marL="913765" lvl="2"/>
              <a:r>
                <a:rPr lang="en-US" sz="1700">
                  <a:solidFill>
                    <a:schemeClr val="tx1"/>
                  </a:solidFill>
                  <a:latin typeface="+mj-lt"/>
                </a:rPr>
                <a:t>For End-to-end </a:t>
              </a:r>
              <a:r>
                <a:rPr lang="en-US" sz="1700" b="1">
                  <a:solidFill>
                    <a:schemeClr val="tx1"/>
                  </a:solidFill>
                  <a:latin typeface="+mj-lt"/>
                </a:rPr>
                <a:t>data validation </a:t>
              </a:r>
              <a:r>
                <a:rPr lang="en-US" sz="1700">
                  <a:solidFill>
                    <a:schemeClr val="tx1"/>
                  </a:solidFill>
                  <a:latin typeface="+mj-lt"/>
                </a:rPr>
                <a:t>– Validate your Business logic too!</a:t>
              </a:r>
              <a:endParaRPr lang="nb-NO">
                <a:solidFill>
                  <a:schemeClr val="tx1"/>
                </a:solidFill>
              </a:endParaRPr>
            </a:p>
          </p:txBody>
        </p:sp>
        <p:sp>
          <p:nvSpPr>
            <p:cNvPr id="51" name="Rectangle 28" descr="Programmer">
              <a:extLst>
                <a:ext uri="{FF2B5EF4-FFF2-40B4-BE49-F238E27FC236}">
                  <a16:creationId xmlns:a16="http://schemas.microsoft.com/office/drawing/2014/main" id="{6E56AC4D-011B-2D02-BCC5-77A79E0C7B3A}"/>
                </a:ext>
              </a:extLst>
            </p:cNvPr>
            <p:cNvSpPr/>
            <p:nvPr/>
          </p:nvSpPr>
          <p:spPr>
            <a:xfrm>
              <a:off x="5878505" y="3427734"/>
              <a:ext cx="475686" cy="475686"/>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NO"/>
            </a:p>
          </p:txBody>
        </p:sp>
      </p:grpSp>
    </p:spTree>
    <p:extLst>
      <p:ext uri="{BB962C8B-B14F-4D97-AF65-F5344CB8AC3E}">
        <p14:creationId xmlns:p14="http://schemas.microsoft.com/office/powerpoint/2010/main" val="322129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811041-A914-1ACF-95FA-46B38DF5CD15}"/>
              </a:ext>
            </a:extLst>
          </p:cNvPr>
          <p:cNvSpPr>
            <a:spLocks noGrp="1"/>
          </p:cNvSpPr>
          <p:nvPr>
            <p:ph type="title"/>
          </p:nvPr>
        </p:nvSpPr>
        <p:spPr/>
        <p:txBody>
          <a:bodyPr/>
          <a:lstStyle/>
          <a:p>
            <a:r>
              <a:rPr lang="nb-NO" err="1"/>
              <a:t>What</a:t>
            </a:r>
            <a:r>
              <a:rPr lang="nb-NO"/>
              <a:t> is </a:t>
            </a:r>
            <a:r>
              <a:rPr lang="nb-NO" err="1"/>
              <a:t>Semantic</a:t>
            </a:r>
            <a:r>
              <a:rPr lang="nb-NO"/>
              <a:t> Link</a:t>
            </a:r>
          </a:p>
        </p:txBody>
      </p:sp>
      <p:pic>
        <p:nvPicPr>
          <p:cNvPr id="4" name="Bilde 3" descr="Et bilde som inneholder tekst, skjermbilde, Font, Dataikon&#10;&#10;Automatisk generert beskrivelse">
            <a:extLst>
              <a:ext uri="{FF2B5EF4-FFF2-40B4-BE49-F238E27FC236}">
                <a16:creationId xmlns:a16="http://schemas.microsoft.com/office/drawing/2014/main" id="{8BB08AD9-EC68-E5AF-EAF8-566FCC97A38F}"/>
              </a:ext>
            </a:extLst>
          </p:cNvPr>
          <p:cNvPicPr>
            <a:picLocks noChangeAspect="1"/>
          </p:cNvPicPr>
          <p:nvPr/>
        </p:nvPicPr>
        <p:blipFill>
          <a:blip r:embed="rId2"/>
          <a:srcRect t="-1928" r="30823" b="275"/>
          <a:stretch/>
        </p:blipFill>
        <p:spPr>
          <a:xfrm>
            <a:off x="2352872" y="1645123"/>
            <a:ext cx="6816632" cy="3184610"/>
          </a:xfrm>
          <a:prstGeom prst="rect">
            <a:avLst/>
          </a:prstGeom>
        </p:spPr>
      </p:pic>
    </p:spTree>
    <p:extLst>
      <p:ext uri="{BB962C8B-B14F-4D97-AF65-F5344CB8AC3E}">
        <p14:creationId xmlns:p14="http://schemas.microsoft.com/office/powerpoint/2010/main" val="806505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73D1C92-4DD0-47B1-8473-4E3EF5C20795}"/>
              </a:ext>
            </a:extLst>
          </p:cNvPr>
          <p:cNvSpPr>
            <a:spLocks noGrp="1"/>
          </p:cNvSpPr>
          <p:nvPr>
            <p:ph sz="half" idx="1"/>
          </p:nvPr>
        </p:nvSpPr>
        <p:spPr/>
        <p:txBody>
          <a:bodyPr>
            <a:normAutofit/>
          </a:bodyPr>
          <a:lstStyle/>
          <a:p>
            <a:r>
              <a:rPr lang="en-NO"/>
              <a:t>Azure AI </a:t>
            </a:r>
            <a:br>
              <a:rPr lang="en-NO"/>
            </a:br>
            <a:r>
              <a:rPr lang="en-NO"/>
              <a:t>Services</a:t>
            </a:r>
          </a:p>
          <a:p>
            <a:pPr lvl="1"/>
            <a:r>
              <a:rPr lang="en-NO" sz="2400"/>
              <a:t>Sentiment</a:t>
            </a:r>
          </a:p>
          <a:p>
            <a:pPr lvl="1"/>
            <a:r>
              <a:rPr lang="en-NO" sz="2400"/>
              <a:t>Key phrase extraction</a:t>
            </a:r>
          </a:p>
          <a:p>
            <a:pPr lvl="1"/>
            <a:r>
              <a:rPr lang="en-NO" sz="2400"/>
              <a:t>Language detection</a:t>
            </a:r>
          </a:p>
          <a:p>
            <a:pPr lvl="1"/>
            <a:r>
              <a:rPr lang="en-NO" sz="2400"/>
              <a:t>Image tagging</a:t>
            </a:r>
          </a:p>
        </p:txBody>
      </p:sp>
      <p:sp>
        <p:nvSpPr>
          <p:cNvPr id="12" name="Title 11">
            <a:extLst>
              <a:ext uri="{FF2B5EF4-FFF2-40B4-BE49-F238E27FC236}">
                <a16:creationId xmlns:a16="http://schemas.microsoft.com/office/drawing/2014/main" id="{BB19E7C1-9D70-9144-F587-86483396FB76}"/>
              </a:ext>
            </a:extLst>
          </p:cNvPr>
          <p:cNvSpPr>
            <a:spLocks noGrp="1"/>
          </p:cNvSpPr>
          <p:nvPr>
            <p:ph type="title"/>
          </p:nvPr>
        </p:nvSpPr>
        <p:spPr/>
        <p:txBody>
          <a:bodyPr/>
          <a:lstStyle/>
          <a:p>
            <a:r>
              <a:rPr lang="en-NO" sz="3600" err="1">
                <a:ea typeface="Roboto"/>
                <a:cs typeface="Aptos Serif"/>
              </a:rPr>
              <a:t>Isn’t</a:t>
            </a:r>
            <a:r>
              <a:rPr lang="en-NO" sz="3600">
                <a:ea typeface="Roboto"/>
                <a:cs typeface="Aptos Serif"/>
              </a:rPr>
              <a:t> Machine Learning </a:t>
            </a:r>
            <a:r>
              <a:rPr lang="en-NO" sz="3600" err="1">
                <a:ea typeface="Roboto"/>
                <a:cs typeface="Aptos Serif"/>
              </a:rPr>
              <a:t>available</a:t>
            </a:r>
            <a:r>
              <a:rPr lang="en-NO" sz="3600">
                <a:ea typeface="Roboto"/>
                <a:cs typeface="Aptos Serif"/>
              </a:rPr>
              <a:t> in Power BI </a:t>
            </a:r>
            <a:r>
              <a:rPr lang="en-NO" sz="3600" err="1">
                <a:ea typeface="Roboto"/>
                <a:cs typeface="Aptos Serif"/>
              </a:rPr>
              <a:t>already</a:t>
            </a:r>
            <a:r>
              <a:rPr lang="en-NO" sz="3600">
                <a:ea typeface="Roboto"/>
                <a:cs typeface="Aptos Serif"/>
              </a:rPr>
              <a:t>?</a:t>
            </a:r>
            <a:endParaRPr lang="nb-NO" sz="3600">
              <a:effectLst>
                <a:outerShdw blurRad="63500" dist="63500" dir="2700000" algn="tl" rotWithShape="0">
                  <a:srgbClr val="117865">
                    <a:lumMod val="50000"/>
                    <a:alpha val="50000"/>
                  </a:srgbClr>
                </a:outerShdw>
              </a:effectLst>
              <a:ea typeface="Roboto"/>
              <a:cs typeface="Aptos Serif"/>
            </a:endParaRPr>
          </a:p>
        </p:txBody>
      </p:sp>
      <p:sp>
        <p:nvSpPr>
          <p:cNvPr id="3" name="Content Placeholder 2">
            <a:extLst>
              <a:ext uri="{FF2B5EF4-FFF2-40B4-BE49-F238E27FC236}">
                <a16:creationId xmlns:a16="http://schemas.microsoft.com/office/drawing/2014/main" id="{211F77C2-B7EA-9CFE-65FE-1AB696EC46EF}"/>
              </a:ext>
            </a:extLst>
          </p:cNvPr>
          <p:cNvSpPr>
            <a:spLocks noGrp="1"/>
          </p:cNvSpPr>
          <p:nvPr>
            <p:ph sz="half" idx="2"/>
          </p:nvPr>
        </p:nvSpPr>
        <p:spPr/>
        <p:txBody>
          <a:bodyPr/>
          <a:lstStyle/>
          <a:p>
            <a:endParaRPr lang="en-NO"/>
          </a:p>
        </p:txBody>
      </p:sp>
      <p:sp>
        <p:nvSpPr>
          <p:cNvPr id="5" name="Content Placeholder 4">
            <a:extLst>
              <a:ext uri="{FF2B5EF4-FFF2-40B4-BE49-F238E27FC236}">
                <a16:creationId xmlns:a16="http://schemas.microsoft.com/office/drawing/2014/main" id="{5873E994-D1F9-D8B4-169A-D847E089CAB5}"/>
              </a:ext>
            </a:extLst>
          </p:cNvPr>
          <p:cNvSpPr>
            <a:spLocks noGrp="1"/>
          </p:cNvSpPr>
          <p:nvPr>
            <p:ph sz="half" idx="10"/>
          </p:nvPr>
        </p:nvSpPr>
        <p:spPr/>
        <p:txBody>
          <a:bodyPr/>
          <a:lstStyle/>
          <a:p>
            <a:endParaRPr lang="en-NO"/>
          </a:p>
        </p:txBody>
      </p:sp>
    </p:spTree>
    <p:extLst>
      <p:ext uri="{BB962C8B-B14F-4D97-AF65-F5344CB8AC3E}">
        <p14:creationId xmlns:p14="http://schemas.microsoft.com/office/powerpoint/2010/main" val="24430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73D1C92-4DD0-47B1-8473-4E3EF5C20795}"/>
              </a:ext>
            </a:extLst>
          </p:cNvPr>
          <p:cNvSpPr>
            <a:spLocks noGrp="1"/>
          </p:cNvSpPr>
          <p:nvPr>
            <p:ph sz="half" idx="1"/>
          </p:nvPr>
        </p:nvSpPr>
        <p:spPr/>
        <p:txBody>
          <a:bodyPr vert="horz" lIns="0" tIns="0" rIns="180000" bIns="0" rtlCol="0" anchor="t">
            <a:normAutofit/>
          </a:bodyPr>
          <a:lstStyle/>
          <a:p>
            <a:r>
              <a:rPr lang="en-NO">
                <a:solidFill>
                  <a:schemeClr val="accent2"/>
                </a:solidFill>
                <a:ea typeface="Roboto Light"/>
                <a:cs typeface="Aptos Serif"/>
              </a:rPr>
              <a:t>Azure AI </a:t>
            </a:r>
            <a:br>
              <a:rPr lang="en-NO">
                <a:solidFill>
                  <a:schemeClr val="accent2"/>
                </a:solidFill>
              </a:rPr>
            </a:br>
            <a:r>
              <a:rPr lang="en-NO">
                <a:solidFill>
                  <a:schemeClr val="accent2"/>
                </a:solidFill>
                <a:ea typeface="Roboto Light"/>
                <a:cs typeface="Aptos Serif"/>
              </a:rPr>
              <a:t>Services</a:t>
            </a:r>
            <a:endParaRPr lang="nb-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Sentiment</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Key phrase extraction</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Language detection</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Image tagging</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p:txBody>
      </p:sp>
      <p:sp>
        <p:nvSpPr>
          <p:cNvPr id="12" name="Title 11">
            <a:extLst>
              <a:ext uri="{FF2B5EF4-FFF2-40B4-BE49-F238E27FC236}">
                <a16:creationId xmlns:a16="http://schemas.microsoft.com/office/drawing/2014/main" id="{BB19E7C1-9D70-9144-F587-86483396FB76}"/>
              </a:ext>
            </a:extLst>
          </p:cNvPr>
          <p:cNvSpPr>
            <a:spLocks noGrp="1"/>
          </p:cNvSpPr>
          <p:nvPr>
            <p:ph type="title"/>
          </p:nvPr>
        </p:nvSpPr>
        <p:spPr/>
        <p:txBody>
          <a:bodyPr/>
          <a:lstStyle/>
          <a:p>
            <a:r>
              <a:rPr lang="en-NO" sz="3600" err="1">
                <a:ea typeface="Roboto"/>
                <a:cs typeface="Aptos Serif"/>
              </a:rPr>
              <a:t>Isn’t</a:t>
            </a:r>
            <a:r>
              <a:rPr lang="en-NO" sz="3600">
                <a:ea typeface="Roboto"/>
                <a:cs typeface="Aptos Serif"/>
              </a:rPr>
              <a:t> Machine Learning </a:t>
            </a:r>
            <a:r>
              <a:rPr lang="en-NO" sz="3600" err="1">
                <a:ea typeface="Roboto"/>
                <a:cs typeface="Aptos Serif"/>
              </a:rPr>
              <a:t>available</a:t>
            </a:r>
            <a:r>
              <a:rPr lang="en-NO" sz="3600">
                <a:ea typeface="Roboto"/>
                <a:cs typeface="Aptos Serif"/>
              </a:rPr>
              <a:t> in Power BI </a:t>
            </a:r>
            <a:r>
              <a:rPr lang="en-NO" sz="3600" err="1">
                <a:ea typeface="Roboto"/>
                <a:cs typeface="Aptos Serif"/>
              </a:rPr>
              <a:t>already</a:t>
            </a:r>
            <a:r>
              <a:rPr lang="en-NO" sz="3600">
                <a:ea typeface="Roboto"/>
                <a:cs typeface="Aptos Serif"/>
              </a:rPr>
              <a:t>?</a:t>
            </a:r>
            <a:endParaRPr lang="nb-NO" sz="3600">
              <a:effectLst>
                <a:outerShdw blurRad="63500" dist="63500" dir="2700000" algn="tl" rotWithShape="0">
                  <a:srgbClr val="117865">
                    <a:lumMod val="50000"/>
                    <a:alpha val="50000"/>
                  </a:srgbClr>
                </a:outerShdw>
              </a:effectLst>
              <a:ea typeface="Roboto"/>
              <a:cs typeface="Aptos Serif"/>
            </a:endParaRPr>
          </a:p>
        </p:txBody>
      </p:sp>
      <p:sp>
        <p:nvSpPr>
          <p:cNvPr id="14" name="Content Placeholder 13">
            <a:extLst>
              <a:ext uri="{FF2B5EF4-FFF2-40B4-BE49-F238E27FC236}">
                <a16:creationId xmlns:a16="http://schemas.microsoft.com/office/drawing/2014/main" id="{607F99CC-C7A3-2695-6871-D5A7B5EDBC0D}"/>
              </a:ext>
            </a:extLst>
          </p:cNvPr>
          <p:cNvSpPr>
            <a:spLocks noGrp="1"/>
          </p:cNvSpPr>
          <p:nvPr>
            <p:ph sz="half" idx="2"/>
          </p:nvPr>
        </p:nvSpPr>
        <p:spPr/>
        <p:txBody>
          <a:bodyPr>
            <a:normAutofit/>
          </a:bodyPr>
          <a:lstStyle/>
          <a:p>
            <a:r>
              <a:rPr lang="en-NO"/>
              <a:t>Power BI Analytics</a:t>
            </a:r>
          </a:p>
          <a:p>
            <a:pPr lvl="1"/>
            <a:r>
              <a:rPr lang="en-NO" sz="2400"/>
              <a:t>Forecasting</a:t>
            </a:r>
          </a:p>
          <a:p>
            <a:pPr lvl="1"/>
            <a:r>
              <a:rPr lang="en-NO" sz="2400"/>
              <a:t>Anomaly detection</a:t>
            </a:r>
          </a:p>
          <a:p>
            <a:pPr lvl="1"/>
            <a:endParaRPr lang="en-NO" sz="2400"/>
          </a:p>
          <a:p>
            <a:pPr lvl="1"/>
            <a:endParaRPr lang="en-NO" sz="2400"/>
          </a:p>
        </p:txBody>
      </p:sp>
      <p:sp>
        <p:nvSpPr>
          <p:cNvPr id="5" name="Content Placeholder 4">
            <a:extLst>
              <a:ext uri="{FF2B5EF4-FFF2-40B4-BE49-F238E27FC236}">
                <a16:creationId xmlns:a16="http://schemas.microsoft.com/office/drawing/2014/main" id="{764AF429-0734-B0F5-A5CD-273DE427390B}"/>
              </a:ext>
            </a:extLst>
          </p:cNvPr>
          <p:cNvSpPr>
            <a:spLocks noGrp="1"/>
          </p:cNvSpPr>
          <p:nvPr>
            <p:ph sz="half" idx="10"/>
          </p:nvPr>
        </p:nvSpPr>
        <p:spPr/>
        <p:txBody>
          <a:bodyPr/>
          <a:lstStyle/>
          <a:p>
            <a:endParaRPr lang="en-NO"/>
          </a:p>
        </p:txBody>
      </p:sp>
    </p:spTree>
    <p:extLst>
      <p:ext uri="{BB962C8B-B14F-4D97-AF65-F5344CB8AC3E}">
        <p14:creationId xmlns:p14="http://schemas.microsoft.com/office/powerpoint/2010/main" val="495629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73D1C92-4DD0-47B1-8473-4E3EF5C20795}"/>
              </a:ext>
            </a:extLst>
          </p:cNvPr>
          <p:cNvSpPr>
            <a:spLocks noGrp="1"/>
          </p:cNvSpPr>
          <p:nvPr>
            <p:ph sz="half" idx="1"/>
          </p:nvPr>
        </p:nvSpPr>
        <p:spPr/>
        <p:txBody>
          <a:bodyPr vert="horz" lIns="0" tIns="0" rIns="180000" bIns="0" rtlCol="0" anchor="t">
            <a:normAutofit/>
          </a:bodyPr>
          <a:lstStyle/>
          <a:p>
            <a:r>
              <a:rPr lang="en-NO">
                <a:solidFill>
                  <a:schemeClr val="accent2"/>
                </a:solidFill>
                <a:ea typeface="Roboto Light"/>
                <a:cs typeface="Aptos Serif"/>
              </a:rPr>
              <a:t>Azure AI </a:t>
            </a:r>
            <a:br>
              <a:rPr lang="en-NO">
                <a:solidFill>
                  <a:schemeClr val="accent2"/>
                </a:solidFill>
              </a:rPr>
            </a:br>
            <a:r>
              <a:rPr lang="en-NO">
                <a:solidFill>
                  <a:schemeClr val="accent2"/>
                </a:solidFill>
                <a:ea typeface="Roboto Light"/>
                <a:cs typeface="Aptos Serif"/>
              </a:rPr>
              <a:t>Services</a:t>
            </a:r>
            <a:endParaRPr lang="nb-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Sentiment</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Key phrase extraction</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Language detection</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Image tagging</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p:txBody>
      </p:sp>
      <p:sp>
        <p:nvSpPr>
          <p:cNvPr id="12" name="Title 11">
            <a:extLst>
              <a:ext uri="{FF2B5EF4-FFF2-40B4-BE49-F238E27FC236}">
                <a16:creationId xmlns:a16="http://schemas.microsoft.com/office/drawing/2014/main" id="{BB19E7C1-9D70-9144-F587-86483396FB76}"/>
              </a:ext>
            </a:extLst>
          </p:cNvPr>
          <p:cNvSpPr>
            <a:spLocks noGrp="1"/>
          </p:cNvSpPr>
          <p:nvPr>
            <p:ph type="title"/>
          </p:nvPr>
        </p:nvSpPr>
        <p:spPr/>
        <p:txBody>
          <a:bodyPr/>
          <a:lstStyle/>
          <a:p>
            <a:r>
              <a:rPr lang="en-NO" sz="3600" err="1">
                <a:ea typeface="Roboto"/>
                <a:cs typeface="Aptos Serif"/>
              </a:rPr>
              <a:t>Isn’t</a:t>
            </a:r>
            <a:r>
              <a:rPr lang="en-NO" sz="3600">
                <a:ea typeface="Roboto"/>
                <a:cs typeface="Aptos Serif"/>
              </a:rPr>
              <a:t> Machine Learning </a:t>
            </a:r>
            <a:r>
              <a:rPr lang="en-NO" sz="3600" err="1">
                <a:ea typeface="Roboto"/>
                <a:cs typeface="Aptos Serif"/>
              </a:rPr>
              <a:t>available</a:t>
            </a:r>
            <a:r>
              <a:rPr lang="en-NO" sz="3600">
                <a:ea typeface="Roboto"/>
                <a:cs typeface="Aptos Serif"/>
              </a:rPr>
              <a:t> in Power BI </a:t>
            </a:r>
            <a:r>
              <a:rPr lang="en-NO" sz="3600" err="1">
                <a:ea typeface="Roboto"/>
                <a:cs typeface="Aptos Serif"/>
              </a:rPr>
              <a:t>already</a:t>
            </a:r>
            <a:r>
              <a:rPr lang="en-NO" sz="3600">
                <a:ea typeface="Roboto"/>
                <a:cs typeface="Aptos Serif"/>
              </a:rPr>
              <a:t>?</a:t>
            </a:r>
            <a:endParaRPr lang="nb-NO" sz="3600">
              <a:effectLst>
                <a:outerShdw blurRad="63500" dist="63500" dir="2700000" algn="tl" rotWithShape="0">
                  <a:srgbClr val="117865">
                    <a:lumMod val="50000"/>
                    <a:alpha val="50000"/>
                  </a:srgbClr>
                </a:outerShdw>
              </a:effectLst>
              <a:ea typeface="Roboto"/>
              <a:cs typeface="Aptos Serif"/>
            </a:endParaRPr>
          </a:p>
        </p:txBody>
      </p:sp>
      <p:sp>
        <p:nvSpPr>
          <p:cNvPr id="14" name="Content Placeholder 13">
            <a:extLst>
              <a:ext uri="{FF2B5EF4-FFF2-40B4-BE49-F238E27FC236}">
                <a16:creationId xmlns:a16="http://schemas.microsoft.com/office/drawing/2014/main" id="{607F99CC-C7A3-2695-6871-D5A7B5EDBC0D}"/>
              </a:ext>
            </a:extLst>
          </p:cNvPr>
          <p:cNvSpPr>
            <a:spLocks noGrp="1"/>
          </p:cNvSpPr>
          <p:nvPr>
            <p:ph sz="half" idx="2"/>
          </p:nvPr>
        </p:nvSpPr>
        <p:spPr/>
        <p:txBody>
          <a:bodyPr vert="horz" lIns="180000" tIns="0" rIns="180000" bIns="0" rtlCol="0" anchor="t">
            <a:normAutofit/>
          </a:bodyPr>
          <a:lstStyle/>
          <a:p>
            <a:r>
              <a:rPr lang="en-NO">
                <a:solidFill>
                  <a:schemeClr val="accent2"/>
                </a:solidFill>
                <a:ea typeface="Roboto Light"/>
                <a:cs typeface="Aptos Serif"/>
              </a:rPr>
              <a:t>Power BI Analytics</a:t>
            </a:r>
            <a:endParaRPr lang="nb-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Forecasting</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r>
              <a:rPr lang="en-NO" sz="2400">
                <a:solidFill>
                  <a:schemeClr val="accent2"/>
                </a:solidFill>
                <a:ea typeface="Roboto Light"/>
                <a:cs typeface="Aptos Serif"/>
              </a:rPr>
              <a:t>Anomaly detection</a:t>
            </a:r>
            <a:endParaRPr lang="en-NO" sz="2400">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539750" lvl="1"/>
            <a:endParaRPr lang="en-NO" sz="2400">
              <a:solidFill>
                <a:schemeClr val="accent2"/>
              </a:solidFill>
              <a:effectLst>
                <a:outerShdw blurRad="63500" dist="63500" dir="2700000" algn="tl" rotWithShape="0">
                  <a:srgbClr val="117865">
                    <a:lumMod val="50000"/>
                    <a:alpha val="50000"/>
                  </a:srgbClr>
                </a:outerShdw>
              </a:effectLst>
            </a:endParaRPr>
          </a:p>
          <a:p>
            <a:pPr marL="539750" lvl="1"/>
            <a:endParaRPr lang="en-NO" sz="2400">
              <a:solidFill>
                <a:schemeClr val="accent2"/>
              </a:solidFill>
              <a:effectLst>
                <a:outerShdw blurRad="63500" dist="63500" dir="2700000" algn="tl" rotWithShape="0">
                  <a:srgbClr val="117865">
                    <a:lumMod val="50000"/>
                    <a:alpha val="50000"/>
                  </a:srgbClr>
                </a:outerShdw>
              </a:effectLst>
            </a:endParaRPr>
          </a:p>
        </p:txBody>
      </p:sp>
      <p:sp>
        <p:nvSpPr>
          <p:cNvPr id="15" name="Content Placeholder 14">
            <a:extLst>
              <a:ext uri="{FF2B5EF4-FFF2-40B4-BE49-F238E27FC236}">
                <a16:creationId xmlns:a16="http://schemas.microsoft.com/office/drawing/2014/main" id="{6EB08CDC-CE85-CBAB-C84B-654B255037A0}"/>
              </a:ext>
            </a:extLst>
          </p:cNvPr>
          <p:cNvSpPr>
            <a:spLocks noGrp="1"/>
          </p:cNvSpPr>
          <p:nvPr>
            <p:ph sz="half" idx="10"/>
          </p:nvPr>
        </p:nvSpPr>
        <p:spPr/>
        <p:txBody>
          <a:bodyPr/>
          <a:lstStyle/>
          <a:p>
            <a:r>
              <a:rPr lang="en-NO">
                <a:ea typeface="Roboto Light"/>
                <a:cs typeface="Aptos Serif"/>
              </a:rPr>
              <a:t>Azure Machine Learning</a:t>
            </a:r>
            <a:endParaRPr lang="nb-NO"/>
          </a:p>
          <a:p>
            <a:pPr marL="431800" lvl="1"/>
            <a:r>
              <a:rPr lang="en-NO" sz="2400">
                <a:ea typeface="Roboto Light"/>
                <a:cs typeface="Aptos Serif"/>
              </a:rPr>
              <a:t>Deployed Models</a:t>
            </a:r>
          </a:p>
          <a:p>
            <a:pPr marL="431800" lvl="1"/>
            <a:endParaRPr lang="en-NO" sz="2400"/>
          </a:p>
          <a:p>
            <a:pPr marL="431800" lvl="1"/>
            <a:endParaRPr lang="en-NO" sz="2400"/>
          </a:p>
          <a:p>
            <a:pPr marL="431800" lvl="1"/>
            <a:endParaRPr lang="en-NO" sz="2400"/>
          </a:p>
        </p:txBody>
      </p:sp>
    </p:spTree>
    <p:extLst>
      <p:ext uri="{BB962C8B-B14F-4D97-AF65-F5344CB8AC3E}">
        <p14:creationId xmlns:p14="http://schemas.microsoft.com/office/powerpoint/2010/main" val="233488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462B-A459-869A-CBD6-C6173E414444}"/>
              </a:ext>
            </a:extLst>
          </p:cNvPr>
          <p:cNvSpPr>
            <a:spLocks noGrp="1"/>
          </p:cNvSpPr>
          <p:nvPr>
            <p:ph type="title"/>
          </p:nvPr>
        </p:nvSpPr>
        <p:spPr/>
        <p:txBody>
          <a:bodyPr/>
          <a:lstStyle/>
          <a:p>
            <a:endParaRPr lang="nb-NO"/>
          </a:p>
        </p:txBody>
      </p:sp>
      <p:sp>
        <p:nvSpPr>
          <p:cNvPr id="3" name="Title 1">
            <a:extLst>
              <a:ext uri="{FF2B5EF4-FFF2-40B4-BE49-F238E27FC236}">
                <a16:creationId xmlns:a16="http://schemas.microsoft.com/office/drawing/2014/main" id="{ED83D9DA-1BAF-6B95-9F9B-C3F07AA968AD}"/>
              </a:ext>
            </a:extLst>
          </p:cNvPr>
          <p:cNvSpPr txBox="1">
            <a:spLocks/>
          </p:cNvSpPr>
          <p:nvPr/>
        </p:nvSpPr>
        <p:spPr>
          <a:xfrm>
            <a:off x="668679" y="1623084"/>
            <a:ext cx="4357264" cy="2130544"/>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3200" b="1" kern="1200">
                <a:solidFill>
                  <a:srgbClr val="BCA045"/>
                </a:solidFill>
                <a:latin typeface="Arial" panose="020B0604020202020204" pitchFamily="34" charset="0"/>
                <a:ea typeface="+mj-ea"/>
                <a:cs typeface="Arial" panose="020B0604020202020204" pitchFamily="34" charset="0"/>
              </a:defRPr>
            </a:lvl1pPr>
          </a:lstStyle>
          <a:p>
            <a:r>
              <a:rPr lang="en-NO" err="1">
                <a:solidFill>
                  <a:schemeClr val="accent6"/>
                </a:solidFill>
                <a:latin typeface="Arial"/>
                <a:cs typeface="Arial"/>
              </a:rPr>
              <a:t>Isn’t</a:t>
            </a:r>
            <a:r>
              <a:rPr lang="en-NO">
                <a:solidFill>
                  <a:schemeClr val="accent6"/>
                </a:solidFill>
                <a:latin typeface="Arial"/>
                <a:cs typeface="Arial"/>
              </a:rPr>
              <a:t> Machine Learning </a:t>
            </a:r>
            <a:r>
              <a:rPr lang="en-NO" err="1">
                <a:solidFill>
                  <a:schemeClr val="accent6"/>
                </a:solidFill>
                <a:latin typeface="Arial"/>
                <a:cs typeface="Arial"/>
              </a:rPr>
              <a:t>available</a:t>
            </a:r>
            <a:r>
              <a:rPr lang="en-NO">
                <a:solidFill>
                  <a:schemeClr val="accent6"/>
                </a:solidFill>
                <a:latin typeface="Arial"/>
                <a:cs typeface="Arial"/>
              </a:rPr>
              <a:t> in Power BI </a:t>
            </a:r>
            <a:r>
              <a:rPr lang="en-NO" err="1">
                <a:solidFill>
                  <a:schemeClr val="accent6"/>
                </a:solidFill>
                <a:latin typeface="Arial"/>
                <a:cs typeface="Arial"/>
              </a:rPr>
              <a:t>already</a:t>
            </a:r>
            <a:r>
              <a:rPr lang="en-NO">
                <a:solidFill>
                  <a:schemeClr val="accent6"/>
                </a:solidFill>
                <a:latin typeface="Arial"/>
                <a:cs typeface="Arial"/>
              </a:rPr>
              <a:t>?</a:t>
            </a:r>
            <a:endParaRPr lang="nb-NO">
              <a:solidFill>
                <a:schemeClr val="accent6"/>
              </a:solidFill>
              <a:latin typeface="Arial"/>
              <a:cs typeface="Arial"/>
            </a:endParaRPr>
          </a:p>
        </p:txBody>
      </p:sp>
      <p:sp>
        <p:nvSpPr>
          <p:cNvPr id="4" name="Text Placeholder 2">
            <a:extLst>
              <a:ext uri="{FF2B5EF4-FFF2-40B4-BE49-F238E27FC236}">
                <a16:creationId xmlns:a16="http://schemas.microsoft.com/office/drawing/2014/main" id="{B453030C-1252-A4C9-252C-378D98F019D1}"/>
              </a:ext>
            </a:extLst>
          </p:cNvPr>
          <p:cNvSpPr txBox="1">
            <a:spLocks/>
          </p:cNvSpPr>
          <p:nvPr/>
        </p:nvSpPr>
        <p:spPr>
          <a:xfrm>
            <a:off x="672176" y="2967079"/>
            <a:ext cx="4357264" cy="259672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NO" i="1" err="1">
                <a:solidFill>
                  <a:schemeClr val="accent6"/>
                </a:solidFill>
              </a:rPr>
              <a:t>Yes</a:t>
            </a:r>
            <a:r>
              <a:rPr lang="en-NO" i="1">
                <a:solidFill>
                  <a:schemeClr val="accent6"/>
                </a:solidFill>
              </a:rPr>
              <a:t>, </a:t>
            </a:r>
            <a:r>
              <a:rPr lang="en-NO" i="1" err="1">
                <a:solidFill>
                  <a:schemeClr val="accent6"/>
                </a:solidFill>
              </a:rPr>
              <a:t>but</a:t>
            </a:r>
            <a:r>
              <a:rPr lang="en-NO" i="1">
                <a:solidFill>
                  <a:schemeClr val="accent6"/>
                </a:solidFill>
              </a:rPr>
              <a:t> in </a:t>
            </a:r>
            <a:r>
              <a:rPr lang="en-NO" i="1" err="1">
                <a:solidFill>
                  <a:schemeClr val="accent6"/>
                </a:solidFill>
              </a:rPr>
              <a:t>our</a:t>
            </a:r>
            <a:r>
              <a:rPr lang="en-NO" i="1">
                <a:solidFill>
                  <a:schemeClr val="accent6"/>
                </a:solidFill>
              </a:rPr>
              <a:t> </a:t>
            </a:r>
            <a:r>
              <a:rPr lang="en-NO" i="1" err="1">
                <a:solidFill>
                  <a:schemeClr val="accent6"/>
                </a:solidFill>
              </a:rPr>
              <a:t>experience</a:t>
            </a:r>
            <a:endParaRPr lang="nb-NO" sz="3900" b="1" i="1" err="1">
              <a:solidFill>
                <a:schemeClr val="accent6"/>
              </a:solidFill>
              <a:latin typeface="+mj-lt"/>
              <a:ea typeface="Roboto"/>
              <a:cs typeface="Aptos Serif"/>
            </a:endParaRPr>
          </a:p>
        </p:txBody>
      </p:sp>
      <p:sp>
        <p:nvSpPr>
          <p:cNvPr id="10" name="Text Placeholder 4">
            <a:extLst>
              <a:ext uri="{FF2B5EF4-FFF2-40B4-BE49-F238E27FC236}">
                <a16:creationId xmlns:a16="http://schemas.microsoft.com/office/drawing/2014/main" id="{E7A156A5-12AE-8B7F-6EBC-B1302563DC97}"/>
              </a:ext>
            </a:extLst>
          </p:cNvPr>
          <p:cNvSpPr txBox="1">
            <a:spLocks/>
          </p:cNvSpPr>
          <p:nvPr/>
        </p:nvSpPr>
        <p:spPr>
          <a:xfrm>
            <a:off x="7904238" y="2607166"/>
            <a:ext cx="3074471" cy="3144264"/>
          </a:xfrm>
          <a:prstGeom prst="ellipse">
            <a:avLst/>
          </a:prstGeom>
          <a:solidFill>
            <a:schemeClr val="accent2"/>
          </a:solidFill>
          <a:ln>
            <a:noFill/>
          </a:ln>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NO" sz="2835">
                <a:solidFill>
                  <a:schemeClr val="bg1"/>
                </a:solidFill>
              </a:rPr>
              <a:t>Not </a:t>
            </a:r>
          </a:p>
          <a:p>
            <a:pPr marL="0" indent="0" algn="ctr">
              <a:buNone/>
            </a:pPr>
            <a:r>
              <a:rPr lang="en-NO" sz="2835">
                <a:solidFill>
                  <a:schemeClr val="bg1"/>
                </a:solidFill>
              </a:rPr>
              <a:t>Scalable</a:t>
            </a:r>
          </a:p>
        </p:txBody>
      </p:sp>
      <p:sp>
        <p:nvSpPr>
          <p:cNvPr id="11" name="Text Placeholder 3">
            <a:extLst>
              <a:ext uri="{FF2B5EF4-FFF2-40B4-BE49-F238E27FC236}">
                <a16:creationId xmlns:a16="http://schemas.microsoft.com/office/drawing/2014/main" id="{FD0F3FEB-D842-C8F2-EC65-339F75A0AF26}"/>
              </a:ext>
            </a:extLst>
          </p:cNvPr>
          <p:cNvSpPr txBox="1">
            <a:spLocks/>
          </p:cNvSpPr>
          <p:nvPr/>
        </p:nvSpPr>
        <p:spPr>
          <a:xfrm>
            <a:off x="6513454" y="289694"/>
            <a:ext cx="3074471" cy="3144264"/>
          </a:xfrm>
          <a:prstGeom prst="ellipse">
            <a:avLst/>
          </a:prstGeom>
          <a:solidFill>
            <a:schemeClr val="accent3"/>
          </a:solidFill>
          <a:ln>
            <a:noFill/>
          </a:ln>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sz="2835">
                <a:solidFill>
                  <a:schemeClr val="bg1"/>
                </a:solidFill>
              </a:rPr>
              <a:t>Little </a:t>
            </a:r>
            <a:r>
              <a:rPr lang="nb-NO" sz="2835" err="1">
                <a:solidFill>
                  <a:schemeClr val="bg1"/>
                </a:solidFill>
              </a:rPr>
              <a:t>Reuse</a:t>
            </a:r>
            <a:r>
              <a:rPr lang="nb-NO" sz="2835">
                <a:solidFill>
                  <a:schemeClr val="bg1"/>
                </a:solidFill>
              </a:rPr>
              <a:t> </a:t>
            </a:r>
            <a:r>
              <a:rPr lang="nb-NO" sz="2835" err="1">
                <a:solidFill>
                  <a:schemeClr val="bg1"/>
                </a:solidFill>
              </a:rPr>
              <a:t>of</a:t>
            </a:r>
            <a:r>
              <a:rPr lang="nb-NO" sz="2835">
                <a:solidFill>
                  <a:schemeClr val="bg1"/>
                </a:solidFill>
              </a:rPr>
              <a:t> </a:t>
            </a:r>
            <a:r>
              <a:rPr lang="nb-NO" sz="2835" err="1">
                <a:solidFill>
                  <a:schemeClr val="bg1"/>
                </a:solidFill>
              </a:rPr>
              <a:t>Predictions</a:t>
            </a:r>
            <a:endParaRPr lang="en-NO" sz="2835">
              <a:solidFill>
                <a:schemeClr val="bg1"/>
              </a:solidFill>
            </a:endParaRPr>
          </a:p>
        </p:txBody>
      </p:sp>
      <p:sp>
        <p:nvSpPr>
          <p:cNvPr id="12" name="Text Placeholder 5">
            <a:extLst>
              <a:ext uri="{FF2B5EF4-FFF2-40B4-BE49-F238E27FC236}">
                <a16:creationId xmlns:a16="http://schemas.microsoft.com/office/drawing/2014/main" id="{2F6B917D-28F4-DD26-B0D0-85FC2C04683F}"/>
              </a:ext>
            </a:extLst>
          </p:cNvPr>
          <p:cNvSpPr txBox="1">
            <a:spLocks/>
          </p:cNvSpPr>
          <p:nvPr/>
        </p:nvSpPr>
        <p:spPr>
          <a:xfrm>
            <a:off x="5375775" y="2607166"/>
            <a:ext cx="3074471" cy="3144264"/>
          </a:xfrm>
          <a:prstGeom prst="ellipse">
            <a:avLst/>
          </a:prstGeom>
          <a:solidFill>
            <a:schemeClr val="accent1"/>
          </a:solidFill>
          <a:ln>
            <a:noFill/>
          </a:ln>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NO" sz="2835">
                <a:solidFill>
                  <a:schemeClr val="bg1"/>
                </a:solidFill>
              </a:rPr>
              <a:t>Not Flexible</a:t>
            </a:r>
          </a:p>
        </p:txBody>
      </p:sp>
    </p:spTree>
    <p:extLst>
      <p:ext uri="{BB962C8B-B14F-4D97-AF65-F5344CB8AC3E}">
        <p14:creationId xmlns:p14="http://schemas.microsoft.com/office/powerpoint/2010/main" val="41072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FD2192-54AD-9718-F219-06B259BD179D}"/>
              </a:ext>
            </a:extLst>
          </p:cNvPr>
          <p:cNvSpPr>
            <a:spLocks noGrp="1"/>
          </p:cNvSpPr>
          <p:nvPr>
            <p:ph type="ctrTitle"/>
          </p:nvPr>
        </p:nvSpPr>
        <p:spPr/>
        <p:txBody>
          <a:bodyPr/>
          <a:lstStyle/>
          <a:p>
            <a:r>
              <a:rPr lang="nb-NO" sz="8000">
                <a:effectLst>
                  <a:outerShdw blurRad="63500" dist="63500" dir="2700000" algn="tl" rotWithShape="0">
                    <a:srgbClr val="117865">
                      <a:lumMod val="50000"/>
                      <a:alpha val="50000"/>
                    </a:srgbClr>
                  </a:outerShdw>
                </a:effectLst>
                <a:ea typeface="Roboto"/>
                <a:cs typeface="Aptos Serif"/>
              </a:rPr>
              <a:t>Applying </a:t>
            </a:r>
            <a:r>
              <a:rPr lang="nb-NO" sz="8000" err="1">
                <a:effectLst>
                  <a:outerShdw blurRad="63500" dist="63500" dir="2700000" algn="tl" rotWithShape="0">
                    <a:srgbClr val="117865">
                      <a:lumMod val="50000"/>
                      <a:alpha val="50000"/>
                    </a:srgbClr>
                  </a:outerShdw>
                </a:effectLst>
                <a:ea typeface="Roboto"/>
                <a:cs typeface="Aptos Serif"/>
              </a:rPr>
              <a:t>the</a:t>
            </a:r>
            <a:r>
              <a:rPr lang="nb-NO" sz="8000">
                <a:effectLst>
                  <a:outerShdw blurRad="63500" dist="63500" dir="2700000" algn="tl" rotWithShape="0">
                    <a:srgbClr val="117865">
                      <a:lumMod val="50000"/>
                      <a:alpha val="50000"/>
                    </a:srgbClr>
                  </a:outerShdw>
                </a:effectLst>
                <a:ea typeface="Roboto"/>
                <a:cs typeface="Aptos Serif"/>
              </a:rPr>
              <a:t> Data Science </a:t>
            </a:r>
            <a:r>
              <a:rPr lang="nb-NO" sz="8000" err="1">
                <a:effectLst>
                  <a:outerShdw blurRad="63500" dist="63500" dir="2700000" algn="tl" rotWithShape="0">
                    <a:srgbClr val="117865">
                      <a:lumMod val="50000"/>
                      <a:alpha val="50000"/>
                    </a:srgbClr>
                  </a:outerShdw>
                </a:effectLst>
                <a:ea typeface="Roboto"/>
                <a:cs typeface="Aptos Serif"/>
              </a:rPr>
              <a:t>Process</a:t>
            </a:r>
            <a:endParaRPr lang="nb-NO" sz="8000" err="1">
              <a:effectLst>
                <a:outerShdw blurRad="63500" dist="63500" dir="2700000" algn="tl" rotWithShape="0">
                  <a:srgbClr val="117865">
                    <a:lumMod val="50000"/>
                    <a:alpha val="50000"/>
                  </a:srgbClr>
                </a:outerShdw>
              </a:effectLst>
            </a:endParaRPr>
          </a:p>
        </p:txBody>
      </p:sp>
    </p:spTree>
    <p:extLst>
      <p:ext uri="{BB962C8B-B14F-4D97-AF65-F5344CB8AC3E}">
        <p14:creationId xmlns:p14="http://schemas.microsoft.com/office/powerpoint/2010/main" val="217554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6FFC6-4B7F-51D6-7329-8322AE9A87D0}"/>
              </a:ext>
            </a:extLst>
          </p:cNvPr>
          <p:cNvSpPr>
            <a:spLocks noGrp="1"/>
          </p:cNvSpPr>
          <p:nvPr>
            <p:ph type="title"/>
          </p:nvPr>
        </p:nvSpPr>
        <p:spPr/>
        <p:txBody>
          <a:bodyPr/>
          <a:lstStyle/>
          <a:p>
            <a:r>
              <a:rPr lang="en-NO">
                <a:ea typeface="Roboto"/>
                <a:cs typeface="Aptos Serif"/>
              </a:rPr>
              <a:t>Problem Definition</a:t>
            </a:r>
            <a:endParaRPr lang="nb-NO">
              <a:ea typeface="Roboto"/>
              <a:cs typeface="Aptos Serif"/>
            </a:endParaRPr>
          </a:p>
        </p:txBody>
      </p:sp>
      <p:sp>
        <p:nvSpPr>
          <p:cNvPr id="2" name="Plassholder for tekst 1">
            <a:extLst>
              <a:ext uri="{FF2B5EF4-FFF2-40B4-BE49-F238E27FC236}">
                <a16:creationId xmlns:a16="http://schemas.microsoft.com/office/drawing/2014/main" id="{A5430AEE-6A2C-A330-6236-1B19D6362321}"/>
              </a:ext>
            </a:extLst>
          </p:cNvPr>
          <p:cNvSpPr>
            <a:spLocks noGrp="1"/>
          </p:cNvSpPr>
          <p:nvPr>
            <p:ph type="body" sz="quarter" idx="10"/>
          </p:nvPr>
        </p:nvSpPr>
        <p:spPr/>
        <p:txBody>
          <a:bodyPr/>
          <a:lstStyle/>
          <a:p>
            <a:r>
              <a:rPr lang="nb-NO">
                <a:solidFill>
                  <a:srgbClr val="9EE0CB"/>
                </a:solidFill>
                <a:effectLst>
                  <a:outerShdw blurRad="63500" dist="63500" dir="2700000" algn="tl" rotWithShape="0">
                    <a:srgbClr val="117865">
                      <a:lumMod val="50000"/>
                      <a:alpha val="50000"/>
                    </a:srgbClr>
                  </a:outerShdw>
                </a:effectLst>
                <a:ea typeface="Roboto Light"/>
                <a:cs typeface="Aptos Serif"/>
              </a:rPr>
              <a:t>Applying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the</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Data Science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Process</a:t>
            </a:r>
            <a:endParaRPr lang="nb-NO" err="1"/>
          </a:p>
        </p:txBody>
      </p:sp>
      <p:grpSp>
        <p:nvGrpSpPr>
          <p:cNvPr id="7" name="Gruppe 6">
            <a:extLst>
              <a:ext uri="{FF2B5EF4-FFF2-40B4-BE49-F238E27FC236}">
                <a16:creationId xmlns:a16="http://schemas.microsoft.com/office/drawing/2014/main" id="{C372A0D6-B2DF-2D65-0CA6-020670779DF0}"/>
              </a:ext>
            </a:extLst>
          </p:cNvPr>
          <p:cNvGrpSpPr/>
          <p:nvPr/>
        </p:nvGrpSpPr>
        <p:grpSpPr>
          <a:xfrm>
            <a:off x="5074223" y="4741746"/>
            <a:ext cx="1374042" cy="1373961"/>
            <a:chOff x="9845852" y="2892803"/>
            <a:chExt cx="630000" cy="630000"/>
          </a:xfrm>
        </p:grpSpPr>
        <p:sp>
          <p:nvSpPr>
            <p:cNvPr id="3" name="Oval 21">
              <a:extLst>
                <a:ext uri="{FF2B5EF4-FFF2-40B4-BE49-F238E27FC236}">
                  <a16:creationId xmlns:a16="http://schemas.microsoft.com/office/drawing/2014/main" id="{96DA0EFD-4AD8-CE86-7E51-AF18555F7B94}"/>
                </a:ext>
              </a:extLst>
            </p:cNvPr>
            <p:cNvSpPr>
              <a:spLocks noChangeAspect="1"/>
            </p:cNvSpPr>
            <p:nvPr/>
          </p:nvSpPr>
          <p:spPr>
            <a:xfrm>
              <a:off x="9845852" y="2892803"/>
              <a:ext cx="630000" cy="6300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6" name="Graphic 12" descr="Lightbulb with solid fill">
              <a:extLst>
                <a:ext uri="{FF2B5EF4-FFF2-40B4-BE49-F238E27FC236}">
                  <a16:creationId xmlns:a16="http://schemas.microsoft.com/office/drawing/2014/main" id="{3C4CBC55-4EE1-1207-3A99-7A845BC004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795" y="2982803"/>
              <a:ext cx="450000" cy="450000"/>
            </a:xfrm>
            <a:prstGeom prst="rect">
              <a:avLst/>
            </a:prstGeom>
          </p:spPr>
        </p:pic>
      </p:grpSp>
    </p:spTree>
    <p:extLst>
      <p:ext uri="{BB962C8B-B14F-4D97-AF65-F5344CB8AC3E}">
        <p14:creationId xmlns:p14="http://schemas.microsoft.com/office/powerpoint/2010/main" val="383735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BEC2A-3568-76EB-2D4A-BAA3CA9BD38B}"/>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69B24E7-849C-2032-B605-7B43DD97D11B}"/>
              </a:ext>
            </a:extLst>
          </p:cNvPr>
          <p:cNvSpPr>
            <a:spLocks noGrp="1"/>
          </p:cNvSpPr>
          <p:nvPr>
            <p:ph type="title"/>
          </p:nvPr>
        </p:nvSpPr>
        <p:spPr>
          <a:xfrm>
            <a:off x="360363" y="-900000"/>
            <a:ext cx="10800000" cy="720000"/>
          </a:xfrm>
        </p:spPr>
        <p:txBody>
          <a:bodyPr/>
          <a:lstStyle/>
          <a:p>
            <a:r>
              <a:rPr lang="en-US"/>
              <a:t>Fabric February Sponsors</a:t>
            </a:r>
            <a:endParaRPr lang="nb-NO"/>
          </a:p>
        </p:txBody>
      </p:sp>
    </p:spTree>
    <p:extLst>
      <p:ext uri="{BB962C8B-B14F-4D97-AF65-F5344CB8AC3E}">
        <p14:creationId xmlns:p14="http://schemas.microsoft.com/office/powerpoint/2010/main" val="126483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462B-A459-869A-CBD6-C6173E414444}"/>
              </a:ext>
            </a:extLst>
          </p:cNvPr>
          <p:cNvSpPr>
            <a:spLocks noGrp="1"/>
          </p:cNvSpPr>
          <p:nvPr>
            <p:ph type="title"/>
          </p:nvPr>
        </p:nvSpPr>
        <p:spPr/>
        <p:txBody>
          <a:bodyPr/>
          <a:lstStyle/>
          <a:p>
            <a:endParaRPr lang="nb-NO"/>
          </a:p>
        </p:txBody>
      </p:sp>
      <p:sp>
        <p:nvSpPr>
          <p:cNvPr id="11" name="Text Placeholder 3">
            <a:extLst>
              <a:ext uri="{FF2B5EF4-FFF2-40B4-BE49-F238E27FC236}">
                <a16:creationId xmlns:a16="http://schemas.microsoft.com/office/drawing/2014/main" id="{FD0F3FEB-D842-C8F2-EC65-339F75A0AF26}"/>
              </a:ext>
            </a:extLst>
          </p:cNvPr>
          <p:cNvSpPr txBox="1">
            <a:spLocks/>
          </p:cNvSpPr>
          <p:nvPr/>
        </p:nvSpPr>
        <p:spPr>
          <a:xfrm>
            <a:off x="6513454" y="289694"/>
            <a:ext cx="3074471" cy="3144264"/>
          </a:xfrm>
          <a:prstGeom prst="ellipse">
            <a:avLst/>
          </a:prstGeom>
          <a:solidFill>
            <a:schemeClr val="accent3"/>
          </a:solidFill>
          <a:ln>
            <a:noFill/>
          </a:ln>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endParaRPr lang="nb-NO" sz="2400">
              <a:solidFill>
                <a:schemeClr val="bg1"/>
              </a:solidFill>
            </a:endParaRPr>
          </a:p>
          <a:p>
            <a:pPr marL="0" indent="0" algn="ctr">
              <a:lnSpc>
                <a:spcPct val="100000"/>
              </a:lnSpc>
              <a:spcBef>
                <a:spcPts val="0"/>
              </a:spcBef>
              <a:spcAft>
                <a:spcPts val="1200"/>
              </a:spcAft>
              <a:buNone/>
            </a:pPr>
            <a:r>
              <a:rPr lang="nb-NO" sz="2400">
                <a:solidFill>
                  <a:schemeClr val="bg1"/>
                </a:solidFill>
              </a:rPr>
              <a:t>No </a:t>
            </a:r>
            <a:r>
              <a:rPr lang="nb-NO" sz="2400" err="1">
                <a:solidFill>
                  <a:schemeClr val="bg1"/>
                </a:solidFill>
              </a:rPr>
              <a:t>existing</a:t>
            </a:r>
            <a:r>
              <a:rPr lang="nb-NO" sz="2400">
                <a:solidFill>
                  <a:schemeClr val="bg1"/>
                </a:solidFill>
              </a:rPr>
              <a:t> data </a:t>
            </a:r>
            <a:r>
              <a:rPr lang="nb-NO" sz="2400" err="1">
                <a:solidFill>
                  <a:schemeClr val="bg1"/>
                </a:solidFill>
              </a:rPr>
              <a:t>warehouse</a:t>
            </a:r>
            <a:endParaRPr lang="nb-NO" sz="2400">
              <a:solidFill>
                <a:schemeClr val="bg1"/>
              </a:solidFill>
              <a:cs typeface="Arial"/>
            </a:endParaRPr>
          </a:p>
          <a:p>
            <a:pPr marL="0" indent="0" algn="ctr">
              <a:buNone/>
            </a:pPr>
            <a:endParaRPr lang="en-NO">
              <a:solidFill>
                <a:schemeClr val="bg1"/>
              </a:solidFill>
              <a:cs typeface="Arial"/>
            </a:endParaRPr>
          </a:p>
        </p:txBody>
      </p:sp>
      <p:sp>
        <p:nvSpPr>
          <p:cNvPr id="7" name="Content Placeholder 8">
            <a:extLst>
              <a:ext uri="{FF2B5EF4-FFF2-40B4-BE49-F238E27FC236}">
                <a16:creationId xmlns:a16="http://schemas.microsoft.com/office/drawing/2014/main" id="{DC58C0C8-6F88-4847-7F37-5D8C322A6C1A}"/>
              </a:ext>
            </a:extLst>
          </p:cNvPr>
          <p:cNvSpPr txBox="1">
            <a:spLocks/>
          </p:cNvSpPr>
          <p:nvPr/>
        </p:nvSpPr>
        <p:spPr>
          <a:xfrm>
            <a:off x="360363" y="2416458"/>
            <a:ext cx="5156873" cy="1014874"/>
          </a:xfrm>
          <a:prstGeom prst="rect">
            <a:avLst/>
          </a:prstGeom>
        </p:spPr>
        <p:txBody>
          <a:bodyPr lIns="91440" tIns="45720" rIns="91440" bIns="45720" anchor="t"/>
          <a:lstStyle>
            <a:lvl1pPr marL="0" indent="0" algn="l" defTabSz="864017" rtl="0" eaLnBrk="1" latinLnBrk="0" hangingPunct="1">
              <a:lnSpc>
                <a:spcPct val="100000"/>
              </a:lnSpc>
              <a:spcBef>
                <a:spcPts val="0"/>
              </a:spcBef>
              <a:spcAft>
                <a:spcPts val="1200"/>
              </a:spcAft>
              <a:buFont typeface="Arial" panose="020B0604020202020204" pitchFamily="34" charset="0"/>
              <a:buNone/>
              <a:defRPr sz="2800" b="0" kern="1200">
                <a:solidFill>
                  <a:schemeClr val="accent3"/>
                </a:solidFill>
                <a:effectLst/>
                <a:latin typeface="+mn-lt"/>
                <a:ea typeface="Roboto Light" panose="02000000000000000000" pitchFamily="2" charset="0"/>
                <a:cs typeface="Aptos Serif" panose="020B0502040204020203" pitchFamily="18" charset="0"/>
              </a:defRPr>
            </a:lvl1pPr>
            <a:lvl2pPr marL="432008" indent="0" algn="l" defTabSz="864017" rtl="0" eaLnBrk="1" latinLnBrk="0" hangingPunct="1">
              <a:lnSpc>
                <a:spcPct val="100000"/>
              </a:lnSpc>
              <a:spcBef>
                <a:spcPts val="0"/>
              </a:spcBef>
              <a:spcAft>
                <a:spcPts val="1200"/>
              </a:spcAft>
              <a:buFont typeface="Arial" panose="020B0604020202020204" pitchFamily="34" charset="0"/>
              <a:buNone/>
              <a:defRPr sz="2400" b="0" kern="1200">
                <a:solidFill>
                  <a:schemeClr val="accent3"/>
                </a:solidFill>
                <a:effectLst/>
                <a:latin typeface="+mn-lt"/>
                <a:ea typeface="Roboto Light" panose="02000000000000000000" pitchFamily="2" charset="0"/>
                <a:cs typeface="Aptos Serif" panose="020B0502040204020203" pitchFamily="18" charset="0"/>
              </a:defRPr>
            </a:lvl2pPr>
            <a:lvl3pPr marL="864017" indent="0" algn="l" defTabSz="864017" rtl="0" eaLnBrk="1" latinLnBrk="0" hangingPunct="1">
              <a:lnSpc>
                <a:spcPct val="100000"/>
              </a:lnSpc>
              <a:spcBef>
                <a:spcPts val="0"/>
              </a:spcBef>
              <a:spcAft>
                <a:spcPts val="1200"/>
              </a:spcAft>
              <a:buFont typeface="Arial" panose="020B0604020202020204" pitchFamily="34" charset="0"/>
              <a:buNone/>
              <a:defRPr sz="2000" b="0" kern="1200">
                <a:solidFill>
                  <a:schemeClr val="accent3"/>
                </a:solidFill>
                <a:effectLst/>
                <a:latin typeface="+mn-lt"/>
                <a:ea typeface="Roboto Light" panose="02000000000000000000" pitchFamily="2" charset="0"/>
                <a:cs typeface="Aptos Serif" panose="020B0502040204020203" pitchFamily="18" charset="0"/>
              </a:defRPr>
            </a:lvl3pPr>
            <a:lvl4pPr marL="1296025" indent="0" algn="l" defTabSz="864017" rtl="0" eaLnBrk="1" latinLnBrk="0" hangingPunct="1">
              <a:lnSpc>
                <a:spcPct val="100000"/>
              </a:lnSpc>
              <a:spcBef>
                <a:spcPts val="0"/>
              </a:spcBef>
              <a:spcAft>
                <a:spcPts val="1200"/>
              </a:spcAft>
              <a:buFont typeface="Arial" panose="020B0604020202020204" pitchFamily="34" charset="0"/>
              <a:buNone/>
              <a:defRPr sz="1800" b="0" kern="1200">
                <a:solidFill>
                  <a:schemeClr val="accent3"/>
                </a:solidFill>
                <a:effectLst/>
                <a:latin typeface="+mn-lt"/>
                <a:ea typeface="Roboto Light" panose="02000000000000000000" pitchFamily="2" charset="0"/>
                <a:cs typeface="Aptos Serif" panose="020B0502040204020203" pitchFamily="18" charset="0"/>
              </a:defRPr>
            </a:lvl4pPr>
            <a:lvl5pPr marL="1728033" indent="0" algn="l" defTabSz="864017" rtl="0" eaLnBrk="1" latinLnBrk="0" hangingPunct="1">
              <a:lnSpc>
                <a:spcPct val="100000"/>
              </a:lnSpc>
              <a:spcBef>
                <a:spcPts val="0"/>
              </a:spcBef>
              <a:spcAft>
                <a:spcPts val="1200"/>
              </a:spcAft>
              <a:buFont typeface="Arial" panose="020B0604020202020204" pitchFamily="34" charset="0"/>
              <a:buNone/>
              <a:defRPr sz="1800" b="0" kern="1200">
                <a:solidFill>
                  <a:schemeClr val="accent3"/>
                </a:solidFill>
                <a:effectLst/>
                <a:latin typeface="+mn-lt"/>
                <a:ea typeface="Roboto Light" panose="02000000000000000000" pitchFamily="2" charset="0"/>
                <a:cs typeface="Aptos Serif" panose="020B0502040204020203" pitchFamily="18" charset="0"/>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r>
              <a:rPr lang="en-NO">
                <a:solidFill>
                  <a:schemeClr val="accent6"/>
                </a:solidFill>
                <a:ea typeface="Roboto Light"/>
                <a:cs typeface="Aptos Serif"/>
              </a:rPr>
              <a:t>A </a:t>
            </a:r>
            <a:r>
              <a:rPr lang="en-NO" err="1">
                <a:solidFill>
                  <a:schemeClr val="accent6"/>
                </a:solidFill>
                <a:ea typeface="Roboto Light"/>
                <a:cs typeface="Aptos Serif"/>
              </a:rPr>
              <a:t>small</a:t>
            </a:r>
            <a:r>
              <a:rPr lang="en-NO">
                <a:solidFill>
                  <a:schemeClr val="accent6"/>
                </a:solidFill>
                <a:ea typeface="Roboto Light"/>
                <a:cs typeface="Aptos Serif"/>
              </a:rPr>
              <a:t> to medium </a:t>
            </a:r>
            <a:r>
              <a:rPr lang="en-NO" err="1">
                <a:solidFill>
                  <a:schemeClr val="accent6"/>
                </a:solidFill>
                <a:ea typeface="Roboto Light"/>
                <a:cs typeface="Aptos Serif"/>
              </a:rPr>
              <a:t>sized</a:t>
            </a:r>
            <a:r>
              <a:rPr lang="en-NO">
                <a:solidFill>
                  <a:schemeClr val="accent6"/>
                </a:solidFill>
                <a:ea typeface="Roboto Light"/>
                <a:cs typeface="Aptos Serif"/>
              </a:rPr>
              <a:t> Business </a:t>
            </a:r>
            <a:r>
              <a:rPr lang="en-NO" err="1">
                <a:solidFill>
                  <a:schemeClr val="accent6"/>
                </a:solidFill>
                <a:ea typeface="Roboto Light"/>
                <a:cs typeface="Aptos Serif"/>
              </a:rPr>
              <a:t>wants</a:t>
            </a:r>
            <a:r>
              <a:rPr lang="en-NO">
                <a:solidFill>
                  <a:schemeClr val="accent6"/>
                </a:solidFill>
                <a:ea typeface="Roboto Light"/>
                <a:cs typeface="Aptos Serif"/>
              </a:rPr>
              <a:t> AI/ML to </a:t>
            </a:r>
            <a:r>
              <a:rPr lang="en-NO" err="1">
                <a:solidFill>
                  <a:schemeClr val="accent6"/>
                </a:solidFill>
                <a:ea typeface="Roboto Light"/>
                <a:cs typeface="Aptos Serif"/>
              </a:rPr>
              <a:t>aid</a:t>
            </a:r>
            <a:r>
              <a:rPr lang="en-NO">
                <a:solidFill>
                  <a:schemeClr val="accent6"/>
                </a:solidFill>
                <a:ea typeface="Roboto Light"/>
                <a:cs typeface="Aptos Serif"/>
              </a:rPr>
              <a:t> in </a:t>
            </a:r>
            <a:r>
              <a:rPr lang="en-NO" err="1">
                <a:solidFill>
                  <a:schemeClr val="accent6"/>
                </a:solidFill>
                <a:ea typeface="Roboto Light"/>
                <a:cs typeface="Aptos Serif"/>
              </a:rPr>
              <a:t>decisionmaking</a:t>
            </a:r>
            <a:r>
              <a:rPr lang="en-NO">
                <a:solidFill>
                  <a:schemeClr val="accent6"/>
                </a:solidFill>
                <a:ea typeface="Roboto Light"/>
                <a:cs typeface="Aptos Serif"/>
              </a:rPr>
              <a:t> and </a:t>
            </a:r>
            <a:r>
              <a:rPr lang="en-NO" err="1">
                <a:solidFill>
                  <a:schemeClr val="accent6"/>
                </a:solidFill>
                <a:ea typeface="Roboto Light"/>
                <a:cs typeface="Aptos Serif"/>
              </a:rPr>
              <a:t>automate</a:t>
            </a:r>
            <a:r>
              <a:rPr lang="en-NO">
                <a:solidFill>
                  <a:schemeClr val="accent6"/>
                </a:solidFill>
                <a:ea typeface="Roboto Light"/>
                <a:cs typeface="Aptos Serif"/>
              </a:rPr>
              <a:t> manual </a:t>
            </a:r>
            <a:r>
              <a:rPr lang="en-NO" err="1">
                <a:solidFill>
                  <a:schemeClr val="accent6"/>
                </a:solidFill>
                <a:ea typeface="Roboto Light"/>
                <a:cs typeface="Aptos Serif"/>
              </a:rPr>
              <a:t>tasks</a:t>
            </a:r>
            <a:endParaRPr lang="nb-NO">
              <a:solidFill>
                <a:schemeClr val="accent6"/>
              </a:solidFill>
              <a:ea typeface="Roboto Light"/>
              <a:cs typeface="Aptos Serif"/>
            </a:endParaRPr>
          </a:p>
        </p:txBody>
      </p:sp>
      <p:sp>
        <p:nvSpPr>
          <p:cNvPr id="10" name="Text Placeholder 4">
            <a:extLst>
              <a:ext uri="{FF2B5EF4-FFF2-40B4-BE49-F238E27FC236}">
                <a16:creationId xmlns:a16="http://schemas.microsoft.com/office/drawing/2014/main" id="{E7A156A5-12AE-8B7F-6EBC-B1302563DC97}"/>
              </a:ext>
            </a:extLst>
          </p:cNvPr>
          <p:cNvSpPr txBox="1">
            <a:spLocks/>
          </p:cNvSpPr>
          <p:nvPr/>
        </p:nvSpPr>
        <p:spPr>
          <a:xfrm>
            <a:off x="7904238" y="2607166"/>
            <a:ext cx="3074471" cy="3144264"/>
          </a:xfrm>
          <a:prstGeom prst="ellipse">
            <a:avLst/>
          </a:prstGeom>
          <a:solidFill>
            <a:schemeClr val="accent2"/>
          </a:solidFill>
          <a:ln>
            <a:noFill/>
          </a:ln>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NO">
                <a:solidFill>
                  <a:schemeClr val="bg1"/>
                </a:solidFill>
              </a:rPr>
              <a:t>Little </a:t>
            </a:r>
            <a:r>
              <a:rPr lang="en-NO" err="1">
                <a:solidFill>
                  <a:schemeClr val="bg1"/>
                </a:solidFill>
              </a:rPr>
              <a:t>experience</a:t>
            </a:r>
            <a:r>
              <a:rPr lang="en-NO">
                <a:solidFill>
                  <a:schemeClr val="bg1"/>
                </a:solidFill>
              </a:rPr>
              <a:t> </a:t>
            </a:r>
            <a:r>
              <a:rPr lang="en-NO" err="1">
                <a:solidFill>
                  <a:schemeClr val="bg1"/>
                </a:solidFill>
              </a:rPr>
              <a:t>with</a:t>
            </a:r>
            <a:r>
              <a:rPr lang="en-NO">
                <a:solidFill>
                  <a:schemeClr val="bg1"/>
                </a:solidFill>
              </a:rPr>
              <a:t> Data Science</a:t>
            </a:r>
            <a:endParaRPr lang="nb-NO">
              <a:solidFill>
                <a:schemeClr val="bg1"/>
              </a:solidFill>
              <a:cs typeface="Arial"/>
            </a:endParaRPr>
          </a:p>
        </p:txBody>
      </p:sp>
      <p:grpSp>
        <p:nvGrpSpPr>
          <p:cNvPr id="6" name="Gruppe 5">
            <a:extLst>
              <a:ext uri="{FF2B5EF4-FFF2-40B4-BE49-F238E27FC236}">
                <a16:creationId xmlns:a16="http://schemas.microsoft.com/office/drawing/2014/main" id="{33DE5613-6182-9D23-CCF4-67524105FD08}"/>
              </a:ext>
            </a:extLst>
          </p:cNvPr>
          <p:cNvGrpSpPr/>
          <p:nvPr/>
        </p:nvGrpSpPr>
        <p:grpSpPr>
          <a:xfrm>
            <a:off x="10628271" y="234057"/>
            <a:ext cx="630000" cy="630000"/>
            <a:chOff x="9845852" y="2892803"/>
            <a:chExt cx="630000" cy="630000"/>
          </a:xfrm>
        </p:grpSpPr>
        <p:sp>
          <p:nvSpPr>
            <p:cNvPr id="4" name="Oval 21">
              <a:extLst>
                <a:ext uri="{FF2B5EF4-FFF2-40B4-BE49-F238E27FC236}">
                  <a16:creationId xmlns:a16="http://schemas.microsoft.com/office/drawing/2014/main" id="{45E974F5-46A5-81D0-AA2C-B51FC17719BC}"/>
                </a:ext>
              </a:extLst>
            </p:cNvPr>
            <p:cNvSpPr>
              <a:spLocks noChangeAspect="1"/>
            </p:cNvSpPr>
            <p:nvPr/>
          </p:nvSpPr>
          <p:spPr>
            <a:xfrm>
              <a:off x="9845852" y="2892803"/>
              <a:ext cx="630000" cy="6300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5" name="Graphic 12" descr="Lightbulb with solid fill">
              <a:extLst>
                <a:ext uri="{FF2B5EF4-FFF2-40B4-BE49-F238E27FC236}">
                  <a16:creationId xmlns:a16="http://schemas.microsoft.com/office/drawing/2014/main" id="{C39FF35A-5846-C280-37D7-9DC6EBD254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795" y="2982803"/>
              <a:ext cx="450000" cy="450000"/>
            </a:xfrm>
            <a:prstGeom prst="rect">
              <a:avLst/>
            </a:prstGeom>
          </p:spPr>
        </p:pic>
      </p:grpSp>
      <p:sp>
        <p:nvSpPr>
          <p:cNvPr id="12" name="Text Placeholder 5">
            <a:extLst>
              <a:ext uri="{FF2B5EF4-FFF2-40B4-BE49-F238E27FC236}">
                <a16:creationId xmlns:a16="http://schemas.microsoft.com/office/drawing/2014/main" id="{2F6B917D-28F4-DD26-B0D0-85FC2C04683F}"/>
              </a:ext>
            </a:extLst>
          </p:cNvPr>
          <p:cNvSpPr txBox="1">
            <a:spLocks/>
          </p:cNvSpPr>
          <p:nvPr/>
        </p:nvSpPr>
        <p:spPr>
          <a:xfrm>
            <a:off x="5375775" y="2607166"/>
            <a:ext cx="3074471" cy="3144264"/>
          </a:xfrm>
          <a:prstGeom prst="ellipse">
            <a:avLst/>
          </a:prstGeom>
          <a:solidFill>
            <a:schemeClr val="accent1"/>
          </a:solidFill>
          <a:ln>
            <a:noFill/>
          </a:ln>
        </p:spPr>
        <p:txBody>
          <a:bodyPr lIns="0" tIns="0" rIns="0" b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err="1">
                <a:solidFill>
                  <a:schemeClr val="bg1"/>
                </a:solidFill>
                <a:cs typeface="Arial"/>
              </a:rPr>
              <a:t>Existing</a:t>
            </a:r>
            <a:r>
              <a:rPr lang="nb-NO">
                <a:solidFill>
                  <a:schemeClr val="bg1"/>
                </a:solidFill>
                <a:cs typeface="Arial"/>
              </a:rPr>
              <a:t> business </a:t>
            </a:r>
            <a:r>
              <a:rPr lang="nb-NO" err="1">
                <a:solidFill>
                  <a:schemeClr val="bg1"/>
                </a:solidFill>
                <a:cs typeface="Arial"/>
              </a:rPr>
              <a:t>logic</a:t>
            </a:r>
            <a:r>
              <a:rPr lang="nb-NO">
                <a:solidFill>
                  <a:schemeClr val="bg1"/>
                </a:solidFill>
                <a:cs typeface="Arial"/>
              </a:rPr>
              <a:t> </a:t>
            </a:r>
            <a:r>
              <a:rPr lang="nb-NO" err="1">
                <a:solidFill>
                  <a:schemeClr val="bg1"/>
                </a:solidFill>
                <a:cs typeface="Arial"/>
              </a:rPr>
              <a:t>inside</a:t>
            </a:r>
            <a:r>
              <a:rPr lang="nb-NO">
                <a:solidFill>
                  <a:schemeClr val="bg1"/>
                </a:solidFill>
                <a:cs typeface="Arial"/>
              </a:rPr>
              <a:t> Power BI</a:t>
            </a:r>
          </a:p>
        </p:txBody>
      </p:sp>
    </p:spTree>
    <p:extLst>
      <p:ext uri="{BB962C8B-B14F-4D97-AF65-F5344CB8AC3E}">
        <p14:creationId xmlns:p14="http://schemas.microsoft.com/office/powerpoint/2010/main" val="28589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C5851F-3300-8303-7560-1DA5AEDA3833}"/>
              </a:ext>
            </a:extLst>
          </p:cNvPr>
          <p:cNvSpPr>
            <a:spLocks noGrp="1"/>
          </p:cNvSpPr>
          <p:nvPr>
            <p:ph type="title"/>
          </p:nvPr>
        </p:nvSpPr>
        <p:spPr/>
        <p:txBody>
          <a:bodyPr/>
          <a:lstStyle/>
          <a:p>
            <a:r>
              <a:rPr lang="nb-NO"/>
              <a:t>A </a:t>
            </a:r>
            <a:r>
              <a:rPr lang="nb-NO" err="1"/>
              <a:t>typical</a:t>
            </a:r>
            <a:r>
              <a:rPr lang="nb-NO"/>
              <a:t> Power BI Reporting Solution</a:t>
            </a:r>
          </a:p>
        </p:txBody>
      </p:sp>
      <p:grpSp>
        <p:nvGrpSpPr>
          <p:cNvPr id="3" name="Group 54">
            <a:extLst>
              <a:ext uri="{FF2B5EF4-FFF2-40B4-BE49-F238E27FC236}">
                <a16:creationId xmlns:a16="http://schemas.microsoft.com/office/drawing/2014/main" id="{5EFF1174-D20E-EAC0-340D-C7FC3D8D3CC1}"/>
              </a:ext>
            </a:extLst>
          </p:cNvPr>
          <p:cNvGrpSpPr/>
          <p:nvPr/>
        </p:nvGrpSpPr>
        <p:grpSpPr>
          <a:xfrm>
            <a:off x="2370458" y="1632045"/>
            <a:ext cx="6168048" cy="3390024"/>
            <a:chOff x="1539657" y="2090907"/>
            <a:chExt cx="6527675" cy="3587678"/>
          </a:xfrm>
        </p:grpSpPr>
        <p:grpSp>
          <p:nvGrpSpPr>
            <p:cNvPr id="21" name="Group 53">
              <a:extLst>
                <a:ext uri="{FF2B5EF4-FFF2-40B4-BE49-F238E27FC236}">
                  <a16:creationId xmlns:a16="http://schemas.microsoft.com/office/drawing/2014/main" id="{43890082-5E49-6661-98D6-D79899FC86A3}"/>
                </a:ext>
              </a:extLst>
            </p:cNvPr>
            <p:cNvGrpSpPr/>
            <p:nvPr/>
          </p:nvGrpSpPr>
          <p:grpSpPr>
            <a:xfrm>
              <a:off x="4258177" y="3089397"/>
              <a:ext cx="1598411" cy="1554365"/>
              <a:chOff x="4258177" y="3089397"/>
              <a:chExt cx="1598411" cy="1554365"/>
            </a:xfrm>
          </p:grpSpPr>
          <p:pic>
            <p:nvPicPr>
              <p:cNvPr id="34" name="Graphic 4">
                <a:extLst>
                  <a:ext uri="{FF2B5EF4-FFF2-40B4-BE49-F238E27FC236}">
                    <a16:creationId xmlns:a16="http://schemas.microsoft.com/office/drawing/2014/main" id="{7665A9C6-8FF5-0EC6-F2F6-FEAEC8E3C4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7383" y="3089397"/>
                <a:ext cx="1260000" cy="1260000"/>
              </a:xfrm>
              <a:prstGeom prst="rect">
                <a:avLst/>
              </a:prstGeom>
            </p:spPr>
          </p:pic>
          <p:sp>
            <p:nvSpPr>
              <p:cNvPr id="35" name="TextBox 14">
                <a:extLst>
                  <a:ext uri="{FF2B5EF4-FFF2-40B4-BE49-F238E27FC236}">
                    <a16:creationId xmlns:a16="http://schemas.microsoft.com/office/drawing/2014/main" id="{E17862CE-BDE0-2F97-1158-02649E3CE30A}"/>
                  </a:ext>
                </a:extLst>
              </p:cNvPr>
              <p:cNvSpPr txBox="1"/>
              <p:nvPr/>
            </p:nvSpPr>
            <p:spPr>
              <a:xfrm>
                <a:off x="4258177" y="4284314"/>
                <a:ext cx="1598411" cy="35944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Sales &amp; Leads</a:t>
                </a:r>
              </a:p>
            </p:txBody>
          </p:sp>
        </p:grpSp>
        <p:grpSp>
          <p:nvGrpSpPr>
            <p:cNvPr id="22" name="Group 52">
              <a:extLst>
                <a:ext uri="{FF2B5EF4-FFF2-40B4-BE49-F238E27FC236}">
                  <a16:creationId xmlns:a16="http://schemas.microsoft.com/office/drawing/2014/main" id="{5F1BE70D-B6CC-E795-2724-EE9E779A426D}"/>
                </a:ext>
              </a:extLst>
            </p:cNvPr>
            <p:cNvGrpSpPr/>
            <p:nvPr/>
          </p:nvGrpSpPr>
          <p:grpSpPr>
            <a:xfrm>
              <a:off x="6807332" y="3075443"/>
              <a:ext cx="1260000" cy="1554365"/>
              <a:chOff x="7454582" y="3089397"/>
              <a:chExt cx="1260000" cy="1554365"/>
            </a:xfrm>
          </p:grpSpPr>
          <p:pic>
            <p:nvPicPr>
              <p:cNvPr id="32" name="Graphic 16">
                <a:extLst>
                  <a:ext uri="{FF2B5EF4-FFF2-40B4-BE49-F238E27FC236}">
                    <a16:creationId xmlns:a16="http://schemas.microsoft.com/office/drawing/2014/main" id="{58B6491F-86A4-2348-6385-C1A74505C1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4582" y="3089397"/>
                <a:ext cx="1260000" cy="1260000"/>
              </a:xfrm>
              <a:prstGeom prst="rect">
                <a:avLst/>
              </a:prstGeom>
            </p:spPr>
          </p:pic>
          <p:sp>
            <p:nvSpPr>
              <p:cNvPr id="33" name="TextBox 17">
                <a:extLst>
                  <a:ext uri="{FF2B5EF4-FFF2-40B4-BE49-F238E27FC236}">
                    <a16:creationId xmlns:a16="http://schemas.microsoft.com/office/drawing/2014/main" id="{D8A5472D-4511-3A76-C43B-9507C08C533E}"/>
                  </a:ext>
                </a:extLst>
              </p:cNvPr>
              <p:cNvSpPr txBox="1"/>
              <p:nvPr/>
            </p:nvSpPr>
            <p:spPr>
              <a:xfrm>
                <a:off x="7703708" y="4284314"/>
                <a:ext cx="739999" cy="359448"/>
              </a:xfrm>
              <a:prstGeom prst="rect">
                <a:avLst/>
              </a:prstGeom>
              <a:noFill/>
            </p:spPr>
            <p:txBody>
              <a:bodyPr wrap="none" rtlCol="0">
                <a:spAutoFit/>
              </a:bodyPr>
              <a:lstStyle/>
              <a:p>
                <a:r>
                  <a:rPr lang="en-NO" sz="1607">
                    <a:solidFill>
                      <a:srgbClr val="E3F7EF"/>
                    </a:solidFill>
                    <a:latin typeface="Arial" panose="020B0604020202020204" pitchFamily="34" charset="0"/>
                    <a:cs typeface="Arial" panose="020B0604020202020204" pitchFamily="34" charset="0"/>
                  </a:rPr>
                  <a:t>Sales</a:t>
                </a:r>
              </a:p>
            </p:txBody>
          </p:sp>
        </p:grpSp>
        <p:grpSp>
          <p:nvGrpSpPr>
            <p:cNvPr id="23" name="Group 20">
              <a:extLst>
                <a:ext uri="{FF2B5EF4-FFF2-40B4-BE49-F238E27FC236}">
                  <a16:creationId xmlns:a16="http://schemas.microsoft.com/office/drawing/2014/main" id="{97CE1239-C3A0-172A-95FC-E081F7A08979}"/>
                </a:ext>
              </a:extLst>
            </p:cNvPr>
            <p:cNvGrpSpPr/>
            <p:nvPr/>
          </p:nvGrpSpPr>
          <p:grpSpPr>
            <a:xfrm>
              <a:off x="1539657" y="2090907"/>
              <a:ext cx="914400" cy="1159318"/>
              <a:chOff x="1552578" y="2603326"/>
              <a:chExt cx="914400" cy="1159318"/>
            </a:xfrm>
          </p:grpSpPr>
          <p:pic>
            <p:nvPicPr>
              <p:cNvPr id="30" name="Graphic 8" descr="Database with solid fill">
                <a:extLst>
                  <a:ext uri="{FF2B5EF4-FFF2-40B4-BE49-F238E27FC236}">
                    <a16:creationId xmlns:a16="http://schemas.microsoft.com/office/drawing/2014/main" id="{B22A7952-ABFD-8297-792F-E13B65A874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578" y="2603326"/>
                <a:ext cx="914400" cy="914400"/>
              </a:xfrm>
              <a:prstGeom prst="rect">
                <a:avLst/>
              </a:prstGeom>
            </p:spPr>
          </p:pic>
          <p:sp>
            <p:nvSpPr>
              <p:cNvPr id="31" name="TextBox 10">
                <a:extLst>
                  <a:ext uri="{FF2B5EF4-FFF2-40B4-BE49-F238E27FC236}">
                    <a16:creationId xmlns:a16="http://schemas.microsoft.com/office/drawing/2014/main" id="{E1377840-E7F9-D833-F48A-DF0C4F790A00}"/>
                  </a:ext>
                </a:extLst>
              </p:cNvPr>
              <p:cNvSpPr txBox="1"/>
              <p:nvPr/>
            </p:nvSpPr>
            <p:spPr>
              <a:xfrm>
                <a:off x="1663530" y="3403196"/>
                <a:ext cx="692498" cy="35944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CRM</a:t>
                </a:r>
              </a:p>
            </p:txBody>
          </p:sp>
        </p:grpSp>
        <p:grpSp>
          <p:nvGrpSpPr>
            <p:cNvPr id="24" name="Group 22">
              <a:extLst>
                <a:ext uri="{FF2B5EF4-FFF2-40B4-BE49-F238E27FC236}">
                  <a16:creationId xmlns:a16="http://schemas.microsoft.com/office/drawing/2014/main" id="{68F3E147-CB86-21AE-EA7E-75BB49333FD7}"/>
                </a:ext>
              </a:extLst>
            </p:cNvPr>
            <p:cNvGrpSpPr/>
            <p:nvPr/>
          </p:nvGrpSpPr>
          <p:grpSpPr>
            <a:xfrm>
              <a:off x="1539657" y="4406533"/>
              <a:ext cx="914400" cy="1272052"/>
              <a:chOff x="1552578" y="2490592"/>
              <a:chExt cx="914400" cy="1272052"/>
            </a:xfrm>
          </p:grpSpPr>
          <p:pic>
            <p:nvPicPr>
              <p:cNvPr id="28" name="Graphic 23" descr="Database with solid fill">
                <a:extLst>
                  <a:ext uri="{FF2B5EF4-FFF2-40B4-BE49-F238E27FC236}">
                    <a16:creationId xmlns:a16="http://schemas.microsoft.com/office/drawing/2014/main" id="{1EA53743-EA9F-AFC7-E024-46C5C79690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578" y="2490592"/>
                <a:ext cx="914400" cy="914400"/>
              </a:xfrm>
              <a:prstGeom prst="rect">
                <a:avLst/>
              </a:prstGeom>
            </p:spPr>
          </p:pic>
          <p:sp>
            <p:nvSpPr>
              <p:cNvPr id="29" name="TextBox 24">
                <a:extLst>
                  <a:ext uri="{FF2B5EF4-FFF2-40B4-BE49-F238E27FC236}">
                    <a16:creationId xmlns:a16="http://schemas.microsoft.com/office/drawing/2014/main" id="{6BF7053A-BB39-AA8D-7AB1-5B50C08FB9D8}"/>
                  </a:ext>
                </a:extLst>
              </p:cNvPr>
              <p:cNvSpPr txBox="1"/>
              <p:nvPr/>
            </p:nvSpPr>
            <p:spPr>
              <a:xfrm>
                <a:off x="1687280" y="3403196"/>
                <a:ext cx="644997" cy="35944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ERP</a:t>
                </a:r>
              </a:p>
            </p:txBody>
          </p:sp>
        </p:grpSp>
        <p:cxnSp>
          <p:nvCxnSpPr>
            <p:cNvPr id="25" name="Elbow Connector 28">
              <a:extLst>
                <a:ext uri="{FF2B5EF4-FFF2-40B4-BE49-F238E27FC236}">
                  <a16:creationId xmlns:a16="http://schemas.microsoft.com/office/drawing/2014/main" id="{9A0201B6-40C2-2EB6-981E-0A3BDABFF377}"/>
                </a:ext>
              </a:extLst>
            </p:cNvPr>
            <p:cNvCxnSpPr>
              <a:cxnSpLocks/>
              <a:stCxn id="30" idx="3"/>
              <a:endCxn id="34" idx="1"/>
            </p:cNvCxnSpPr>
            <p:nvPr/>
          </p:nvCxnSpPr>
          <p:spPr>
            <a:xfrm>
              <a:off x="2454057" y="2548107"/>
              <a:ext cx="1973326" cy="1171290"/>
            </a:xfrm>
            <a:prstGeom prst="bentConnector3">
              <a:avLst/>
            </a:prstGeom>
            <a:ln w="28575" cap="rnd">
              <a:solidFill>
                <a:schemeClr val="accent5"/>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32">
              <a:extLst>
                <a:ext uri="{FF2B5EF4-FFF2-40B4-BE49-F238E27FC236}">
                  <a16:creationId xmlns:a16="http://schemas.microsoft.com/office/drawing/2014/main" id="{C9C370D9-D32D-8237-2DF8-CE68C9943824}"/>
                </a:ext>
              </a:extLst>
            </p:cNvPr>
            <p:cNvCxnSpPr>
              <a:cxnSpLocks/>
              <a:stCxn id="28" idx="3"/>
              <a:endCxn id="34" idx="1"/>
            </p:cNvCxnSpPr>
            <p:nvPr/>
          </p:nvCxnSpPr>
          <p:spPr>
            <a:xfrm flipV="1">
              <a:off x="2454057" y="3719397"/>
              <a:ext cx="1973326" cy="1144336"/>
            </a:xfrm>
            <a:prstGeom prst="bentConnector3">
              <a:avLst>
                <a:gd name="adj1" fmla="val 50000"/>
              </a:avLst>
            </a:prstGeom>
            <a:ln w="28575" cap="rnd">
              <a:solidFill>
                <a:schemeClr val="accent5"/>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48">
              <a:extLst>
                <a:ext uri="{FF2B5EF4-FFF2-40B4-BE49-F238E27FC236}">
                  <a16:creationId xmlns:a16="http://schemas.microsoft.com/office/drawing/2014/main" id="{D05FD15A-28B0-E18E-FD4C-D087717831D2}"/>
                </a:ext>
              </a:extLst>
            </p:cNvPr>
            <p:cNvCxnSpPr>
              <a:cxnSpLocks/>
              <a:stCxn id="34" idx="3"/>
              <a:endCxn id="32" idx="1"/>
            </p:cNvCxnSpPr>
            <p:nvPr/>
          </p:nvCxnSpPr>
          <p:spPr>
            <a:xfrm flipV="1">
              <a:off x="5687383" y="3705443"/>
              <a:ext cx="1119949" cy="13954"/>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kstSylinder 19">
            <a:extLst>
              <a:ext uri="{FF2B5EF4-FFF2-40B4-BE49-F238E27FC236}">
                <a16:creationId xmlns:a16="http://schemas.microsoft.com/office/drawing/2014/main" id="{96FCB469-5C04-9424-9F10-C0A337E6BD98}"/>
              </a:ext>
            </a:extLst>
          </p:cNvPr>
          <p:cNvSpPr txBox="1"/>
          <p:nvPr/>
        </p:nvSpPr>
        <p:spPr>
          <a:xfrm>
            <a:off x="5945392" y="1645759"/>
            <a:ext cx="184731" cy="441339"/>
          </a:xfrm>
          <a:prstGeom prst="rect">
            <a:avLst/>
          </a:prstGeom>
          <a:noFill/>
        </p:spPr>
        <p:txBody>
          <a:bodyPr wrap="none" rtlCol="0" anchor="t">
            <a:spAutoFit/>
          </a:bodyPr>
          <a:lstStyle/>
          <a:p>
            <a:pPr algn="l"/>
            <a:endParaRPr lang="nb-NO" sz="2268">
              <a:latin typeface="Calibri Light" charset="0"/>
              <a:ea typeface="Calibri Light" charset="0"/>
              <a:cs typeface="Calibri Light" charset="0"/>
            </a:endParaRPr>
          </a:p>
        </p:txBody>
      </p:sp>
      <p:grpSp>
        <p:nvGrpSpPr>
          <p:cNvPr id="7" name="Gruppe 6">
            <a:extLst>
              <a:ext uri="{FF2B5EF4-FFF2-40B4-BE49-F238E27FC236}">
                <a16:creationId xmlns:a16="http://schemas.microsoft.com/office/drawing/2014/main" id="{DA001CBA-D7AD-6B7F-C362-142657071967}"/>
              </a:ext>
            </a:extLst>
          </p:cNvPr>
          <p:cNvGrpSpPr/>
          <p:nvPr/>
        </p:nvGrpSpPr>
        <p:grpSpPr>
          <a:xfrm>
            <a:off x="10628271" y="234057"/>
            <a:ext cx="630000" cy="630000"/>
            <a:chOff x="9845852" y="2892803"/>
            <a:chExt cx="630000" cy="630000"/>
          </a:xfrm>
        </p:grpSpPr>
        <p:sp>
          <p:nvSpPr>
            <p:cNvPr id="5" name="Oval 21">
              <a:extLst>
                <a:ext uri="{FF2B5EF4-FFF2-40B4-BE49-F238E27FC236}">
                  <a16:creationId xmlns:a16="http://schemas.microsoft.com/office/drawing/2014/main" id="{512EE498-FEC3-BA11-4327-EB4B57AE5D2B}"/>
                </a:ext>
              </a:extLst>
            </p:cNvPr>
            <p:cNvSpPr>
              <a:spLocks noChangeAspect="1"/>
            </p:cNvSpPr>
            <p:nvPr/>
          </p:nvSpPr>
          <p:spPr>
            <a:xfrm>
              <a:off x="9845852" y="2892803"/>
              <a:ext cx="630000" cy="6300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6" name="Graphic 12" descr="Lightbulb with solid fill">
              <a:extLst>
                <a:ext uri="{FF2B5EF4-FFF2-40B4-BE49-F238E27FC236}">
                  <a16:creationId xmlns:a16="http://schemas.microsoft.com/office/drawing/2014/main" id="{A57B0983-DB0B-CE28-1068-B6D0130763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5795" y="2982803"/>
              <a:ext cx="450000" cy="450000"/>
            </a:xfrm>
            <a:prstGeom prst="rect">
              <a:avLst/>
            </a:prstGeom>
          </p:spPr>
        </p:pic>
      </p:grpSp>
    </p:spTree>
    <p:extLst>
      <p:ext uri="{BB962C8B-B14F-4D97-AF65-F5344CB8AC3E}">
        <p14:creationId xmlns:p14="http://schemas.microsoft.com/office/powerpoint/2010/main" val="353811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F66B-5EEA-0A82-A5BA-A6D57257D68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0A7CD2A-95BA-1C5C-E32D-480AA8F81A98}"/>
              </a:ext>
            </a:extLst>
          </p:cNvPr>
          <p:cNvSpPr>
            <a:spLocks noGrp="1"/>
          </p:cNvSpPr>
          <p:nvPr>
            <p:ph type="title"/>
          </p:nvPr>
        </p:nvSpPr>
        <p:spPr/>
        <p:txBody>
          <a:bodyPr/>
          <a:lstStyle/>
          <a:p>
            <a:r>
              <a:rPr lang="nb-NO"/>
              <a:t>A </a:t>
            </a:r>
            <a:r>
              <a:rPr lang="nb-NO" err="1"/>
              <a:t>Fabric</a:t>
            </a:r>
            <a:r>
              <a:rPr lang="nb-NO"/>
              <a:t> Reporting Solution </a:t>
            </a:r>
            <a:r>
              <a:rPr lang="nb-NO" err="1"/>
              <a:t>with</a:t>
            </a:r>
            <a:r>
              <a:rPr lang="nb-NO"/>
              <a:t> </a:t>
            </a:r>
            <a:br>
              <a:rPr lang="nb-NO"/>
            </a:br>
            <a:r>
              <a:rPr lang="nb-NO" err="1"/>
              <a:t>Semantic</a:t>
            </a:r>
            <a:r>
              <a:rPr lang="nb-NO"/>
              <a:t> Link</a:t>
            </a:r>
          </a:p>
        </p:txBody>
      </p:sp>
      <p:grpSp>
        <p:nvGrpSpPr>
          <p:cNvPr id="4" name="Group 53">
            <a:extLst>
              <a:ext uri="{FF2B5EF4-FFF2-40B4-BE49-F238E27FC236}">
                <a16:creationId xmlns:a16="http://schemas.microsoft.com/office/drawing/2014/main" id="{96A65E74-5045-DD08-B6F0-C26743BAFDB9}"/>
              </a:ext>
            </a:extLst>
          </p:cNvPr>
          <p:cNvGrpSpPr/>
          <p:nvPr/>
        </p:nvGrpSpPr>
        <p:grpSpPr>
          <a:xfrm>
            <a:off x="3803799" y="2523599"/>
            <a:ext cx="1510350" cy="1468731"/>
            <a:chOff x="4258177" y="3089397"/>
            <a:chExt cx="1598411" cy="1554365"/>
          </a:xfrm>
        </p:grpSpPr>
        <p:pic>
          <p:nvPicPr>
            <p:cNvPr id="5" name="Graphic 4">
              <a:extLst>
                <a:ext uri="{FF2B5EF4-FFF2-40B4-BE49-F238E27FC236}">
                  <a16:creationId xmlns:a16="http://schemas.microsoft.com/office/drawing/2014/main" id="{224970BD-945C-BF38-3BC9-A3A6B65761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7383" y="3089397"/>
              <a:ext cx="1260000" cy="1260000"/>
            </a:xfrm>
            <a:prstGeom prst="rect">
              <a:avLst/>
            </a:prstGeom>
          </p:spPr>
        </p:pic>
        <p:sp>
          <p:nvSpPr>
            <p:cNvPr id="6" name="TextBox 14">
              <a:extLst>
                <a:ext uri="{FF2B5EF4-FFF2-40B4-BE49-F238E27FC236}">
                  <a16:creationId xmlns:a16="http://schemas.microsoft.com/office/drawing/2014/main" id="{8122D312-1616-CDC6-83A1-D942BD8A4410}"/>
                </a:ext>
              </a:extLst>
            </p:cNvPr>
            <p:cNvSpPr txBox="1"/>
            <p:nvPr/>
          </p:nvSpPr>
          <p:spPr>
            <a:xfrm>
              <a:off x="4258177" y="4284314"/>
              <a:ext cx="1598411" cy="359448"/>
            </a:xfrm>
            <a:prstGeom prst="rect">
              <a:avLst/>
            </a:prstGeom>
            <a:noFill/>
          </p:spPr>
          <p:txBody>
            <a:bodyPr wrap="none" lIns="91440" tIns="45720" rIns="91440" bIns="45720" rtlCol="0" anchor="t">
              <a:spAutoFit/>
            </a:bodyPr>
            <a:lstStyle/>
            <a:p>
              <a:pPr algn="ctr"/>
              <a:r>
                <a:rPr lang="en-NO" sz="1600">
                  <a:solidFill>
                    <a:schemeClr val="accent6"/>
                  </a:solidFill>
                  <a:latin typeface="Arial"/>
                  <a:cs typeface="Arial"/>
                </a:rPr>
                <a:t>Sales &amp; Leads</a:t>
              </a:r>
              <a:endParaRPr lang="nb-NO" sz="1600">
                <a:solidFill>
                  <a:schemeClr val="accent6"/>
                </a:solidFill>
                <a:latin typeface="Arial"/>
                <a:cs typeface="Arial"/>
              </a:endParaRPr>
            </a:p>
          </p:txBody>
        </p:sp>
      </p:grpSp>
      <p:grpSp>
        <p:nvGrpSpPr>
          <p:cNvPr id="7" name="Group 52">
            <a:extLst>
              <a:ext uri="{FF2B5EF4-FFF2-40B4-BE49-F238E27FC236}">
                <a16:creationId xmlns:a16="http://schemas.microsoft.com/office/drawing/2014/main" id="{2C2E28F5-98C0-58B1-84F9-2C81C008531C}"/>
              </a:ext>
            </a:extLst>
          </p:cNvPr>
          <p:cNvGrpSpPr/>
          <p:nvPr/>
        </p:nvGrpSpPr>
        <p:grpSpPr>
          <a:xfrm>
            <a:off x="8571362" y="2565511"/>
            <a:ext cx="1190583" cy="1468731"/>
            <a:chOff x="7454582" y="3089397"/>
            <a:chExt cx="1260000" cy="1554365"/>
          </a:xfrm>
        </p:grpSpPr>
        <p:pic>
          <p:nvPicPr>
            <p:cNvPr id="8" name="Graphic 16">
              <a:extLst>
                <a:ext uri="{FF2B5EF4-FFF2-40B4-BE49-F238E27FC236}">
                  <a16:creationId xmlns:a16="http://schemas.microsoft.com/office/drawing/2014/main" id="{ED70718A-5CAD-A86C-53B8-ECED22650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4582" y="3089397"/>
              <a:ext cx="1260000" cy="1260000"/>
            </a:xfrm>
            <a:prstGeom prst="rect">
              <a:avLst/>
            </a:prstGeom>
          </p:spPr>
        </p:pic>
        <p:sp>
          <p:nvSpPr>
            <p:cNvPr id="9" name="TextBox 17">
              <a:extLst>
                <a:ext uri="{FF2B5EF4-FFF2-40B4-BE49-F238E27FC236}">
                  <a16:creationId xmlns:a16="http://schemas.microsoft.com/office/drawing/2014/main" id="{0B385366-BDD6-A08E-692A-A3BF37593314}"/>
                </a:ext>
              </a:extLst>
            </p:cNvPr>
            <p:cNvSpPr txBox="1"/>
            <p:nvPr/>
          </p:nvSpPr>
          <p:spPr>
            <a:xfrm>
              <a:off x="7703708" y="4284314"/>
              <a:ext cx="739999" cy="359448"/>
            </a:xfrm>
            <a:prstGeom prst="rect">
              <a:avLst/>
            </a:prstGeom>
            <a:noFill/>
          </p:spPr>
          <p:txBody>
            <a:bodyPr wrap="none" lIns="91440" tIns="45720" rIns="91440" bIns="45720" rtlCol="0" anchor="t">
              <a:spAutoFit/>
            </a:bodyPr>
            <a:lstStyle/>
            <a:p>
              <a:r>
                <a:rPr lang="en-NO" sz="1600">
                  <a:solidFill>
                    <a:schemeClr val="accent6"/>
                  </a:solidFill>
                  <a:latin typeface="Arial"/>
                  <a:cs typeface="Arial"/>
                </a:rPr>
                <a:t>Sales</a:t>
              </a:r>
              <a:endParaRPr lang="nb-NO" sz="1600">
                <a:solidFill>
                  <a:schemeClr val="accent6"/>
                </a:solidFill>
                <a:latin typeface="Arial"/>
                <a:cs typeface="Arial"/>
              </a:endParaRPr>
            </a:p>
          </p:txBody>
        </p:sp>
      </p:grpSp>
      <p:grpSp>
        <p:nvGrpSpPr>
          <p:cNvPr id="10" name="Group 20">
            <a:extLst>
              <a:ext uri="{FF2B5EF4-FFF2-40B4-BE49-F238E27FC236}">
                <a16:creationId xmlns:a16="http://schemas.microsoft.com/office/drawing/2014/main" id="{4FDB0D9C-EADF-52ED-6ADB-7DAD8245A647}"/>
              </a:ext>
            </a:extLst>
          </p:cNvPr>
          <p:cNvGrpSpPr/>
          <p:nvPr/>
        </p:nvGrpSpPr>
        <p:grpSpPr>
          <a:xfrm>
            <a:off x="1235050" y="1580120"/>
            <a:ext cx="864023" cy="1095448"/>
            <a:chOff x="1552578" y="2603326"/>
            <a:chExt cx="914400" cy="1159318"/>
          </a:xfrm>
        </p:grpSpPr>
        <p:pic>
          <p:nvPicPr>
            <p:cNvPr id="11" name="Graphic 8" descr="Database with solid fill">
              <a:extLst>
                <a:ext uri="{FF2B5EF4-FFF2-40B4-BE49-F238E27FC236}">
                  <a16:creationId xmlns:a16="http://schemas.microsoft.com/office/drawing/2014/main" id="{FEA40C38-4077-51E9-A843-2AC5181339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578" y="2603326"/>
              <a:ext cx="914400" cy="914400"/>
            </a:xfrm>
            <a:prstGeom prst="rect">
              <a:avLst/>
            </a:prstGeom>
          </p:spPr>
        </p:pic>
        <p:sp>
          <p:nvSpPr>
            <p:cNvPr id="12" name="TextBox 10">
              <a:extLst>
                <a:ext uri="{FF2B5EF4-FFF2-40B4-BE49-F238E27FC236}">
                  <a16:creationId xmlns:a16="http://schemas.microsoft.com/office/drawing/2014/main" id="{73D232F0-72D3-2451-9CC4-EBDA0C6B4BD4}"/>
                </a:ext>
              </a:extLst>
            </p:cNvPr>
            <p:cNvSpPr txBox="1"/>
            <p:nvPr/>
          </p:nvSpPr>
          <p:spPr>
            <a:xfrm>
              <a:off x="1663530" y="3403196"/>
              <a:ext cx="692498" cy="359448"/>
            </a:xfrm>
            <a:prstGeom prst="rect">
              <a:avLst/>
            </a:prstGeom>
            <a:noFill/>
          </p:spPr>
          <p:txBody>
            <a:bodyPr wrap="none" lIns="91440" tIns="45720" rIns="91440" bIns="45720" rtlCol="0" anchor="t">
              <a:spAutoFit/>
            </a:bodyPr>
            <a:lstStyle/>
            <a:p>
              <a:r>
                <a:rPr lang="en-NO" sz="1600">
                  <a:solidFill>
                    <a:schemeClr val="accent6"/>
                  </a:solidFill>
                  <a:latin typeface="Arial"/>
                  <a:cs typeface="Arial"/>
                </a:rPr>
                <a:t>CRM</a:t>
              </a:r>
              <a:endParaRPr lang="nb-NO" sz="1600">
                <a:solidFill>
                  <a:schemeClr val="accent6"/>
                </a:solidFill>
                <a:latin typeface="Arial"/>
                <a:cs typeface="Arial"/>
              </a:endParaRPr>
            </a:p>
          </p:txBody>
        </p:sp>
      </p:grpSp>
      <p:grpSp>
        <p:nvGrpSpPr>
          <p:cNvPr id="13" name="Group 22">
            <a:extLst>
              <a:ext uri="{FF2B5EF4-FFF2-40B4-BE49-F238E27FC236}">
                <a16:creationId xmlns:a16="http://schemas.microsoft.com/office/drawing/2014/main" id="{DC51ED77-80B5-C4DB-5749-5229F7743E15}"/>
              </a:ext>
            </a:extLst>
          </p:cNvPr>
          <p:cNvGrpSpPr/>
          <p:nvPr/>
        </p:nvGrpSpPr>
        <p:grpSpPr>
          <a:xfrm>
            <a:off x="1235050" y="3768171"/>
            <a:ext cx="864023" cy="1201971"/>
            <a:chOff x="1552578" y="2490592"/>
            <a:chExt cx="914400" cy="1272052"/>
          </a:xfrm>
        </p:grpSpPr>
        <p:pic>
          <p:nvPicPr>
            <p:cNvPr id="14" name="Graphic 23" descr="Database with solid fill">
              <a:extLst>
                <a:ext uri="{FF2B5EF4-FFF2-40B4-BE49-F238E27FC236}">
                  <a16:creationId xmlns:a16="http://schemas.microsoft.com/office/drawing/2014/main" id="{2C7FA980-BFFD-F818-DA35-207BDEC1D0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578" y="2490592"/>
              <a:ext cx="914400" cy="914400"/>
            </a:xfrm>
            <a:prstGeom prst="rect">
              <a:avLst/>
            </a:prstGeom>
          </p:spPr>
        </p:pic>
        <p:sp>
          <p:nvSpPr>
            <p:cNvPr id="15" name="TextBox 24">
              <a:extLst>
                <a:ext uri="{FF2B5EF4-FFF2-40B4-BE49-F238E27FC236}">
                  <a16:creationId xmlns:a16="http://schemas.microsoft.com/office/drawing/2014/main" id="{F173639B-FFD5-93D4-2830-F499F3EFA994}"/>
                </a:ext>
              </a:extLst>
            </p:cNvPr>
            <p:cNvSpPr txBox="1"/>
            <p:nvPr/>
          </p:nvSpPr>
          <p:spPr>
            <a:xfrm>
              <a:off x="1687280" y="3403196"/>
              <a:ext cx="644997" cy="359448"/>
            </a:xfrm>
            <a:prstGeom prst="rect">
              <a:avLst/>
            </a:prstGeom>
            <a:noFill/>
          </p:spPr>
          <p:txBody>
            <a:bodyPr wrap="none" lIns="91440" tIns="45720" rIns="91440" bIns="45720" rtlCol="0" anchor="t">
              <a:spAutoFit/>
            </a:bodyPr>
            <a:lstStyle/>
            <a:p>
              <a:r>
                <a:rPr lang="en-NO" sz="1600">
                  <a:solidFill>
                    <a:schemeClr val="accent6"/>
                  </a:solidFill>
                  <a:latin typeface="Arial"/>
                  <a:cs typeface="Arial"/>
                </a:rPr>
                <a:t>ERP</a:t>
              </a:r>
              <a:endParaRPr lang="nb-NO" sz="1600">
                <a:solidFill>
                  <a:schemeClr val="accent6"/>
                </a:solidFill>
                <a:latin typeface="Arial"/>
                <a:cs typeface="Arial"/>
              </a:endParaRPr>
            </a:p>
          </p:txBody>
        </p:sp>
      </p:grpSp>
      <p:cxnSp>
        <p:nvCxnSpPr>
          <p:cNvPr id="16" name="Elbow Connector 28">
            <a:extLst>
              <a:ext uri="{FF2B5EF4-FFF2-40B4-BE49-F238E27FC236}">
                <a16:creationId xmlns:a16="http://schemas.microsoft.com/office/drawing/2014/main" id="{DEE323C8-4623-4C41-FEC2-69D1753188DB}"/>
              </a:ext>
            </a:extLst>
          </p:cNvPr>
          <p:cNvCxnSpPr>
            <a:cxnSpLocks/>
          </p:cNvCxnSpPr>
          <p:nvPr/>
        </p:nvCxnSpPr>
        <p:spPr>
          <a:xfrm>
            <a:off x="2099073" y="2012130"/>
            <a:ext cx="1864610" cy="1106759"/>
          </a:xfrm>
          <a:prstGeom prst="bentConnector3">
            <a:avLst/>
          </a:prstGeom>
          <a:ln w="38100" cap="rnd">
            <a:solidFill>
              <a:schemeClr val="accent5"/>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32">
            <a:extLst>
              <a:ext uri="{FF2B5EF4-FFF2-40B4-BE49-F238E27FC236}">
                <a16:creationId xmlns:a16="http://schemas.microsoft.com/office/drawing/2014/main" id="{DE26FFA0-288A-09AD-C103-C33A8B017272}"/>
              </a:ext>
            </a:extLst>
          </p:cNvPr>
          <p:cNvCxnSpPr>
            <a:cxnSpLocks/>
          </p:cNvCxnSpPr>
          <p:nvPr/>
        </p:nvCxnSpPr>
        <p:spPr>
          <a:xfrm flipV="1">
            <a:off x="2099073" y="3118891"/>
            <a:ext cx="1864610" cy="1081292"/>
          </a:xfrm>
          <a:prstGeom prst="bentConnector3">
            <a:avLst>
              <a:gd name="adj1" fmla="val 50000"/>
            </a:avLst>
          </a:prstGeom>
          <a:ln w="38100" cap="rnd">
            <a:solidFill>
              <a:schemeClr val="accent5"/>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48">
            <a:extLst>
              <a:ext uri="{FF2B5EF4-FFF2-40B4-BE49-F238E27FC236}">
                <a16:creationId xmlns:a16="http://schemas.microsoft.com/office/drawing/2014/main" id="{8AB14559-D0EE-D75E-5FAC-4C25FE3095B6}"/>
              </a:ext>
            </a:extLst>
          </p:cNvPr>
          <p:cNvCxnSpPr>
            <a:cxnSpLocks/>
          </p:cNvCxnSpPr>
          <p:nvPr/>
        </p:nvCxnSpPr>
        <p:spPr>
          <a:xfrm>
            <a:off x="5154267" y="3118892"/>
            <a:ext cx="3417096" cy="41912"/>
          </a:xfrm>
          <a:prstGeom prst="straightConnector1">
            <a:avLst/>
          </a:prstGeom>
          <a:ln w="38100" cap="rnd">
            <a:solidFill>
              <a:schemeClr val="accent5"/>
            </a:solidFill>
            <a:round/>
            <a:tailEnd type="triangle"/>
          </a:ln>
        </p:spPr>
        <p:style>
          <a:lnRef idx="1">
            <a:schemeClr val="accent1"/>
          </a:lnRef>
          <a:fillRef idx="0">
            <a:schemeClr val="accent1"/>
          </a:fillRef>
          <a:effectRef idx="0">
            <a:schemeClr val="accent1"/>
          </a:effectRef>
          <a:fontRef idx="minor">
            <a:schemeClr val="tx1"/>
          </a:fontRef>
        </p:style>
      </p:cxnSp>
      <p:pic>
        <p:nvPicPr>
          <p:cNvPr id="19" name="Graphic 3">
            <a:extLst>
              <a:ext uri="{FF2B5EF4-FFF2-40B4-BE49-F238E27FC236}">
                <a16:creationId xmlns:a16="http://schemas.microsoft.com/office/drawing/2014/main" id="{F96A2E11-0F55-BD03-BB64-25978F1058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43525" y="4793954"/>
            <a:ext cx="1190583" cy="1190583"/>
          </a:xfrm>
          <a:prstGeom prst="rect">
            <a:avLst/>
          </a:prstGeom>
        </p:spPr>
      </p:pic>
      <p:pic>
        <p:nvPicPr>
          <p:cNvPr id="20" name="Graphic 6">
            <a:extLst>
              <a:ext uri="{FF2B5EF4-FFF2-40B4-BE49-F238E27FC236}">
                <a16:creationId xmlns:a16="http://schemas.microsoft.com/office/drawing/2014/main" id="{5E5724A3-6483-43C2-A751-F5BA35B09D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3684" y="4793954"/>
            <a:ext cx="1190583" cy="1190583"/>
          </a:xfrm>
          <a:prstGeom prst="rect">
            <a:avLst/>
          </a:prstGeom>
        </p:spPr>
      </p:pic>
      <p:cxnSp>
        <p:nvCxnSpPr>
          <p:cNvPr id="21" name="Straight Arrow Connector 7">
            <a:extLst>
              <a:ext uri="{FF2B5EF4-FFF2-40B4-BE49-F238E27FC236}">
                <a16:creationId xmlns:a16="http://schemas.microsoft.com/office/drawing/2014/main" id="{26BA36A2-7C91-87EA-0C13-6F0F322A604C}"/>
              </a:ext>
            </a:extLst>
          </p:cNvPr>
          <p:cNvCxnSpPr>
            <a:cxnSpLocks/>
          </p:cNvCxnSpPr>
          <p:nvPr/>
        </p:nvCxnSpPr>
        <p:spPr>
          <a:xfrm>
            <a:off x="4558974" y="3992330"/>
            <a:ext cx="2" cy="801624"/>
          </a:xfrm>
          <a:prstGeom prst="straightConnector1">
            <a:avLst/>
          </a:prstGeom>
          <a:ln w="38100" cap="rnd">
            <a:solidFill>
              <a:schemeClr val="accent5"/>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18">
            <a:extLst>
              <a:ext uri="{FF2B5EF4-FFF2-40B4-BE49-F238E27FC236}">
                <a16:creationId xmlns:a16="http://schemas.microsoft.com/office/drawing/2014/main" id="{F4E04965-989A-D134-2DF7-76A93C5F96A4}"/>
              </a:ext>
            </a:extLst>
          </p:cNvPr>
          <p:cNvCxnSpPr>
            <a:cxnSpLocks/>
          </p:cNvCxnSpPr>
          <p:nvPr/>
        </p:nvCxnSpPr>
        <p:spPr>
          <a:xfrm flipH="1">
            <a:off x="5154267" y="5389245"/>
            <a:ext cx="1889258" cy="0"/>
          </a:xfrm>
          <a:prstGeom prst="straightConnector1">
            <a:avLst/>
          </a:prstGeom>
          <a:ln w="38100" cap="rnd">
            <a:solidFill>
              <a:schemeClr val="accent5"/>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7">
            <a:extLst>
              <a:ext uri="{FF2B5EF4-FFF2-40B4-BE49-F238E27FC236}">
                <a16:creationId xmlns:a16="http://schemas.microsoft.com/office/drawing/2014/main" id="{49BADC52-4F5F-46A3-01AB-1A01EC72F842}"/>
              </a:ext>
            </a:extLst>
          </p:cNvPr>
          <p:cNvSpPr txBox="1"/>
          <p:nvPr/>
        </p:nvSpPr>
        <p:spPr>
          <a:xfrm rot="2041267">
            <a:off x="5953378" y="3475498"/>
            <a:ext cx="1330429" cy="586956"/>
          </a:xfrm>
          <a:prstGeom prst="rect">
            <a:avLst/>
          </a:prstGeom>
          <a:noFill/>
          <a:ln>
            <a:noFill/>
          </a:ln>
        </p:spPr>
        <p:txBody>
          <a:bodyPr wrap="square" rtlCol="0">
            <a:spAutoFit/>
          </a:bodyPr>
          <a:lstStyle/>
          <a:p>
            <a:r>
              <a:rPr lang="en-NO" sz="1607" i="1">
                <a:solidFill>
                  <a:srgbClr val="E3F7EF"/>
                </a:solidFill>
              </a:rPr>
              <a:t>Semantic Link</a:t>
            </a:r>
          </a:p>
        </p:txBody>
      </p:sp>
      <p:cxnSp>
        <p:nvCxnSpPr>
          <p:cNvPr id="24" name="Straight Arrow Connector 29">
            <a:extLst>
              <a:ext uri="{FF2B5EF4-FFF2-40B4-BE49-F238E27FC236}">
                <a16:creationId xmlns:a16="http://schemas.microsoft.com/office/drawing/2014/main" id="{D6CBC6CC-A1F3-611F-5235-ACEC92DA2041}"/>
              </a:ext>
            </a:extLst>
          </p:cNvPr>
          <p:cNvCxnSpPr>
            <a:cxnSpLocks/>
          </p:cNvCxnSpPr>
          <p:nvPr/>
        </p:nvCxnSpPr>
        <p:spPr>
          <a:xfrm flipH="1" flipV="1">
            <a:off x="5154267" y="3118891"/>
            <a:ext cx="2484551" cy="1675063"/>
          </a:xfrm>
          <a:prstGeom prst="straightConnector1">
            <a:avLst/>
          </a:prstGeom>
          <a:ln w="38100" cap="rnd">
            <a:solidFill>
              <a:schemeClr val="accent5"/>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TextBox 33">
            <a:extLst>
              <a:ext uri="{FF2B5EF4-FFF2-40B4-BE49-F238E27FC236}">
                <a16:creationId xmlns:a16="http://schemas.microsoft.com/office/drawing/2014/main" id="{EAA6B704-09E8-332B-57F6-EA617815E9E1}"/>
              </a:ext>
            </a:extLst>
          </p:cNvPr>
          <p:cNvSpPr txBox="1"/>
          <p:nvPr/>
        </p:nvSpPr>
        <p:spPr>
          <a:xfrm>
            <a:off x="3551329" y="5984538"/>
            <a:ext cx="2015296" cy="339645"/>
          </a:xfrm>
          <a:prstGeom prst="rect">
            <a:avLst/>
          </a:prstGeom>
          <a:noFill/>
        </p:spPr>
        <p:txBody>
          <a:bodyPr wrap="square" lIns="91440" tIns="45720" rIns="91440" bIns="45720" rtlCol="0" anchor="t">
            <a:spAutoFit/>
          </a:bodyPr>
          <a:lstStyle/>
          <a:p>
            <a:pPr algn="ctr"/>
            <a:r>
              <a:rPr lang="en-NO" sz="1600">
                <a:solidFill>
                  <a:schemeClr val="accent6"/>
                </a:solidFill>
                <a:latin typeface="Arial"/>
                <a:cs typeface="Arial"/>
              </a:rPr>
              <a:t>Model &amp; Predictions</a:t>
            </a:r>
            <a:endParaRPr lang="nb-NO" sz="1600">
              <a:solidFill>
                <a:schemeClr val="accent6"/>
              </a:solidFill>
              <a:latin typeface="Arial"/>
              <a:cs typeface="Arial"/>
            </a:endParaRPr>
          </a:p>
        </p:txBody>
      </p:sp>
      <p:sp>
        <p:nvSpPr>
          <p:cNvPr id="26" name="TextBox 34">
            <a:extLst>
              <a:ext uri="{FF2B5EF4-FFF2-40B4-BE49-F238E27FC236}">
                <a16:creationId xmlns:a16="http://schemas.microsoft.com/office/drawing/2014/main" id="{9BE9CDC3-B488-250A-D69F-2300D8DC51EE}"/>
              </a:ext>
            </a:extLst>
          </p:cNvPr>
          <p:cNvSpPr txBox="1"/>
          <p:nvPr/>
        </p:nvSpPr>
        <p:spPr>
          <a:xfrm>
            <a:off x="6463719" y="5978775"/>
            <a:ext cx="2350195" cy="339645"/>
          </a:xfrm>
          <a:prstGeom prst="rect">
            <a:avLst/>
          </a:prstGeom>
          <a:noFill/>
        </p:spPr>
        <p:txBody>
          <a:bodyPr wrap="square" lIns="91440" tIns="45720" rIns="91440" bIns="45720" rtlCol="0" anchor="t">
            <a:spAutoFit/>
          </a:bodyPr>
          <a:lstStyle/>
          <a:p>
            <a:pPr algn="ctr"/>
            <a:r>
              <a:rPr lang="en-NO" sz="1600">
                <a:solidFill>
                  <a:schemeClr val="accent6"/>
                </a:solidFill>
                <a:latin typeface="Arial"/>
                <a:cs typeface="Arial"/>
              </a:rPr>
              <a:t>Explore, Train &amp; Predict</a:t>
            </a:r>
            <a:endParaRPr lang="nb-NO" sz="1600">
              <a:solidFill>
                <a:schemeClr val="accent6"/>
              </a:solidFill>
              <a:latin typeface="Arial"/>
              <a:cs typeface="Arial"/>
            </a:endParaRPr>
          </a:p>
        </p:txBody>
      </p:sp>
      <p:grpSp>
        <p:nvGrpSpPr>
          <p:cNvPr id="29" name="Gruppe 28">
            <a:extLst>
              <a:ext uri="{FF2B5EF4-FFF2-40B4-BE49-F238E27FC236}">
                <a16:creationId xmlns:a16="http://schemas.microsoft.com/office/drawing/2014/main" id="{2A7B5410-98FE-C7A5-AE7A-BC89043A7E13}"/>
              </a:ext>
            </a:extLst>
          </p:cNvPr>
          <p:cNvGrpSpPr/>
          <p:nvPr/>
        </p:nvGrpSpPr>
        <p:grpSpPr>
          <a:xfrm>
            <a:off x="10628271" y="234057"/>
            <a:ext cx="630000" cy="630000"/>
            <a:chOff x="9845852" y="2892803"/>
            <a:chExt cx="630000" cy="630000"/>
          </a:xfrm>
        </p:grpSpPr>
        <p:sp>
          <p:nvSpPr>
            <p:cNvPr id="27" name="Oval 21">
              <a:extLst>
                <a:ext uri="{FF2B5EF4-FFF2-40B4-BE49-F238E27FC236}">
                  <a16:creationId xmlns:a16="http://schemas.microsoft.com/office/drawing/2014/main" id="{C36DEA64-BF86-4318-DCA3-5D5674FED4D0}"/>
                </a:ext>
              </a:extLst>
            </p:cNvPr>
            <p:cNvSpPr>
              <a:spLocks noChangeAspect="1"/>
            </p:cNvSpPr>
            <p:nvPr/>
          </p:nvSpPr>
          <p:spPr>
            <a:xfrm>
              <a:off x="9845852" y="2892803"/>
              <a:ext cx="630000" cy="6300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rgbClr val="E3F7EF"/>
                </a:solidFill>
                <a:latin typeface="+mj-lt"/>
              </a:endParaRPr>
            </a:p>
          </p:txBody>
        </p:sp>
        <p:pic>
          <p:nvPicPr>
            <p:cNvPr id="28" name="Graphic 12" descr="Lightbulb with solid fill">
              <a:extLst>
                <a:ext uri="{FF2B5EF4-FFF2-40B4-BE49-F238E27FC236}">
                  <a16:creationId xmlns:a16="http://schemas.microsoft.com/office/drawing/2014/main" id="{3E73835F-E670-6609-17C8-130988DC7A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35795" y="2982803"/>
              <a:ext cx="450000" cy="450000"/>
            </a:xfrm>
            <a:prstGeom prst="rect">
              <a:avLst/>
            </a:prstGeom>
          </p:spPr>
        </p:pic>
      </p:grpSp>
    </p:spTree>
    <p:extLst>
      <p:ext uri="{BB962C8B-B14F-4D97-AF65-F5344CB8AC3E}">
        <p14:creationId xmlns:p14="http://schemas.microsoft.com/office/powerpoint/2010/main" val="411523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0D7F40-849D-8E0F-D907-6F95E736B266}"/>
              </a:ext>
            </a:extLst>
          </p:cNvPr>
          <p:cNvSpPr>
            <a:spLocks noGrp="1"/>
          </p:cNvSpPr>
          <p:nvPr>
            <p:ph type="title"/>
          </p:nvPr>
        </p:nvSpPr>
        <p:spPr/>
        <p:txBody>
          <a:bodyPr/>
          <a:lstStyle/>
          <a:p>
            <a:r>
              <a:rPr lang="en-NO">
                <a:ea typeface="Roboto"/>
                <a:cs typeface="Aptos Serif"/>
              </a:rPr>
              <a:t>Data </a:t>
            </a:r>
            <a:r>
              <a:rPr lang="en-NO" err="1">
                <a:ea typeface="Roboto"/>
                <a:cs typeface="Aptos Serif"/>
              </a:rPr>
              <a:t>Discovery</a:t>
            </a:r>
            <a:r>
              <a:rPr lang="en-NO">
                <a:ea typeface="Roboto"/>
                <a:cs typeface="Aptos Serif"/>
              </a:rPr>
              <a:t> and Pre-Processesing</a:t>
            </a:r>
            <a:endParaRPr lang="nb-NO">
              <a:ea typeface="Roboto"/>
              <a:cs typeface="Aptos Serif"/>
            </a:endParaRPr>
          </a:p>
        </p:txBody>
      </p:sp>
      <p:sp>
        <p:nvSpPr>
          <p:cNvPr id="9" name="Plassholder for tekst 8">
            <a:extLst>
              <a:ext uri="{FF2B5EF4-FFF2-40B4-BE49-F238E27FC236}">
                <a16:creationId xmlns:a16="http://schemas.microsoft.com/office/drawing/2014/main" id="{E1A4FE06-5972-57AD-3795-7CF320368E5D}"/>
              </a:ext>
            </a:extLst>
          </p:cNvPr>
          <p:cNvSpPr>
            <a:spLocks noGrp="1"/>
          </p:cNvSpPr>
          <p:nvPr>
            <p:ph type="body" sz="quarter" idx="10"/>
          </p:nvPr>
        </p:nvSpPr>
        <p:spPr/>
        <p:txBody>
          <a:bodyPr/>
          <a:lstStyle/>
          <a:p>
            <a:r>
              <a:rPr lang="nb-NO">
                <a:effectLst>
                  <a:outerShdw blurRad="63500" dist="63500" dir="2700000" algn="tl" rotWithShape="0">
                    <a:srgbClr val="117865">
                      <a:lumMod val="50000"/>
                      <a:alpha val="50000"/>
                    </a:srgbClr>
                  </a:outerShdw>
                </a:effectLst>
              </a:rPr>
              <a:t>Applying </a:t>
            </a:r>
            <a:r>
              <a:rPr lang="nb-NO" err="1">
                <a:effectLst>
                  <a:outerShdw blurRad="63500" dist="63500" dir="2700000" algn="tl" rotWithShape="0">
                    <a:srgbClr val="117865">
                      <a:lumMod val="50000"/>
                      <a:alpha val="50000"/>
                    </a:srgbClr>
                  </a:outerShdw>
                </a:effectLst>
              </a:rPr>
              <a:t>the</a:t>
            </a:r>
            <a:r>
              <a:rPr lang="nb-NO">
                <a:effectLst>
                  <a:outerShdw blurRad="63500" dist="63500" dir="2700000" algn="tl" rotWithShape="0">
                    <a:srgbClr val="117865">
                      <a:lumMod val="50000"/>
                      <a:alpha val="50000"/>
                    </a:srgbClr>
                  </a:outerShdw>
                </a:effectLst>
              </a:rPr>
              <a:t> Data Science </a:t>
            </a:r>
            <a:r>
              <a:rPr lang="nb-NO" err="1">
                <a:effectLst>
                  <a:outerShdw blurRad="63500" dist="63500" dir="2700000" algn="tl" rotWithShape="0">
                    <a:srgbClr val="117865">
                      <a:lumMod val="50000"/>
                      <a:alpha val="50000"/>
                    </a:srgbClr>
                  </a:outerShdw>
                </a:effectLst>
              </a:rPr>
              <a:t>Process</a:t>
            </a:r>
            <a:endParaRPr lang="nb-NO" err="1"/>
          </a:p>
        </p:txBody>
      </p:sp>
      <p:grpSp>
        <p:nvGrpSpPr>
          <p:cNvPr id="2" name="Gruppe 1">
            <a:extLst>
              <a:ext uri="{FF2B5EF4-FFF2-40B4-BE49-F238E27FC236}">
                <a16:creationId xmlns:a16="http://schemas.microsoft.com/office/drawing/2014/main" id="{75A9D468-40C2-B225-8CAA-E2F71DE54DEE}"/>
              </a:ext>
            </a:extLst>
          </p:cNvPr>
          <p:cNvGrpSpPr/>
          <p:nvPr/>
        </p:nvGrpSpPr>
        <p:grpSpPr>
          <a:xfrm>
            <a:off x="5070493" y="4745341"/>
            <a:ext cx="1369173" cy="1373961"/>
            <a:chOff x="10616007" y="248103"/>
            <a:chExt cx="630000" cy="630000"/>
          </a:xfrm>
        </p:grpSpPr>
        <p:sp>
          <p:nvSpPr>
            <p:cNvPr id="5" name="Oval 20">
              <a:extLst>
                <a:ext uri="{FF2B5EF4-FFF2-40B4-BE49-F238E27FC236}">
                  <a16:creationId xmlns:a16="http://schemas.microsoft.com/office/drawing/2014/main" id="{5DAFF923-1D0E-9202-0817-D904353B6FF3}"/>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8" name="Graphic 8" descr="Research with solid fill">
              <a:extLst>
                <a:ext uri="{FF2B5EF4-FFF2-40B4-BE49-F238E27FC236}">
                  <a16:creationId xmlns:a16="http://schemas.microsoft.com/office/drawing/2014/main" id="{4752C8A6-F59B-DF7A-FAE7-DBE7F07D7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06007" y="338104"/>
              <a:ext cx="450000" cy="450000"/>
            </a:xfrm>
            <a:prstGeom prst="rect">
              <a:avLst/>
            </a:prstGeom>
          </p:spPr>
        </p:pic>
      </p:grpSp>
    </p:spTree>
    <p:extLst>
      <p:ext uri="{BB962C8B-B14F-4D97-AF65-F5344CB8AC3E}">
        <p14:creationId xmlns:p14="http://schemas.microsoft.com/office/powerpoint/2010/main" val="1011751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433921-3E0B-5E0A-7FDE-D8149DCE21F2}"/>
              </a:ext>
            </a:extLst>
          </p:cNvPr>
          <p:cNvSpPr>
            <a:spLocks noGrp="1"/>
          </p:cNvSpPr>
          <p:nvPr>
            <p:ph type="title"/>
          </p:nvPr>
        </p:nvSpPr>
        <p:spPr/>
        <p:txBody>
          <a:bodyPr/>
          <a:lstStyle/>
          <a:p>
            <a:r>
              <a:rPr lang="en-NO"/>
              <a:t>How to do Data Discovery in Fabric?</a:t>
            </a:r>
          </a:p>
        </p:txBody>
      </p:sp>
      <p:sp>
        <p:nvSpPr>
          <p:cNvPr id="13" name="Content Placeholder 12">
            <a:extLst>
              <a:ext uri="{FF2B5EF4-FFF2-40B4-BE49-F238E27FC236}">
                <a16:creationId xmlns:a16="http://schemas.microsoft.com/office/drawing/2014/main" id="{E6EF201A-82BE-6A8D-328B-262534066E39}"/>
              </a:ext>
            </a:extLst>
          </p:cNvPr>
          <p:cNvSpPr>
            <a:spLocks noGrp="1"/>
          </p:cNvSpPr>
          <p:nvPr>
            <p:ph idx="1"/>
          </p:nvPr>
        </p:nvSpPr>
        <p:spPr/>
        <p:txBody>
          <a:bodyPr vert="horz" lIns="0" tIns="0" rIns="0" bIns="0" rtlCol="0" anchor="t">
            <a:normAutofit fontScale="92500" lnSpcReduction="10000"/>
          </a:bodyPr>
          <a:lstStyle/>
          <a:p>
            <a:pPr marL="863600" lvl="2"/>
            <a:r>
              <a:rPr lang="en-NO" sz="4000" err="1">
                <a:ea typeface="Roboto Light"/>
                <a:cs typeface="Aptos Serif"/>
              </a:rPr>
              <a:t>OneLake</a:t>
            </a:r>
            <a:r>
              <a:rPr lang="en-NO" sz="4000">
                <a:ea typeface="Roboto Light"/>
                <a:cs typeface="Aptos Serif"/>
              </a:rPr>
              <a:t> Data Catalog</a:t>
            </a:r>
          </a:p>
          <a:p>
            <a:pPr marL="863600" lvl="2"/>
            <a:endParaRPr lang="en-NO" sz="4000">
              <a:ea typeface="Roboto Light"/>
              <a:cs typeface="Aptos Serif"/>
            </a:endParaRPr>
          </a:p>
          <a:p>
            <a:pPr marL="863600" lvl="2"/>
            <a:r>
              <a:rPr lang="en-NO" sz="4000">
                <a:ea typeface="Roboto Light"/>
                <a:cs typeface="Aptos Serif"/>
              </a:rPr>
              <a:t>Promotions and Certifications</a:t>
            </a:r>
            <a:endParaRPr lang="en-NO" sz="4000">
              <a:effectLst>
                <a:outerShdw blurRad="63500" dist="63500" dir="2700000" algn="tl" rotWithShape="0">
                  <a:srgbClr val="117865">
                    <a:lumMod val="50000"/>
                    <a:alpha val="50000"/>
                  </a:srgbClr>
                </a:outerShdw>
              </a:effectLst>
              <a:ea typeface="Roboto Light"/>
              <a:cs typeface="Aptos Serif"/>
            </a:endParaRPr>
          </a:p>
          <a:p>
            <a:pPr marL="863600" lvl="2"/>
            <a:endParaRPr lang="en-NO" sz="4000">
              <a:ea typeface="Roboto Light"/>
              <a:cs typeface="Aptos Serif"/>
            </a:endParaRPr>
          </a:p>
          <a:p>
            <a:pPr marL="863600" lvl="2"/>
            <a:r>
              <a:rPr lang="en-NO" sz="4000">
                <a:ea typeface="Roboto Light"/>
                <a:cs typeface="Aptos Serif"/>
              </a:rPr>
              <a:t>Purview</a:t>
            </a:r>
            <a:endParaRPr lang="en-NO" sz="4000">
              <a:effectLst>
                <a:outerShdw blurRad="63500" dist="63500" dir="2700000" algn="tl" rotWithShape="0">
                  <a:srgbClr val="117865">
                    <a:lumMod val="50000"/>
                    <a:alpha val="50000"/>
                  </a:srgbClr>
                </a:outerShdw>
              </a:effectLst>
              <a:ea typeface="Roboto Light"/>
              <a:cs typeface="Aptos Serif"/>
            </a:endParaRPr>
          </a:p>
          <a:p>
            <a:pPr marL="863600" lvl="2"/>
            <a:endParaRPr lang="en-NO" sz="4000">
              <a:effectLst>
                <a:outerShdw blurRad="63500" dist="63500" dir="2700000" algn="tl" rotWithShape="0">
                  <a:srgbClr val="117865">
                    <a:lumMod val="50000"/>
                    <a:alpha val="50000"/>
                  </a:srgbClr>
                </a:outerShdw>
              </a:effectLst>
              <a:ea typeface="Roboto Light"/>
              <a:cs typeface="Aptos Serif"/>
            </a:endParaRPr>
          </a:p>
          <a:p>
            <a:pPr marL="863600" lvl="2"/>
            <a:r>
              <a:rPr lang="en-NO" sz="4000">
                <a:solidFill>
                  <a:schemeClr val="accent6">
                    <a:lumMod val="76000"/>
                  </a:schemeClr>
                </a:solidFill>
                <a:effectLst>
                  <a:outerShdw blurRad="63500" dist="63500" dir="2700000" algn="tl" rotWithShape="0">
                    <a:srgbClr val="117865">
                      <a:lumMod val="50000"/>
                      <a:alpha val="50000"/>
                    </a:srgbClr>
                  </a:outerShdw>
                </a:effectLst>
                <a:ea typeface="Roboto Light"/>
                <a:cs typeface="Aptos Serif"/>
              </a:rPr>
              <a:t>Copilot in Fabric (announced)</a:t>
            </a:r>
          </a:p>
        </p:txBody>
      </p:sp>
      <p:sp>
        <p:nvSpPr>
          <p:cNvPr id="11" name="TextBox 10">
            <a:extLst>
              <a:ext uri="{FF2B5EF4-FFF2-40B4-BE49-F238E27FC236}">
                <a16:creationId xmlns:a16="http://schemas.microsoft.com/office/drawing/2014/main" id="{F2971BF1-80CC-7302-5B85-9BDD8D44E153}"/>
              </a:ext>
            </a:extLst>
          </p:cNvPr>
          <p:cNvSpPr txBox="1"/>
          <p:nvPr/>
        </p:nvSpPr>
        <p:spPr>
          <a:xfrm>
            <a:off x="2505205" y="3006247"/>
            <a:ext cx="0" cy="0"/>
          </a:xfrm>
          <a:prstGeom prst="rect">
            <a:avLst/>
          </a:prstGeom>
          <a:noFill/>
        </p:spPr>
        <p:txBody>
          <a:bodyPr wrap="none" lIns="0" tIns="0" rIns="0" bIns="0" rtlCol="0" anchor="ctr">
            <a:noAutofit/>
          </a:bodyPr>
          <a:lstStyle/>
          <a:p>
            <a:pPr algn="ctr"/>
            <a:endParaRPr lang="en-NO"/>
          </a:p>
        </p:txBody>
      </p:sp>
      <p:pic>
        <p:nvPicPr>
          <p:cNvPr id="3" name="Grafikk 2">
            <a:extLst>
              <a:ext uri="{FF2B5EF4-FFF2-40B4-BE49-F238E27FC236}">
                <a16:creationId xmlns:a16="http://schemas.microsoft.com/office/drawing/2014/main" id="{AEF0583E-67B8-5658-985E-DDAE464EF4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025" y="1412117"/>
            <a:ext cx="559838" cy="560285"/>
          </a:xfrm>
          <a:prstGeom prst="rect">
            <a:avLst/>
          </a:prstGeom>
        </p:spPr>
      </p:pic>
      <p:pic>
        <p:nvPicPr>
          <p:cNvPr id="5" name="Grafikk 4">
            <a:extLst>
              <a:ext uri="{FF2B5EF4-FFF2-40B4-BE49-F238E27FC236}">
                <a16:creationId xmlns:a16="http://schemas.microsoft.com/office/drawing/2014/main" id="{AED8C492-C85D-EC6E-A401-9831A9622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737" y="4069806"/>
            <a:ext cx="554382" cy="564644"/>
          </a:xfrm>
          <a:prstGeom prst="rect">
            <a:avLst/>
          </a:prstGeom>
        </p:spPr>
      </p:pic>
      <p:pic>
        <p:nvPicPr>
          <p:cNvPr id="6" name="Grafikk 5" descr="Diplomrull med heldekkende fyll">
            <a:extLst>
              <a:ext uri="{FF2B5EF4-FFF2-40B4-BE49-F238E27FC236}">
                <a16:creationId xmlns:a16="http://schemas.microsoft.com/office/drawing/2014/main" id="{6CA59729-3A60-B016-3936-DB7C1A2669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706" y="2737716"/>
            <a:ext cx="554413" cy="552338"/>
          </a:xfrm>
          <a:prstGeom prst="rect">
            <a:avLst/>
          </a:prstGeom>
        </p:spPr>
      </p:pic>
      <p:grpSp>
        <p:nvGrpSpPr>
          <p:cNvPr id="21" name="Gruppe 20">
            <a:extLst>
              <a:ext uri="{FF2B5EF4-FFF2-40B4-BE49-F238E27FC236}">
                <a16:creationId xmlns:a16="http://schemas.microsoft.com/office/drawing/2014/main" id="{9A7B2D64-CD38-3CEE-E819-D0678B3036CB}"/>
              </a:ext>
            </a:extLst>
          </p:cNvPr>
          <p:cNvGrpSpPr/>
          <p:nvPr/>
        </p:nvGrpSpPr>
        <p:grpSpPr>
          <a:xfrm>
            <a:off x="10616007" y="248103"/>
            <a:ext cx="630000" cy="630000"/>
            <a:chOff x="10616007" y="248103"/>
            <a:chExt cx="630000" cy="630000"/>
          </a:xfrm>
        </p:grpSpPr>
        <p:sp>
          <p:nvSpPr>
            <p:cNvPr id="19" name="Oval 20">
              <a:extLst>
                <a:ext uri="{FF2B5EF4-FFF2-40B4-BE49-F238E27FC236}">
                  <a16:creationId xmlns:a16="http://schemas.microsoft.com/office/drawing/2014/main" id="{DDC2439B-AE2E-8A18-0D54-693163CCC079}"/>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20" name="Graphic 8" descr="Research with solid fill">
              <a:extLst>
                <a:ext uri="{FF2B5EF4-FFF2-40B4-BE49-F238E27FC236}">
                  <a16:creationId xmlns:a16="http://schemas.microsoft.com/office/drawing/2014/main" id="{5A0BF335-EC9D-75EE-3D7B-E38A6D72FD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6007" y="338104"/>
              <a:ext cx="450000" cy="450000"/>
            </a:xfrm>
            <a:prstGeom prst="rect">
              <a:avLst/>
            </a:prstGeom>
          </p:spPr>
        </p:pic>
      </p:grpSp>
      <p:pic>
        <p:nvPicPr>
          <p:cNvPr id="4" name="Grafikk 3" descr="Spørsmålstegn med heldekkende fyll">
            <a:extLst>
              <a:ext uri="{FF2B5EF4-FFF2-40B4-BE49-F238E27FC236}">
                <a16:creationId xmlns:a16="http://schemas.microsoft.com/office/drawing/2014/main" id="{CC78E559-E39B-2FFB-07D7-FD84DD404A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1931" y="5373006"/>
            <a:ext cx="553648" cy="553648"/>
          </a:xfrm>
          <a:prstGeom prst="rect">
            <a:avLst/>
          </a:prstGeom>
        </p:spPr>
      </p:pic>
    </p:spTree>
    <p:extLst>
      <p:ext uri="{BB962C8B-B14F-4D97-AF65-F5344CB8AC3E}">
        <p14:creationId xmlns:p14="http://schemas.microsoft.com/office/powerpoint/2010/main" val="405918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433921-3E0B-5E0A-7FDE-D8149DCE21F2}"/>
              </a:ext>
            </a:extLst>
          </p:cNvPr>
          <p:cNvSpPr>
            <a:spLocks noGrp="1"/>
          </p:cNvSpPr>
          <p:nvPr>
            <p:ph type="title"/>
          </p:nvPr>
        </p:nvSpPr>
        <p:spPr/>
        <p:txBody>
          <a:bodyPr/>
          <a:lstStyle/>
          <a:p>
            <a:r>
              <a:rPr lang="en-NO"/>
              <a:t>Pre-processing in Fabric with Semantic Link?</a:t>
            </a:r>
          </a:p>
        </p:txBody>
      </p:sp>
      <p:sp>
        <p:nvSpPr>
          <p:cNvPr id="13" name="Content Placeholder 12">
            <a:extLst>
              <a:ext uri="{FF2B5EF4-FFF2-40B4-BE49-F238E27FC236}">
                <a16:creationId xmlns:a16="http://schemas.microsoft.com/office/drawing/2014/main" id="{E6EF201A-82BE-6A8D-328B-262534066E39}"/>
              </a:ext>
            </a:extLst>
          </p:cNvPr>
          <p:cNvSpPr>
            <a:spLocks noGrp="1"/>
          </p:cNvSpPr>
          <p:nvPr>
            <p:ph idx="1"/>
          </p:nvPr>
        </p:nvSpPr>
        <p:spPr>
          <a:xfrm>
            <a:off x="360363" y="1843407"/>
            <a:ext cx="10799762" cy="4276405"/>
          </a:xfrm>
        </p:spPr>
        <p:txBody>
          <a:bodyPr vert="horz" lIns="0" tIns="0" rIns="0" bIns="0" rtlCol="0" anchor="t">
            <a:normAutofit/>
          </a:bodyPr>
          <a:lstStyle/>
          <a:p>
            <a:r>
              <a:rPr lang="en-NO" sz="3600" b="1" err="1">
                <a:ea typeface="Roboto Light"/>
                <a:cs typeface="Aptos Serif"/>
              </a:rPr>
              <a:t>Hopefully</a:t>
            </a:r>
            <a:r>
              <a:rPr lang="en-NO" sz="3600" b="1">
                <a:ea typeface="Roboto Light"/>
                <a:cs typeface="Aptos Serif"/>
              </a:rPr>
              <a:t> not!</a:t>
            </a:r>
            <a:endParaRPr lang="nb-NO" sz="3600" b="1">
              <a:ea typeface="Roboto Light"/>
              <a:cs typeface="Aptos Serif"/>
            </a:endParaRPr>
          </a:p>
          <a:p>
            <a:r>
              <a:rPr lang="en-NO" sz="3600" i="1">
                <a:ea typeface="Roboto Light"/>
                <a:cs typeface="Aptos Serif"/>
              </a:rPr>
              <a:t>If </a:t>
            </a:r>
            <a:r>
              <a:rPr lang="en-NO" sz="3600" i="1" err="1">
                <a:ea typeface="Roboto Light"/>
                <a:cs typeface="Aptos Serif"/>
              </a:rPr>
              <a:t>the</a:t>
            </a:r>
            <a:r>
              <a:rPr lang="en-NO" sz="3600" i="1">
                <a:ea typeface="Roboto Light"/>
                <a:cs typeface="Aptos Serif"/>
              </a:rPr>
              <a:t> data </a:t>
            </a:r>
            <a:r>
              <a:rPr lang="en-NO" sz="3600" i="1" err="1">
                <a:ea typeface="Roboto Light"/>
                <a:cs typeface="Aptos Serif"/>
              </a:rPr>
              <a:t>analyst</a:t>
            </a:r>
            <a:r>
              <a:rPr lang="en-NO" sz="3600" i="1">
                <a:ea typeface="Roboto Light"/>
                <a:cs typeface="Aptos Serif"/>
              </a:rPr>
              <a:t> </a:t>
            </a:r>
            <a:r>
              <a:rPr lang="en-NO" sz="3600" i="1" err="1">
                <a:ea typeface="Roboto Light"/>
                <a:cs typeface="Aptos Serif"/>
              </a:rPr>
              <a:t>did</a:t>
            </a:r>
            <a:r>
              <a:rPr lang="en-NO" sz="3600" i="1">
                <a:ea typeface="Roboto Light"/>
                <a:cs typeface="Aptos Serif"/>
              </a:rPr>
              <a:t> </a:t>
            </a:r>
            <a:r>
              <a:rPr lang="en-NO" sz="3600" i="1" err="1">
                <a:ea typeface="Roboto Light"/>
                <a:cs typeface="Aptos Serif"/>
              </a:rPr>
              <a:t>their</a:t>
            </a:r>
            <a:r>
              <a:rPr lang="en-NO" sz="3600" i="1">
                <a:ea typeface="Roboto Light"/>
                <a:cs typeface="Aptos Serif"/>
              </a:rPr>
              <a:t> </a:t>
            </a:r>
            <a:r>
              <a:rPr lang="en-NO" sz="3600" i="1" err="1">
                <a:ea typeface="Roboto Light"/>
                <a:cs typeface="Aptos Serif"/>
              </a:rPr>
              <a:t>job</a:t>
            </a:r>
            <a:r>
              <a:rPr lang="en-NO" sz="3600" i="1">
                <a:ea typeface="Roboto Light"/>
                <a:cs typeface="Aptos Serif"/>
              </a:rPr>
              <a:t>... </a:t>
            </a:r>
            <a:endParaRPr lang="nb-NO" sz="3600">
              <a:ea typeface="Roboto Light"/>
              <a:cs typeface="Aptos Serif"/>
            </a:endParaRPr>
          </a:p>
          <a:p>
            <a:endParaRPr lang="en-NO" sz="3600">
              <a:ea typeface="Roboto Light"/>
              <a:cs typeface="Aptos Serif"/>
            </a:endParaRPr>
          </a:p>
          <a:p>
            <a:pPr marL="571500" indent="-571500">
              <a:buChar char="•"/>
            </a:pPr>
            <a:r>
              <a:rPr lang="en-NO" sz="3600">
                <a:ea typeface="Roboto Light"/>
                <a:cs typeface="Aptos Serif"/>
              </a:rPr>
              <a:t>Data Wrangler</a:t>
            </a:r>
            <a:endParaRPr lang="en-NO" sz="3600">
              <a:effectLst>
                <a:outerShdw blurRad="63500" dist="63500" dir="2700000" algn="tl" rotWithShape="0">
                  <a:srgbClr val="117865">
                    <a:lumMod val="50000"/>
                    <a:alpha val="50000"/>
                  </a:srgbClr>
                </a:outerShdw>
              </a:effectLst>
              <a:ea typeface="Roboto Light"/>
              <a:cs typeface="Aptos Serif"/>
            </a:endParaRPr>
          </a:p>
          <a:p>
            <a:pPr marL="571500" indent="-571500">
              <a:buChar char="•"/>
            </a:pPr>
            <a:r>
              <a:rPr lang="en-NO" sz="3600">
                <a:ea typeface="Roboto Light"/>
                <a:cs typeface="Aptos Serif"/>
              </a:rPr>
              <a:t>Standard built-in libraries </a:t>
            </a:r>
            <a:endParaRPr lang="en-NO" sz="3600">
              <a:effectLst>
                <a:outerShdw blurRad="63500" dist="63500" dir="2700000" algn="tl" rotWithShape="0">
                  <a:srgbClr val="117865">
                    <a:lumMod val="50000"/>
                    <a:alpha val="50000"/>
                  </a:srgbClr>
                </a:outerShdw>
              </a:effectLst>
            </a:endParaRPr>
          </a:p>
          <a:p>
            <a:pPr marL="431800" lvl="1"/>
            <a:endParaRPr lang="en-NO" sz="3200"/>
          </a:p>
        </p:txBody>
      </p:sp>
      <p:sp>
        <p:nvSpPr>
          <p:cNvPr id="11" name="TextBox 10">
            <a:extLst>
              <a:ext uri="{FF2B5EF4-FFF2-40B4-BE49-F238E27FC236}">
                <a16:creationId xmlns:a16="http://schemas.microsoft.com/office/drawing/2014/main" id="{F2971BF1-80CC-7302-5B85-9BDD8D44E153}"/>
              </a:ext>
            </a:extLst>
          </p:cNvPr>
          <p:cNvSpPr txBox="1"/>
          <p:nvPr/>
        </p:nvSpPr>
        <p:spPr>
          <a:xfrm>
            <a:off x="2505205" y="3006247"/>
            <a:ext cx="0" cy="0"/>
          </a:xfrm>
          <a:prstGeom prst="rect">
            <a:avLst/>
          </a:prstGeom>
          <a:noFill/>
        </p:spPr>
        <p:txBody>
          <a:bodyPr wrap="none" lIns="0" tIns="0" rIns="0" bIns="0" rtlCol="0" anchor="ctr">
            <a:noAutofit/>
          </a:bodyPr>
          <a:lstStyle/>
          <a:p>
            <a:pPr algn="ctr"/>
            <a:endParaRPr lang="en-NO"/>
          </a:p>
        </p:txBody>
      </p:sp>
      <p:grpSp>
        <p:nvGrpSpPr>
          <p:cNvPr id="8" name="Gruppe 7">
            <a:extLst>
              <a:ext uri="{FF2B5EF4-FFF2-40B4-BE49-F238E27FC236}">
                <a16:creationId xmlns:a16="http://schemas.microsoft.com/office/drawing/2014/main" id="{9E0F54FF-56A7-71AD-E2B5-220F3450BE66}"/>
              </a:ext>
            </a:extLst>
          </p:cNvPr>
          <p:cNvGrpSpPr/>
          <p:nvPr/>
        </p:nvGrpSpPr>
        <p:grpSpPr>
          <a:xfrm>
            <a:off x="10616007" y="248103"/>
            <a:ext cx="630000" cy="630000"/>
            <a:chOff x="10616007" y="248103"/>
            <a:chExt cx="630000" cy="630000"/>
          </a:xfrm>
        </p:grpSpPr>
        <p:sp>
          <p:nvSpPr>
            <p:cNvPr id="6" name="Oval 20">
              <a:extLst>
                <a:ext uri="{FF2B5EF4-FFF2-40B4-BE49-F238E27FC236}">
                  <a16:creationId xmlns:a16="http://schemas.microsoft.com/office/drawing/2014/main" id="{5402F7F2-4043-BC17-DAFE-6918F020FBF8}"/>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7" name="Graphic 8" descr="Research with solid fill">
              <a:extLst>
                <a:ext uri="{FF2B5EF4-FFF2-40B4-BE49-F238E27FC236}">
                  <a16:creationId xmlns:a16="http://schemas.microsoft.com/office/drawing/2014/main" id="{912203C0-9FBF-8EC1-94B7-6211A0B5D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6007" y="338104"/>
              <a:ext cx="450000" cy="450000"/>
            </a:xfrm>
            <a:prstGeom prst="rect">
              <a:avLst/>
            </a:prstGeom>
          </p:spPr>
        </p:pic>
      </p:grpSp>
    </p:spTree>
    <p:extLst>
      <p:ext uri="{BB962C8B-B14F-4D97-AF65-F5344CB8AC3E}">
        <p14:creationId xmlns:p14="http://schemas.microsoft.com/office/powerpoint/2010/main" val="1003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4E7A-7843-5A98-0D41-B872777ACCDB}"/>
              </a:ext>
            </a:extLst>
          </p:cNvPr>
          <p:cNvSpPr>
            <a:spLocks noGrp="1"/>
          </p:cNvSpPr>
          <p:nvPr>
            <p:ph type="title"/>
          </p:nvPr>
        </p:nvSpPr>
        <p:spPr/>
        <p:txBody>
          <a:bodyPr/>
          <a:lstStyle/>
          <a:p>
            <a:r>
              <a:rPr lang="en-NO"/>
              <a:t>So How to Access the Semantic Model?</a:t>
            </a:r>
          </a:p>
        </p:txBody>
      </p:sp>
      <p:grpSp>
        <p:nvGrpSpPr>
          <p:cNvPr id="6" name="Gruppe 5">
            <a:extLst>
              <a:ext uri="{FF2B5EF4-FFF2-40B4-BE49-F238E27FC236}">
                <a16:creationId xmlns:a16="http://schemas.microsoft.com/office/drawing/2014/main" id="{7A5CE1FA-79EB-5848-CF92-F217B918C15E}"/>
              </a:ext>
            </a:extLst>
          </p:cNvPr>
          <p:cNvGrpSpPr/>
          <p:nvPr/>
        </p:nvGrpSpPr>
        <p:grpSpPr>
          <a:xfrm>
            <a:off x="10616007" y="248103"/>
            <a:ext cx="630000" cy="630000"/>
            <a:chOff x="10616007" y="248103"/>
            <a:chExt cx="630000" cy="630000"/>
          </a:xfrm>
        </p:grpSpPr>
        <p:sp>
          <p:nvSpPr>
            <p:cNvPr id="4" name="Oval 20">
              <a:extLst>
                <a:ext uri="{FF2B5EF4-FFF2-40B4-BE49-F238E27FC236}">
                  <a16:creationId xmlns:a16="http://schemas.microsoft.com/office/drawing/2014/main" id="{DB99101A-1AD1-6B53-B70E-D123A703FA31}"/>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5" name="Graphic 8" descr="Research with solid fill">
              <a:extLst>
                <a:ext uri="{FF2B5EF4-FFF2-40B4-BE49-F238E27FC236}">
                  <a16:creationId xmlns:a16="http://schemas.microsoft.com/office/drawing/2014/main" id="{524B8C7A-6526-D59A-8A36-57FCA582F6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06007" y="338104"/>
              <a:ext cx="450000" cy="450000"/>
            </a:xfrm>
            <a:prstGeom prst="rect">
              <a:avLst/>
            </a:prstGeom>
          </p:spPr>
        </p:pic>
      </p:grpSp>
    </p:spTree>
    <p:extLst>
      <p:ext uri="{BB962C8B-B14F-4D97-AF65-F5344CB8AC3E}">
        <p14:creationId xmlns:p14="http://schemas.microsoft.com/office/powerpoint/2010/main" val="121539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AA81E-5EFA-9C88-C1B3-6E384AF73011}"/>
              </a:ext>
            </a:extLst>
          </p:cNvPr>
          <p:cNvSpPr>
            <a:spLocks noGrp="1"/>
          </p:cNvSpPr>
          <p:nvPr>
            <p:ph type="title"/>
          </p:nvPr>
        </p:nvSpPr>
        <p:spPr/>
        <p:txBody>
          <a:bodyPr/>
          <a:lstStyle/>
          <a:p>
            <a:r>
              <a:rPr lang="nb-NO" err="1"/>
              <a:t>Accessing</a:t>
            </a:r>
            <a:r>
              <a:rPr lang="nb-NO"/>
              <a:t> Data in </a:t>
            </a:r>
            <a:r>
              <a:rPr lang="nb-NO" err="1"/>
              <a:t>Semantic</a:t>
            </a:r>
            <a:r>
              <a:rPr lang="nb-NO"/>
              <a:t> Models</a:t>
            </a:r>
          </a:p>
        </p:txBody>
      </p:sp>
      <p:sp>
        <p:nvSpPr>
          <p:cNvPr id="3" name="Plassholder for innhold 2">
            <a:extLst>
              <a:ext uri="{FF2B5EF4-FFF2-40B4-BE49-F238E27FC236}">
                <a16:creationId xmlns:a16="http://schemas.microsoft.com/office/drawing/2014/main" id="{42A0969C-3B82-3743-B61A-F973A17D3561}"/>
              </a:ext>
            </a:extLst>
          </p:cNvPr>
          <p:cNvSpPr>
            <a:spLocks noGrp="1"/>
          </p:cNvSpPr>
          <p:nvPr>
            <p:ph sz="half" idx="1"/>
          </p:nvPr>
        </p:nvSpPr>
        <p:spPr/>
        <p:txBody>
          <a:bodyPr vert="horz" lIns="0" tIns="0" rIns="180000" bIns="0" rtlCol="0" anchor="t" anchorCtr="0">
            <a:normAutofit/>
          </a:bodyPr>
          <a:lstStyle/>
          <a:p>
            <a:r>
              <a:rPr lang="nb-NO" b="1" err="1">
                <a:ea typeface="Roboto Light"/>
                <a:cs typeface="Aptos Serif"/>
              </a:rPr>
              <a:t>OneLake</a:t>
            </a:r>
            <a:r>
              <a:rPr lang="nb-NO" b="1">
                <a:ea typeface="Roboto Light"/>
                <a:cs typeface="Aptos Serif"/>
              </a:rPr>
              <a:t> Delta </a:t>
            </a:r>
            <a:r>
              <a:rPr lang="nb-NO" b="1" err="1">
                <a:ea typeface="Roboto Light"/>
                <a:cs typeface="Aptos Serif"/>
              </a:rPr>
              <a:t>Table</a:t>
            </a:r>
            <a:r>
              <a:rPr lang="nb-NO" b="1">
                <a:ea typeface="Roboto Light"/>
                <a:cs typeface="Aptos Serif"/>
              </a:rPr>
              <a:t> Integration</a:t>
            </a:r>
          </a:p>
          <a:p>
            <a:pPr marL="431800" lvl="1"/>
            <a:r>
              <a:rPr lang="nb-NO" sz="2400" err="1">
                <a:solidFill>
                  <a:schemeClr val="accent6"/>
                </a:solidFill>
                <a:ea typeface="Roboto Light"/>
                <a:cs typeface="Aptos Serif"/>
              </a:rPr>
              <a:t>Shortcuts</a:t>
            </a:r>
            <a:endParaRPr lang="nb-NO" sz="2400">
              <a:solidFill>
                <a:schemeClr val="accent6"/>
              </a:solidFill>
              <a:effectLst>
                <a:outerShdw blurRad="63500" dist="63500" dir="2700000" algn="tl" rotWithShape="0">
                  <a:srgbClr val="117865">
                    <a:lumMod val="50000"/>
                    <a:alpha val="50000"/>
                  </a:srgbClr>
                </a:outerShdw>
              </a:effectLst>
              <a:ea typeface="Roboto Light"/>
              <a:cs typeface="Aptos Serif"/>
            </a:endParaRPr>
          </a:p>
          <a:p>
            <a:pPr marL="431800" lvl="1"/>
            <a:r>
              <a:rPr lang="nb-NO" sz="2400" err="1">
                <a:solidFill>
                  <a:schemeClr val="accent6"/>
                </a:solidFill>
                <a:ea typeface="Roboto Light"/>
                <a:cs typeface="Aptos Serif"/>
              </a:rPr>
              <a:t>Only</a:t>
            </a:r>
            <a:r>
              <a:rPr lang="nb-NO" sz="2400">
                <a:solidFill>
                  <a:schemeClr val="accent6"/>
                </a:solidFill>
                <a:ea typeface="Roboto Light"/>
                <a:cs typeface="Aptos Serif"/>
              </a:rPr>
              <a:t> </a:t>
            </a:r>
            <a:r>
              <a:rPr lang="nb-NO" sz="2400" err="1">
                <a:solidFill>
                  <a:schemeClr val="accent6"/>
                </a:solidFill>
                <a:ea typeface="Roboto Light"/>
                <a:cs typeface="Aptos Serif"/>
              </a:rPr>
              <a:t>storage</a:t>
            </a:r>
            <a:r>
              <a:rPr lang="nb-NO" sz="2400">
                <a:solidFill>
                  <a:schemeClr val="accent6"/>
                </a:solidFill>
                <a:ea typeface="Roboto Light"/>
                <a:cs typeface="Aptos Serif"/>
              </a:rPr>
              <a:t> </a:t>
            </a:r>
            <a:r>
              <a:rPr lang="nb-NO" sz="2400" err="1">
                <a:solidFill>
                  <a:schemeClr val="accent6"/>
                </a:solidFill>
                <a:ea typeface="Roboto Light"/>
                <a:cs typeface="Aptos Serif"/>
              </a:rPr>
              <a:t>cost</a:t>
            </a:r>
            <a:endParaRPr lang="nb-NO" sz="2400">
              <a:solidFill>
                <a:schemeClr val="accent6"/>
              </a:solidFill>
            </a:endParaRPr>
          </a:p>
          <a:p>
            <a:pPr marL="431800" lvl="1"/>
            <a:r>
              <a:rPr lang="nb-NO" sz="2400">
                <a:solidFill>
                  <a:srgbClr val="BD6C6C"/>
                </a:solidFill>
                <a:ea typeface="Roboto Light"/>
                <a:cs typeface="Aptos Serif"/>
              </a:rPr>
              <a:t>Import-mode </a:t>
            </a:r>
            <a:r>
              <a:rPr lang="nb-NO" sz="2400" err="1">
                <a:solidFill>
                  <a:srgbClr val="BD6C6C"/>
                </a:solidFill>
                <a:ea typeface="Roboto Light"/>
                <a:cs typeface="Aptos Serif"/>
              </a:rPr>
              <a:t>only</a:t>
            </a:r>
            <a:endParaRPr lang="nb-NO" sz="2400">
              <a:solidFill>
                <a:srgbClr val="BD6C6C"/>
              </a:solidFill>
              <a:effectLst>
                <a:outerShdw blurRad="63500" dist="63500" dir="2700000" algn="tl" rotWithShape="0">
                  <a:srgbClr val="117865">
                    <a:lumMod val="50000"/>
                    <a:alpha val="50000"/>
                  </a:srgbClr>
                </a:outerShdw>
              </a:effectLst>
              <a:ea typeface="Roboto Light"/>
              <a:cs typeface="Aptos Serif"/>
            </a:endParaRPr>
          </a:p>
          <a:p>
            <a:pPr marL="431800" lvl="1"/>
            <a:r>
              <a:rPr lang="nb-NO" sz="2400" err="1">
                <a:solidFill>
                  <a:srgbClr val="BD6C6C"/>
                </a:solidFill>
                <a:ea typeface="Roboto Light"/>
                <a:cs typeface="Aptos Serif"/>
              </a:rPr>
              <a:t>Only</a:t>
            </a:r>
            <a:r>
              <a:rPr lang="nb-NO" sz="2400">
                <a:solidFill>
                  <a:srgbClr val="BD6C6C"/>
                </a:solidFill>
                <a:ea typeface="Roboto Light"/>
                <a:cs typeface="Aptos Serif"/>
              </a:rPr>
              <a:t> "standard" </a:t>
            </a:r>
            <a:r>
              <a:rPr lang="nb-NO" sz="2400" err="1">
                <a:solidFill>
                  <a:srgbClr val="BD6C6C"/>
                </a:solidFill>
                <a:ea typeface="Roboto Light"/>
                <a:cs typeface="Aptos Serif"/>
              </a:rPr>
              <a:t>tables</a:t>
            </a:r>
            <a:endParaRPr lang="nb-NO" sz="2400">
              <a:solidFill>
                <a:srgbClr val="BD6C6C"/>
              </a:solidFill>
              <a:effectLst>
                <a:outerShdw blurRad="63500" dist="63500" dir="2700000" algn="tl" rotWithShape="0">
                  <a:srgbClr val="117865">
                    <a:lumMod val="50000"/>
                    <a:alpha val="50000"/>
                  </a:srgbClr>
                </a:outerShdw>
              </a:effectLst>
              <a:ea typeface="Roboto Light"/>
              <a:cs typeface="Aptos Serif"/>
            </a:endParaRPr>
          </a:p>
          <a:p>
            <a:pPr marL="431800" lvl="1"/>
            <a:r>
              <a:rPr lang="nb-NO" sz="2400">
                <a:solidFill>
                  <a:srgbClr val="BD6C6C"/>
                </a:solidFill>
                <a:ea typeface="Roboto Light"/>
                <a:cs typeface="Aptos Serif"/>
              </a:rPr>
              <a:t>More </a:t>
            </a:r>
            <a:r>
              <a:rPr lang="nb-NO" sz="2400" i="1">
                <a:solidFill>
                  <a:srgbClr val="BD6C6C"/>
                </a:solidFill>
                <a:ea typeface="Roboto Light"/>
                <a:cs typeface="Aptos Serif"/>
              </a:rPr>
              <a:t>rigid </a:t>
            </a:r>
            <a:r>
              <a:rPr lang="nb-NO" sz="2400" err="1">
                <a:solidFill>
                  <a:srgbClr val="BD6C6C"/>
                </a:solidFill>
                <a:ea typeface="Roboto Light"/>
                <a:cs typeface="Aptos Serif"/>
              </a:rPr>
              <a:t>integration</a:t>
            </a:r>
            <a:endParaRPr lang="nb-NO" sz="2400">
              <a:solidFill>
                <a:srgbClr val="BD6C6C"/>
              </a:solidFill>
            </a:endParaRPr>
          </a:p>
        </p:txBody>
      </p:sp>
      <p:grpSp>
        <p:nvGrpSpPr>
          <p:cNvPr id="38" name="Gruppe 37">
            <a:extLst>
              <a:ext uri="{FF2B5EF4-FFF2-40B4-BE49-F238E27FC236}">
                <a16:creationId xmlns:a16="http://schemas.microsoft.com/office/drawing/2014/main" id="{6DD0ACAD-02C8-CA28-9100-DFA67318E1F1}"/>
              </a:ext>
            </a:extLst>
          </p:cNvPr>
          <p:cNvGrpSpPr/>
          <p:nvPr/>
        </p:nvGrpSpPr>
        <p:grpSpPr>
          <a:xfrm>
            <a:off x="10616007" y="248103"/>
            <a:ext cx="630000" cy="630000"/>
            <a:chOff x="10616007" y="248103"/>
            <a:chExt cx="630000" cy="630000"/>
          </a:xfrm>
        </p:grpSpPr>
        <p:sp>
          <p:nvSpPr>
            <p:cNvPr id="36" name="Oval 20">
              <a:extLst>
                <a:ext uri="{FF2B5EF4-FFF2-40B4-BE49-F238E27FC236}">
                  <a16:creationId xmlns:a16="http://schemas.microsoft.com/office/drawing/2014/main" id="{C62ED897-F42B-0899-A4FC-2CB60C5A7B70}"/>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37" name="Graphic 8" descr="Research with solid fill">
              <a:extLst>
                <a:ext uri="{FF2B5EF4-FFF2-40B4-BE49-F238E27FC236}">
                  <a16:creationId xmlns:a16="http://schemas.microsoft.com/office/drawing/2014/main" id="{4F6D4E44-C03B-EB7C-36C0-25B8528BC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6007" y="338104"/>
              <a:ext cx="450000" cy="450000"/>
            </a:xfrm>
            <a:prstGeom prst="rect">
              <a:avLst/>
            </a:prstGeom>
          </p:spPr>
        </p:pic>
      </p:grpSp>
    </p:spTree>
    <p:extLst>
      <p:ext uri="{BB962C8B-B14F-4D97-AF65-F5344CB8AC3E}">
        <p14:creationId xmlns:p14="http://schemas.microsoft.com/office/powerpoint/2010/main" val="372939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AA81E-5EFA-9C88-C1B3-6E384AF73011}"/>
              </a:ext>
            </a:extLst>
          </p:cNvPr>
          <p:cNvSpPr>
            <a:spLocks noGrp="1"/>
          </p:cNvSpPr>
          <p:nvPr>
            <p:ph type="title"/>
          </p:nvPr>
        </p:nvSpPr>
        <p:spPr/>
        <p:txBody>
          <a:bodyPr/>
          <a:lstStyle/>
          <a:p>
            <a:r>
              <a:rPr lang="nb-NO" err="1"/>
              <a:t>Accessing</a:t>
            </a:r>
            <a:r>
              <a:rPr lang="nb-NO"/>
              <a:t> Data in </a:t>
            </a:r>
            <a:r>
              <a:rPr lang="nb-NO" err="1"/>
              <a:t>Semantic</a:t>
            </a:r>
            <a:r>
              <a:rPr lang="nb-NO"/>
              <a:t> Models</a:t>
            </a:r>
          </a:p>
        </p:txBody>
      </p:sp>
      <p:sp>
        <p:nvSpPr>
          <p:cNvPr id="3" name="Plassholder for innhold 2">
            <a:extLst>
              <a:ext uri="{FF2B5EF4-FFF2-40B4-BE49-F238E27FC236}">
                <a16:creationId xmlns:a16="http://schemas.microsoft.com/office/drawing/2014/main" id="{42A0969C-3B82-3743-B61A-F973A17D3561}"/>
              </a:ext>
            </a:extLst>
          </p:cNvPr>
          <p:cNvSpPr>
            <a:spLocks noGrp="1"/>
          </p:cNvSpPr>
          <p:nvPr>
            <p:ph sz="half" idx="1"/>
          </p:nvPr>
        </p:nvSpPr>
        <p:spPr/>
        <p:txBody>
          <a:bodyPr vert="horz" lIns="0" tIns="0" rIns="180000" bIns="0" rtlCol="0" anchor="t" anchorCtr="0">
            <a:normAutofit/>
          </a:bodyPr>
          <a:lstStyle/>
          <a:p>
            <a:r>
              <a:rPr lang="nb-NO" b="1" err="1">
                <a:solidFill>
                  <a:srgbClr val="D0D0D0"/>
                </a:solidFill>
                <a:ea typeface="Roboto Light"/>
                <a:cs typeface="Aptos Serif"/>
              </a:rPr>
              <a:t>OneLake</a:t>
            </a:r>
            <a:r>
              <a:rPr lang="nb-NO" b="1">
                <a:solidFill>
                  <a:srgbClr val="D0D0D0"/>
                </a:solidFill>
                <a:ea typeface="Roboto Light"/>
                <a:cs typeface="Aptos Serif"/>
              </a:rPr>
              <a:t> Delta </a:t>
            </a:r>
            <a:r>
              <a:rPr lang="nb-NO" b="1" err="1">
                <a:solidFill>
                  <a:srgbClr val="D0D0D0"/>
                </a:solidFill>
                <a:ea typeface="Roboto Light"/>
                <a:cs typeface="Aptos Serif"/>
              </a:rPr>
              <a:t>Table</a:t>
            </a:r>
            <a:r>
              <a:rPr lang="nb-NO" b="1">
                <a:solidFill>
                  <a:srgbClr val="D0D0D0"/>
                </a:solidFill>
                <a:ea typeface="Roboto Light"/>
                <a:cs typeface="Aptos Serif"/>
              </a:rPr>
              <a:t> Integration</a:t>
            </a:r>
          </a:p>
          <a:p>
            <a:pPr marL="431800" lvl="1"/>
            <a:r>
              <a:rPr lang="nb-NO" sz="2400" err="1">
                <a:solidFill>
                  <a:srgbClr val="D0D0D0"/>
                </a:solidFill>
                <a:ea typeface="Roboto Light"/>
                <a:cs typeface="Aptos Serif"/>
              </a:rPr>
              <a:t>Shortcuts</a:t>
            </a:r>
            <a:endParaRPr lang="nb-NO" sz="2400">
              <a:solidFill>
                <a:srgbClr val="D0D0D0"/>
              </a:solidFill>
              <a:ea typeface="Roboto Light"/>
              <a:cs typeface="Aptos Serif"/>
            </a:endParaRPr>
          </a:p>
          <a:p>
            <a:pPr marL="431800" lvl="1"/>
            <a:r>
              <a:rPr lang="nb-NO" sz="2400" err="1">
                <a:solidFill>
                  <a:srgbClr val="D0D0D0"/>
                </a:solidFill>
                <a:ea typeface="Roboto Light"/>
                <a:cs typeface="Aptos Serif"/>
              </a:rPr>
              <a:t>Only</a:t>
            </a:r>
            <a:r>
              <a:rPr lang="nb-NO" sz="2400">
                <a:solidFill>
                  <a:srgbClr val="D0D0D0"/>
                </a:solidFill>
                <a:ea typeface="Roboto Light"/>
                <a:cs typeface="Aptos Serif"/>
              </a:rPr>
              <a:t> </a:t>
            </a:r>
            <a:r>
              <a:rPr lang="nb-NO" sz="2400" err="1">
                <a:solidFill>
                  <a:srgbClr val="D0D0D0"/>
                </a:solidFill>
                <a:ea typeface="Roboto Light"/>
                <a:cs typeface="Aptos Serif"/>
              </a:rPr>
              <a:t>storage</a:t>
            </a:r>
            <a:r>
              <a:rPr lang="nb-NO" sz="2400">
                <a:solidFill>
                  <a:srgbClr val="D0D0D0"/>
                </a:solidFill>
                <a:ea typeface="Roboto Light"/>
                <a:cs typeface="Aptos Serif"/>
              </a:rPr>
              <a:t> </a:t>
            </a:r>
            <a:r>
              <a:rPr lang="nb-NO" sz="2400" err="1">
                <a:solidFill>
                  <a:srgbClr val="D0D0D0"/>
                </a:solidFill>
                <a:ea typeface="Roboto Light"/>
                <a:cs typeface="Aptos Serif"/>
              </a:rPr>
              <a:t>cost</a:t>
            </a:r>
            <a:endParaRPr lang="nb-NO" sz="2400">
              <a:solidFill>
                <a:srgbClr val="D0D0D0"/>
              </a:solidFill>
            </a:endParaRPr>
          </a:p>
          <a:p>
            <a:pPr marL="431800" lvl="1"/>
            <a:r>
              <a:rPr lang="nb-NO" sz="2400">
                <a:solidFill>
                  <a:srgbClr val="D0D0D0"/>
                </a:solidFill>
                <a:ea typeface="Roboto Light"/>
                <a:cs typeface="Aptos Serif"/>
              </a:rPr>
              <a:t>Import-mode </a:t>
            </a:r>
            <a:r>
              <a:rPr lang="nb-NO" sz="2400" err="1">
                <a:solidFill>
                  <a:srgbClr val="D0D0D0"/>
                </a:solidFill>
                <a:ea typeface="Roboto Light"/>
                <a:cs typeface="Aptos Serif"/>
              </a:rPr>
              <a:t>only</a:t>
            </a:r>
            <a:endParaRPr lang="nb-NO" sz="2400">
              <a:solidFill>
                <a:srgbClr val="D0D0D0"/>
              </a:solidFill>
              <a:ea typeface="Roboto Light"/>
              <a:cs typeface="Aptos Serif"/>
            </a:endParaRPr>
          </a:p>
          <a:p>
            <a:pPr marL="431800" lvl="1"/>
            <a:r>
              <a:rPr lang="nb-NO" sz="2400" err="1">
                <a:solidFill>
                  <a:srgbClr val="D0D0D0"/>
                </a:solidFill>
                <a:ea typeface="Roboto Light"/>
                <a:cs typeface="Aptos Serif"/>
              </a:rPr>
              <a:t>Only</a:t>
            </a:r>
            <a:r>
              <a:rPr lang="nb-NO" sz="2400">
                <a:solidFill>
                  <a:srgbClr val="D0D0D0"/>
                </a:solidFill>
                <a:ea typeface="Roboto Light"/>
                <a:cs typeface="Aptos Serif"/>
              </a:rPr>
              <a:t> "standard" </a:t>
            </a:r>
            <a:r>
              <a:rPr lang="nb-NO" sz="2400" err="1">
                <a:solidFill>
                  <a:srgbClr val="D0D0D0"/>
                </a:solidFill>
                <a:ea typeface="Roboto Light"/>
                <a:cs typeface="Aptos Serif"/>
              </a:rPr>
              <a:t>tables</a:t>
            </a:r>
            <a:endParaRPr lang="nb-NO" sz="2400">
              <a:solidFill>
                <a:srgbClr val="D0D0D0"/>
              </a:solidFill>
              <a:ea typeface="Roboto Light"/>
              <a:cs typeface="Aptos Serif"/>
            </a:endParaRPr>
          </a:p>
          <a:p>
            <a:pPr marL="431800" lvl="1"/>
            <a:r>
              <a:rPr lang="nb-NO" sz="2400">
                <a:solidFill>
                  <a:srgbClr val="D0D0D0"/>
                </a:solidFill>
                <a:ea typeface="Roboto Light"/>
                <a:cs typeface="Aptos Serif"/>
              </a:rPr>
              <a:t>More </a:t>
            </a:r>
            <a:r>
              <a:rPr lang="nb-NO" sz="2400" i="1">
                <a:solidFill>
                  <a:srgbClr val="D0D0D0"/>
                </a:solidFill>
                <a:ea typeface="Roboto Light"/>
                <a:cs typeface="Aptos Serif"/>
              </a:rPr>
              <a:t>rigid </a:t>
            </a:r>
            <a:r>
              <a:rPr lang="nb-NO" sz="2400" err="1">
                <a:solidFill>
                  <a:srgbClr val="D0D0D0"/>
                </a:solidFill>
                <a:ea typeface="Roboto Light"/>
                <a:cs typeface="Aptos Serif"/>
              </a:rPr>
              <a:t>integration</a:t>
            </a:r>
            <a:endParaRPr lang="nb-NO" sz="2400">
              <a:solidFill>
                <a:srgbClr val="D0D0D0"/>
              </a:solidFill>
            </a:endParaRPr>
          </a:p>
        </p:txBody>
      </p:sp>
      <p:sp>
        <p:nvSpPr>
          <p:cNvPr id="4" name="Plassholder for innhold 3">
            <a:extLst>
              <a:ext uri="{FF2B5EF4-FFF2-40B4-BE49-F238E27FC236}">
                <a16:creationId xmlns:a16="http://schemas.microsoft.com/office/drawing/2014/main" id="{3C62FD64-1E8A-B41F-C0DF-80265F0E591C}"/>
              </a:ext>
            </a:extLst>
          </p:cNvPr>
          <p:cNvSpPr>
            <a:spLocks noGrp="1"/>
          </p:cNvSpPr>
          <p:nvPr>
            <p:ph sz="half" idx="2"/>
          </p:nvPr>
        </p:nvSpPr>
        <p:spPr>
          <a:xfrm>
            <a:off x="3960244" y="1266588"/>
            <a:ext cx="3600000" cy="4535488"/>
          </a:xfrm>
        </p:spPr>
        <p:txBody>
          <a:bodyPr vert="horz" lIns="180000" tIns="0" rIns="180000" bIns="0" rtlCol="0" anchor="t" anchorCtr="0">
            <a:normAutofit/>
          </a:bodyPr>
          <a:lstStyle/>
          <a:p>
            <a:r>
              <a:rPr lang="nb-NO" b="1">
                <a:ea typeface="Roboto Light"/>
                <a:cs typeface="Aptos Serif"/>
              </a:rPr>
              <a:t>Python </a:t>
            </a:r>
            <a:r>
              <a:rPr lang="nb-NO" b="1" err="1">
                <a:ea typeface="Roboto Light"/>
                <a:cs typeface="Aptos Serif"/>
              </a:rPr>
              <a:t>Semantic</a:t>
            </a:r>
            <a:r>
              <a:rPr lang="nb-NO" b="1">
                <a:ea typeface="Roboto Light"/>
                <a:cs typeface="Aptos Serif"/>
              </a:rPr>
              <a:t> Link</a:t>
            </a:r>
          </a:p>
          <a:p>
            <a:pPr marL="431800" lvl="1"/>
            <a:r>
              <a:rPr lang="nb-NO" sz="2400">
                <a:solidFill>
                  <a:schemeClr val="accent6"/>
                </a:solidFill>
                <a:ea typeface="Roboto Light"/>
                <a:cs typeface="Aptos Serif"/>
              </a:rPr>
              <a:t>Storage mode </a:t>
            </a:r>
            <a:r>
              <a:rPr lang="nb-NO" sz="2400" err="1">
                <a:solidFill>
                  <a:schemeClr val="accent6"/>
                </a:solidFill>
                <a:ea typeface="Roboto Light"/>
                <a:cs typeface="Aptos Serif"/>
              </a:rPr>
              <a:t>agnostic</a:t>
            </a:r>
            <a:endParaRPr lang="nb-NO" sz="2400">
              <a:solidFill>
                <a:schemeClr val="accent6"/>
              </a:solidFill>
              <a:effectLst>
                <a:outerShdw blurRad="63500" dist="63500" dir="2700000" algn="tl" rotWithShape="0">
                  <a:srgbClr val="117865">
                    <a:lumMod val="50000"/>
                    <a:alpha val="50000"/>
                  </a:srgbClr>
                </a:outerShdw>
              </a:effectLst>
            </a:endParaRPr>
          </a:p>
          <a:p>
            <a:pPr marL="431800" lvl="1"/>
            <a:r>
              <a:rPr lang="nb-NO" sz="2400">
                <a:solidFill>
                  <a:schemeClr val="accent6"/>
                </a:solidFill>
                <a:ea typeface="Roboto Light"/>
                <a:cs typeface="Aptos Serif"/>
              </a:rPr>
              <a:t>Re-</a:t>
            </a:r>
            <a:r>
              <a:rPr lang="nb-NO" sz="2400" err="1">
                <a:solidFill>
                  <a:schemeClr val="accent6"/>
                </a:solidFill>
                <a:ea typeface="Roboto Light"/>
                <a:cs typeface="Aptos Serif"/>
              </a:rPr>
              <a:t>use</a:t>
            </a:r>
            <a:r>
              <a:rPr lang="nb-NO" sz="2400">
                <a:solidFill>
                  <a:schemeClr val="accent6"/>
                </a:solidFill>
                <a:ea typeface="Roboto Light"/>
                <a:cs typeface="Aptos Serif"/>
              </a:rPr>
              <a:t> </a:t>
            </a:r>
            <a:r>
              <a:rPr lang="nb-NO" sz="2400" err="1">
                <a:solidFill>
                  <a:schemeClr val="accent6"/>
                </a:solidFill>
                <a:ea typeface="Roboto Light"/>
                <a:cs typeface="Aptos Serif"/>
              </a:rPr>
              <a:t>Measures</a:t>
            </a:r>
            <a:endParaRPr lang="nb-NO" sz="2400">
              <a:solidFill>
                <a:schemeClr val="accent6"/>
              </a:solidFill>
              <a:effectLst>
                <a:outerShdw blurRad="63500" dist="63500" dir="2700000" algn="tl" rotWithShape="0">
                  <a:srgbClr val="117865">
                    <a:lumMod val="50000"/>
                    <a:alpha val="50000"/>
                  </a:srgbClr>
                </a:outerShdw>
              </a:effectLst>
            </a:endParaRPr>
          </a:p>
          <a:p>
            <a:pPr marL="431800" lvl="1"/>
            <a:endParaRPr lang="nb-NO" sz="2400">
              <a:solidFill>
                <a:srgbClr val="BD6C6C"/>
              </a:solidFill>
              <a:ea typeface="Roboto Light"/>
              <a:cs typeface="Aptos Serif"/>
            </a:endParaRPr>
          </a:p>
          <a:p>
            <a:pPr marL="431800" lvl="1"/>
            <a:endParaRPr lang="nb-NO" sz="2400">
              <a:solidFill>
                <a:srgbClr val="BD6C6C"/>
              </a:solidFill>
              <a:ea typeface="Roboto Light"/>
              <a:cs typeface="Aptos Serif"/>
            </a:endParaRPr>
          </a:p>
          <a:p>
            <a:pPr marL="431800" lvl="1"/>
            <a:r>
              <a:rPr lang="nb-NO" sz="2400">
                <a:solidFill>
                  <a:srgbClr val="BD6C6C"/>
                </a:solidFill>
                <a:ea typeface="Roboto Light"/>
                <a:cs typeface="Aptos Serif"/>
              </a:rPr>
              <a:t>Power BI Evaluation </a:t>
            </a:r>
            <a:r>
              <a:rPr lang="nb-NO" sz="2400" err="1">
                <a:solidFill>
                  <a:srgbClr val="BD6C6C"/>
                </a:solidFill>
                <a:ea typeface="Roboto Light"/>
                <a:cs typeface="Aptos Serif"/>
              </a:rPr>
              <a:t>cost</a:t>
            </a:r>
            <a:endParaRPr lang="nb-NO" sz="2400">
              <a:solidFill>
                <a:srgbClr val="BD6C6C"/>
              </a:solidFill>
              <a:effectLst>
                <a:outerShdw blurRad="63500" dist="63500" dir="2700000" algn="tl" rotWithShape="0">
                  <a:srgbClr val="117865">
                    <a:lumMod val="50000"/>
                    <a:alpha val="50000"/>
                  </a:srgbClr>
                </a:outerShdw>
              </a:effectLst>
            </a:endParaRPr>
          </a:p>
        </p:txBody>
      </p:sp>
      <p:sp>
        <p:nvSpPr>
          <p:cNvPr id="5" name="Plassholder for innhold 4">
            <a:extLst>
              <a:ext uri="{FF2B5EF4-FFF2-40B4-BE49-F238E27FC236}">
                <a16:creationId xmlns:a16="http://schemas.microsoft.com/office/drawing/2014/main" id="{EB1130AD-184A-B550-AEA1-3BF4A5C141AE}"/>
              </a:ext>
            </a:extLst>
          </p:cNvPr>
          <p:cNvSpPr>
            <a:spLocks noGrp="1"/>
          </p:cNvSpPr>
          <p:nvPr>
            <p:ph sz="half" idx="10"/>
          </p:nvPr>
        </p:nvSpPr>
        <p:spPr/>
        <p:txBody>
          <a:bodyPr vert="horz" lIns="180000" tIns="0" rIns="0" bIns="0" rtlCol="0" anchor="t" anchorCtr="0">
            <a:normAutofit fontScale="92500" lnSpcReduction="20000"/>
          </a:bodyPr>
          <a:lstStyle/>
          <a:p>
            <a:pPr>
              <a:lnSpc>
                <a:spcPct val="120000"/>
              </a:lnSpc>
            </a:pPr>
            <a:r>
              <a:rPr lang="nb-NO" sz="3500" b="1">
                <a:ea typeface="Roboto Light"/>
                <a:cs typeface="Aptos Serif"/>
              </a:rPr>
              <a:t>Native Spark Connector</a:t>
            </a:r>
            <a:endParaRPr lang="nb-NO"/>
          </a:p>
          <a:p>
            <a:pPr marL="431800" lvl="1">
              <a:lnSpc>
                <a:spcPct val="120000"/>
              </a:lnSpc>
            </a:pPr>
            <a:r>
              <a:rPr lang="nb-NO" sz="2600">
                <a:solidFill>
                  <a:schemeClr val="accent6"/>
                </a:solidFill>
                <a:ea typeface="Roboto Light"/>
                <a:cs typeface="Arial"/>
              </a:rPr>
              <a:t>Storage mode </a:t>
            </a:r>
            <a:r>
              <a:rPr lang="nb-NO" sz="2600" err="1">
                <a:solidFill>
                  <a:schemeClr val="accent6"/>
                </a:solidFill>
                <a:ea typeface="Roboto Light"/>
                <a:cs typeface="Arial"/>
              </a:rPr>
              <a:t>agnostic</a:t>
            </a:r>
            <a:endParaRPr lang="nb-NO" sz="2600">
              <a:solidFill>
                <a:schemeClr val="accent6"/>
              </a:solidFill>
              <a:effectLst>
                <a:outerShdw blurRad="63500" dist="63500" dir="2700000" algn="tl" rotWithShape="0">
                  <a:srgbClr val="117865">
                    <a:lumMod val="50000"/>
                    <a:alpha val="50000"/>
                  </a:srgbClr>
                </a:outerShdw>
              </a:effectLst>
              <a:ea typeface="Roboto Light"/>
              <a:cs typeface="Arial"/>
            </a:endParaRPr>
          </a:p>
          <a:p>
            <a:pPr marL="431800" lvl="1">
              <a:lnSpc>
                <a:spcPct val="120000"/>
              </a:lnSpc>
            </a:pPr>
            <a:r>
              <a:rPr lang="nb-NO" sz="2600">
                <a:solidFill>
                  <a:schemeClr val="accent6"/>
                </a:solidFill>
                <a:ea typeface="Roboto Light"/>
                <a:cs typeface="Arial"/>
              </a:rPr>
              <a:t>Re-</a:t>
            </a:r>
            <a:r>
              <a:rPr lang="nb-NO" sz="2600" err="1">
                <a:solidFill>
                  <a:schemeClr val="accent6"/>
                </a:solidFill>
                <a:ea typeface="Roboto Light"/>
                <a:cs typeface="Arial"/>
              </a:rPr>
              <a:t>use</a:t>
            </a:r>
            <a:r>
              <a:rPr lang="nb-NO" sz="2600">
                <a:solidFill>
                  <a:schemeClr val="accent6"/>
                </a:solidFill>
                <a:ea typeface="Roboto Light"/>
                <a:cs typeface="Arial"/>
              </a:rPr>
              <a:t> </a:t>
            </a:r>
            <a:r>
              <a:rPr lang="nb-NO" sz="2600" err="1">
                <a:solidFill>
                  <a:schemeClr val="accent6"/>
                </a:solidFill>
                <a:ea typeface="Roboto Light"/>
                <a:cs typeface="Arial"/>
              </a:rPr>
              <a:t>Measures</a:t>
            </a:r>
            <a:endParaRPr lang="nb-NO">
              <a:solidFill>
                <a:schemeClr val="accent6"/>
              </a:solidFill>
              <a:effectLst>
                <a:outerShdw blurRad="63500" dist="63500" dir="2700000" algn="tl" rotWithShape="0">
                  <a:srgbClr val="117865">
                    <a:lumMod val="50000"/>
                    <a:alpha val="50000"/>
                  </a:srgbClr>
                </a:outerShdw>
              </a:effectLst>
              <a:ea typeface="Roboto Light"/>
            </a:endParaRPr>
          </a:p>
          <a:p>
            <a:pPr marL="431800" lvl="1">
              <a:lnSpc>
                <a:spcPct val="120000"/>
              </a:lnSpc>
            </a:pPr>
            <a:r>
              <a:rPr lang="nb-NO" sz="2600">
                <a:solidFill>
                  <a:schemeClr val="accent6"/>
                </a:solidFill>
                <a:ea typeface="Roboto Light"/>
                <a:cs typeface="Arial"/>
              </a:rPr>
              <a:t>Spark SQL </a:t>
            </a:r>
            <a:r>
              <a:rPr lang="nb-NO" sz="2600" err="1">
                <a:solidFill>
                  <a:schemeClr val="accent6"/>
                </a:solidFill>
                <a:ea typeface="Roboto Light"/>
                <a:cs typeface="Arial"/>
              </a:rPr>
              <a:t>syntax</a:t>
            </a:r>
            <a:endParaRPr lang="nb-NO" sz="2600">
              <a:solidFill>
                <a:schemeClr val="accent6"/>
              </a:solidFill>
              <a:effectLst>
                <a:outerShdw blurRad="63500" dist="63500" dir="2700000" algn="tl" rotWithShape="0">
                  <a:srgbClr val="117865">
                    <a:lumMod val="50000"/>
                    <a:alpha val="50000"/>
                  </a:srgbClr>
                </a:outerShdw>
              </a:effectLst>
              <a:ea typeface="Roboto Light"/>
              <a:cs typeface="Arial"/>
            </a:endParaRPr>
          </a:p>
          <a:p>
            <a:pPr marL="431800" lvl="1">
              <a:lnSpc>
                <a:spcPct val="120000"/>
              </a:lnSpc>
            </a:pPr>
            <a:r>
              <a:rPr lang="nb-NO" sz="2600" err="1">
                <a:solidFill>
                  <a:schemeClr val="accent6"/>
                </a:solidFill>
                <a:ea typeface="Roboto Light"/>
                <a:cs typeface="Arial"/>
              </a:rPr>
              <a:t>Predicate</a:t>
            </a:r>
            <a:r>
              <a:rPr lang="nb-NO" sz="2600">
                <a:solidFill>
                  <a:schemeClr val="accent6"/>
                </a:solidFill>
                <a:ea typeface="Roboto Light"/>
                <a:cs typeface="Arial"/>
              </a:rPr>
              <a:t> push-</a:t>
            </a:r>
            <a:r>
              <a:rPr lang="nb-NO" sz="2600" err="1">
                <a:solidFill>
                  <a:schemeClr val="accent6"/>
                </a:solidFill>
                <a:ea typeface="Roboto Light"/>
                <a:cs typeface="Arial"/>
              </a:rPr>
              <a:t>down</a:t>
            </a:r>
            <a:endParaRPr lang="nb-NO" sz="2600">
              <a:solidFill>
                <a:schemeClr val="accent6"/>
              </a:solidFill>
              <a:ea typeface="Roboto Light"/>
              <a:cs typeface="Arial"/>
            </a:endParaRPr>
          </a:p>
          <a:p>
            <a:pPr marL="431800" lvl="1">
              <a:lnSpc>
                <a:spcPct val="120000"/>
              </a:lnSpc>
            </a:pPr>
            <a:r>
              <a:rPr lang="nb-NO" sz="2600">
                <a:solidFill>
                  <a:srgbClr val="BD6C6C"/>
                </a:solidFill>
                <a:ea typeface="Roboto Light"/>
                <a:cs typeface="Arial"/>
              </a:rPr>
              <a:t>Power BI Evaluation </a:t>
            </a:r>
            <a:r>
              <a:rPr lang="nb-NO" sz="2600" err="1">
                <a:solidFill>
                  <a:srgbClr val="BD6C6C"/>
                </a:solidFill>
                <a:ea typeface="Roboto Light"/>
                <a:cs typeface="Arial"/>
              </a:rPr>
              <a:t>cost</a:t>
            </a:r>
            <a:endParaRPr lang="nb-NO" sz="2600" err="1">
              <a:solidFill>
                <a:srgbClr val="BD6C6C"/>
              </a:solidFill>
              <a:effectLst>
                <a:outerShdw blurRad="63500" dist="63500" dir="2700000" algn="tl" rotWithShape="0">
                  <a:srgbClr val="117865">
                    <a:lumMod val="50000"/>
                    <a:alpha val="50000"/>
                  </a:srgbClr>
                </a:outerShdw>
              </a:effectLst>
              <a:ea typeface="Roboto Light"/>
              <a:cs typeface="Arial"/>
            </a:endParaRPr>
          </a:p>
          <a:p>
            <a:pPr>
              <a:lnSpc>
                <a:spcPct val="120000"/>
              </a:lnSpc>
            </a:pPr>
            <a:endParaRPr lang="nb-NO">
              <a:solidFill>
                <a:srgbClr val="FFFFFF"/>
              </a:solidFill>
              <a:effectLst>
                <a:outerShdw blurRad="63500" dist="63500" dir="2700000" algn="tl" rotWithShape="0">
                  <a:srgbClr val="117865">
                    <a:lumMod val="50000"/>
                    <a:alpha val="50000"/>
                  </a:srgbClr>
                </a:outerShdw>
              </a:effectLst>
            </a:endParaRPr>
          </a:p>
        </p:txBody>
      </p:sp>
      <p:grpSp>
        <p:nvGrpSpPr>
          <p:cNvPr id="38" name="Gruppe 37">
            <a:extLst>
              <a:ext uri="{FF2B5EF4-FFF2-40B4-BE49-F238E27FC236}">
                <a16:creationId xmlns:a16="http://schemas.microsoft.com/office/drawing/2014/main" id="{6DD0ACAD-02C8-CA28-9100-DFA67318E1F1}"/>
              </a:ext>
            </a:extLst>
          </p:cNvPr>
          <p:cNvGrpSpPr/>
          <p:nvPr/>
        </p:nvGrpSpPr>
        <p:grpSpPr>
          <a:xfrm>
            <a:off x="10616007" y="248103"/>
            <a:ext cx="630000" cy="630000"/>
            <a:chOff x="10616007" y="248103"/>
            <a:chExt cx="630000" cy="630000"/>
          </a:xfrm>
        </p:grpSpPr>
        <p:sp>
          <p:nvSpPr>
            <p:cNvPr id="36" name="Oval 20">
              <a:extLst>
                <a:ext uri="{FF2B5EF4-FFF2-40B4-BE49-F238E27FC236}">
                  <a16:creationId xmlns:a16="http://schemas.microsoft.com/office/drawing/2014/main" id="{C62ED897-F42B-0899-A4FC-2CB60C5A7B70}"/>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37" name="Graphic 8" descr="Research with solid fill">
              <a:extLst>
                <a:ext uri="{FF2B5EF4-FFF2-40B4-BE49-F238E27FC236}">
                  <a16:creationId xmlns:a16="http://schemas.microsoft.com/office/drawing/2014/main" id="{4F6D4E44-C03B-EB7C-36C0-25B8528BC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6007" y="338104"/>
              <a:ext cx="450000" cy="450000"/>
            </a:xfrm>
            <a:prstGeom prst="rect">
              <a:avLst/>
            </a:prstGeom>
          </p:spPr>
        </p:pic>
      </p:grpSp>
    </p:spTree>
    <p:extLst>
      <p:ext uri="{BB962C8B-B14F-4D97-AF65-F5344CB8AC3E}">
        <p14:creationId xmlns:p14="http://schemas.microsoft.com/office/powerpoint/2010/main" val="4931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9A1407-DC8A-AE95-BF6B-CABE034BA728}"/>
              </a:ext>
            </a:extLst>
          </p:cNvPr>
          <p:cNvSpPr>
            <a:spLocks noGrp="1"/>
          </p:cNvSpPr>
          <p:nvPr>
            <p:ph type="title"/>
          </p:nvPr>
        </p:nvSpPr>
        <p:spPr/>
        <p:txBody>
          <a:bodyPr/>
          <a:lstStyle/>
          <a:p>
            <a:r>
              <a:rPr lang="nb-NO">
                <a:effectLst>
                  <a:outerShdw blurRad="63500" dist="63500" dir="2700000" algn="tl" rotWithShape="0">
                    <a:srgbClr val="117865">
                      <a:lumMod val="50000"/>
                      <a:alpha val="50000"/>
                    </a:srgbClr>
                  </a:outerShdw>
                </a:effectLst>
                <a:ea typeface="Roboto"/>
                <a:cs typeface="Aptos Serif"/>
              </a:rPr>
              <a:t>Demo</a:t>
            </a:r>
          </a:p>
        </p:txBody>
      </p:sp>
      <p:sp>
        <p:nvSpPr>
          <p:cNvPr id="2" name="Plassholder for tekst 1">
            <a:extLst>
              <a:ext uri="{FF2B5EF4-FFF2-40B4-BE49-F238E27FC236}">
                <a16:creationId xmlns:a16="http://schemas.microsoft.com/office/drawing/2014/main" id="{4905EAA3-C60E-A25F-83D1-D9D53CDACE3F}"/>
              </a:ext>
            </a:extLst>
          </p:cNvPr>
          <p:cNvSpPr>
            <a:spLocks noGrp="1"/>
          </p:cNvSpPr>
          <p:nvPr>
            <p:ph type="body" sz="quarter" idx="10"/>
          </p:nvPr>
        </p:nvSpPr>
        <p:spPr/>
        <p:txBody>
          <a:bodyPr/>
          <a:lstStyle/>
          <a:p>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Semantic</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Link Integration</a:t>
            </a:r>
            <a:endParaRPr lang="nb-NO">
              <a:effectLst>
                <a:outerShdw blurRad="63500" dist="63500" dir="2700000" algn="tl" rotWithShape="0">
                  <a:srgbClr val="117865">
                    <a:lumMod val="50000"/>
                    <a:alpha val="50000"/>
                  </a:srgbClr>
                </a:outerShdw>
              </a:effectLst>
            </a:endParaRPr>
          </a:p>
        </p:txBody>
      </p:sp>
      <p:grpSp>
        <p:nvGrpSpPr>
          <p:cNvPr id="11" name="Gruppe 10">
            <a:extLst>
              <a:ext uri="{FF2B5EF4-FFF2-40B4-BE49-F238E27FC236}">
                <a16:creationId xmlns:a16="http://schemas.microsoft.com/office/drawing/2014/main" id="{F8849EC9-E4EC-1726-68D1-FA56D98B6177}"/>
              </a:ext>
            </a:extLst>
          </p:cNvPr>
          <p:cNvGrpSpPr/>
          <p:nvPr/>
        </p:nvGrpSpPr>
        <p:grpSpPr>
          <a:xfrm>
            <a:off x="10616007" y="248103"/>
            <a:ext cx="630000" cy="630000"/>
            <a:chOff x="10616007" y="248103"/>
            <a:chExt cx="630000" cy="630000"/>
          </a:xfrm>
        </p:grpSpPr>
        <p:sp>
          <p:nvSpPr>
            <p:cNvPr id="9" name="Oval 20">
              <a:extLst>
                <a:ext uri="{FF2B5EF4-FFF2-40B4-BE49-F238E27FC236}">
                  <a16:creationId xmlns:a16="http://schemas.microsoft.com/office/drawing/2014/main" id="{6F301725-815A-272C-A1EF-5872A65D9229}"/>
                </a:ext>
              </a:extLst>
            </p:cNvPr>
            <p:cNvSpPr>
              <a:spLocks noChangeAspect="1"/>
            </p:cNvSpPr>
            <p:nvPr/>
          </p:nvSpPr>
          <p:spPr>
            <a:xfrm>
              <a:off x="10616007" y="248103"/>
              <a:ext cx="630000" cy="63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0" name="Graphic 8" descr="Research with solid fill">
              <a:extLst>
                <a:ext uri="{FF2B5EF4-FFF2-40B4-BE49-F238E27FC236}">
                  <a16:creationId xmlns:a16="http://schemas.microsoft.com/office/drawing/2014/main" id="{E7EB56F2-7065-639A-053E-5D5DF8DE9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6007" y="338104"/>
              <a:ext cx="450000" cy="450000"/>
            </a:xfrm>
            <a:prstGeom prst="rect">
              <a:avLst/>
            </a:prstGeom>
          </p:spPr>
        </p:pic>
      </p:grpSp>
    </p:spTree>
    <p:extLst>
      <p:ext uri="{BB962C8B-B14F-4D97-AF65-F5344CB8AC3E}">
        <p14:creationId xmlns:p14="http://schemas.microsoft.com/office/powerpoint/2010/main" val="208525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38AEE2-733B-9645-1DB3-76CA58D80C5D}"/>
              </a:ext>
            </a:extLst>
          </p:cNvPr>
          <p:cNvSpPr>
            <a:spLocks noGrp="1"/>
          </p:cNvSpPr>
          <p:nvPr>
            <p:ph type="ctrTitle"/>
          </p:nvPr>
        </p:nvSpPr>
        <p:spPr>
          <a:xfrm>
            <a:off x="360364" y="1439862"/>
            <a:ext cx="10799762" cy="3600000"/>
          </a:xfrm>
        </p:spPr>
        <p:txBody>
          <a:bodyPr vert="horz" lIns="0" tIns="0" rIns="0" bIns="0" rtlCol="0" anchor="ctr" anchorCtr="0">
            <a:noAutofit/>
          </a:bodyPr>
          <a:lstStyle/>
          <a:p>
            <a:r>
              <a:rPr lang="en-US" sz="4000">
                <a:latin typeface="Sofia Sans"/>
                <a:ea typeface="Roboto"/>
                <a:cs typeface="Arial"/>
              </a:rPr>
              <a:t>Leveraging </a:t>
            </a:r>
            <a:r>
              <a:rPr lang="en-US" sz="6000">
                <a:latin typeface="Sofia Sans"/>
                <a:ea typeface="Roboto"/>
                <a:cs typeface="Arial"/>
              </a:rPr>
              <a:t>Semantic Link </a:t>
            </a:r>
            <a:r>
              <a:rPr lang="en-US" sz="4000">
                <a:latin typeface="Sofia Sans"/>
                <a:ea typeface="Roboto"/>
                <a:cs typeface="Arial"/>
              </a:rPr>
              <a:t>in</a:t>
            </a:r>
            <a:r>
              <a:rPr lang="en-US" sz="6000">
                <a:latin typeface="Sofia Sans"/>
                <a:ea typeface="Roboto"/>
                <a:cs typeface="Arial"/>
              </a:rPr>
              <a:t> Microsoft Fabric </a:t>
            </a:r>
            <a:r>
              <a:rPr lang="en-US" sz="4000">
                <a:latin typeface="Sofia Sans"/>
                <a:ea typeface="Roboto"/>
                <a:cs typeface="Arial"/>
              </a:rPr>
              <a:t>for </a:t>
            </a:r>
            <a:r>
              <a:rPr lang="en-US" sz="6000">
                <a:latin typeface="Sofia Sans"/>
                <a:ea typeface="Roboto"/>
                <a:cs typeface="Arial"/>
              </a:rPr>
              <a:t>Powerful Machine Learning </a:t>
            </a:r>
            <a:r>
              <a:rPr lang="en-US" sz="4000">
                <a:latin typeface="Sofia Sans"/>
                <a:ea typeface="Roboto"/>
                <a:cs typeface="Arial"/>
              </a:rPr>
              <a:t>Workflows</a:t>
            </a:r>
            <a:endParaRPr lang="en-US" sz="4000">
              <a:solidFill>
                <a:srgbClr val="FFFFFF"/>
              </a:solidFill>
              <a:effectLst>
                <a:outerShdw blurRad="63500" dist="63500" dir="2700000" algn="tl" rotWithShape="0">
                  <a:srgbClr val="117865">
                    <a:lumMod val="50000"/>
                    <a:alpha val="50000"/>
                  </a:srgbClr>
                </a:outerShdw>
              </a:effectLst>
              <a:latin typeface="Sofia Sans"/>
              <a:ea typeface="Roboto"/>
              <a:cs typeface="Arial"/>
            </a:endParaRPr>
          </a:p>
        </p:txBody>
      </p:sp>
      <p:sp>
        <p:nvSpPr>
          <p:cNvPr id="3" name="Speaker Name">
            <a:extLst>
              <a:ext uri="{FF2B5EF4-FFF2-40B4-BE49-F238E27FC236}">
                <a16:creationId xmlns:a16="http://schemas.microsoft.com/office/drawing/2014/main" id="{810EDF2D-0F9C-B622-C834-C1D114EFCD88}"/>
              </a:ext>
            </a:extLst>
          </p:cNvPr>
          <p:cNvSpPr>
            <a:spLocks noGrp="1"/>
          </p:cNvSpPr>
          <p:nvPr>
            <p:ph type="body" sz="quarter" idx="11"/>
          </p:nvPr>
        </p:nvSpPr>
        <p:spPr>
          <a:xfrm>
            <a:off x="360364" y="5039862"/>
            <a:ext cx="10799762" cy="1076522"/>
          </a:xfrm>
        </p:spPr>
        <p:txBody>
          <a:bodyPr/>
          <a:lstStyle/>
          <a:p>
            <a:r>
              <a:rPr lang="en-US">
                <a:ea typeface="Roboto Light"/>
                <a:cs typeface="Aptos Serif"/>
              </a:rPr>
              <a:t>August Asheim Birkeland, Erlend Øien</a:t>
            </a:r>
            <a:endParaRPr lang="nb-NO"/>
          </a:p>
        </p:txBody>
      </p:sp>
    </p:spTree>
    <p:extLst>
      <p:ext uri="{BB962C8B-B14F-4D97-AF65-F5344CB8AC3E}">
        <p14:creationId xmlns:p14="http://schemas.microsoft.com/office/powerpoint/2010/main" val="386630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4E3CB8-69BF-002B-3001-51F8C09D0B93}"/>
              </a:ext>
            </a:extLst>
          </p:cNvPr>
          <p:cNvSpPr>
            <a:spLocks noGrp="1"/>
          </p:cNvSpPr>
          <p:nvPr>
            <p:ph type="title"/>
          </p:nvPr>
        </p:nvSpPr>
        <p:spPr/>
        <p:txBody>
          <a:bodyPr/>
          <a:lstStyle/>
          <a:p>
            <a:r>
              <a:rPr lang="en-NO"/>
              <a:t>Experiment and Model</a:t>
            </a:r>
            <a:endParaRPr lang="nb-NO"/>
          </a:p>
        </p:txBody>
      </p:sp>
      <p:sp>
        <p:nvSpPr>
          <p:cNvPr id="6" name="Plassholder for tekst 5">
            <a:extLst>
              <a:ext uri="{FF2B5EF4-FFF2-40B4-BE49-F238E27FC236}">
                <a16:creationId xmlns:a16="http://schemas.microsoft.com/office/drawing/2014/main" id="{308662FC-CBD8-2FF0-429F-5545B3F672AE}"/>
              </a:ext>
            </a:extLst>
          </p:cNvPr>
          <p:cNvSpPr>
            <a:spLocks noGrp="1"/>
          </p:cNvSpPr>
          <p:nvPr>
            <p:ph type="body" sz="quarter" idx="10"/>
          </p:nvPr>
        </p:nvSpPr>
        <p:spPr/>
        <p:txBody>
          <a:bodyPr/>
          <a:lstStyle/>
          <a:p>
            <a:r>
              <a:rPr lang="nb-NO">
                <a:solidFill>
                  <a:srgbClr val="9EE0CB"/>
                </a:solidFill>
                <a:effectLst>
                  <a:outerShdw blurRad="63500" dist="63500" dir="2700000" algn="tl" rotWithShape="0">
                    <a:srgbClr val="117865">
                      <a:lumMod val="50000"/>
                      <a:alpha val="50000"/>
                    </a:srgbClr>
                  </a:outerShdw>
                </a:effectLst>
                <a:ea typeface="Roboto Light"/>
                <a:cs typeface="Aptos Serif"/>
              </a:rPr>
              <a:t>Applying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the</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Data Science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Process</a:t>
            </a:r>
            <a:endParaRPr lang="nb-NO" err="1">
              <a:effectLst>
                <a:outerShdw blurRad="63500" dist="63500" dir="2700000" algn="tl" rotWithShape="0">
                  <a:srgbClr val="117865">
                    <a:lumMod val="50000"/>
                    <a:alpha val="50000"/>
                  </a:srgbClr>
                </a:outerShdw>
              </a:effectLst>
              <a:ea typeface="Roboto Light"/>
              <a:cs typeface="Aptos Serif"/>
            </a:endParaRPr>
          </a:p>
        </p:txBody>
      </p:sp>
      <p:grpSp>
        <p:nvGrpSpPr>
          <p:cNvPr id="2" name="Gruppe 1">
            <a:extLst>
              <a:ext uri="{FF2B5EF4-FFF2-40B4-BE49-F238E27FC236}">
                <a16:creationId xmlns:a16="http://schemas.microsoft.com/office/drawing/2014/main" id="{149403BA-39C5-671C-D2B5-17960295F10C}"/>
              </a:ext>
            </a:extLst>
          </p:cNvPr>
          <p:cNvGrpSpPr/>
          <p:nvPr/>
        </p:nvGrpSpPr>
        <p:grpSpPr>
          <a:xfrm>
            <a:off x="5074445" y="4748897"/>
            <a:ext cx="1369173" cy="1369092"/>
            <a:chOff x="10589551" y="261366"/>
            <a:chExt cx="630000" cy="630000"/>
          </a:xfrm>
        </p:grpSpPr>
        <p:sp>
          <p:nvSpPr>
            <p:cNvPr id="4" name="Oval 19">
              <a:extLst>
                <a:ext uri="{FF2B5EF4-FFF2-40B4-BE49-F238E27FC236}">
                  <a16:creationId xmlns:a16="http://schemas.microsoft.com/office/drawing/2014/main" id="{3224527A-28CF-2581-D3A7-886BB4E32CAC}"/>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5" name="Graphic 10" descr="Beaker with solid fill">
              <a:extLst>
                <a:ext uri="{FF2B5EF4-FFF2-40B4-BE49-F238E27FC236}">
                  <a16:creationId xmlns:a16="http://schemas.microsoft.com/office/drawing/2014/main" id="{AB7BDECC-54D3-1C50-96B7-75D6EB8C2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3215951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433921-3E0B-5E0A-7FDE-D8149DCE21F2}"/>
              </a:ext>
            </a:extLst>
          </p:cNvPr>
          <p:cNvSpPr>
            <a:spLocks noGrp="1"/>
          </p:cNvSpPr>
          <p:nvPr>
            <p:ph type="title"/>
          </p:nvPr>
        </p:nvSpPr>
        <p:spPr/>
        <p:txBody>
          <a:bodyPr/>
          <a:lstStyle/>
          <a:p>
            <a:r>
              <a:rPr lang="en-NO"/>
              <a:t>AI and ML </a:t>
            </a:r>
            <a:r>
              <a:rPr lang="en-NO" err="1"/>
              <a:t>offerings</a:t>
            </a:r>
            <a:r>
              <a:rPr lang="en-NO"/>
              <a:t> </a:t>
            </a:r>
            <a:r>
              <a:rPr lang="en-NO" err="1"/>
              <a:t>integrated</a:t>
            </a:r>
            <a:r>
              <a:rPr lang="en-NO"/>
              <a:t> in </a:t>
            </a:r>
            <a:r>
              <a:rPr lang="en-NO" err="1"/>
              <a:t>Fabric</a:t>
            </a:r>
            <a:endParaRPr lang="nb-NO" err="1"/>
          </a:p>
        </p:txBody>
      </p:sp>
      <p:sp>
        <p:nvSpPr>
          <p:cNvPr id="11" name="TextBox 10">
            <a:extLst>
              <a:ext uri="{FF2B5EF4-FFF2-40B4-BE49-F238E27FC236}">
                <a16:creationId xmlns:a16="http://schemas.microsoft.com/office/drawing/2014/main" id="{F2971BF1-80CC-7302-5B85-9BDD8D44E153}"/>
              </a:ext>
            </a:extLst>
          </p:cNvPr>
          <p:cNvSpPr txBox="1"/>
          <p:nvPr/>
        </p:nvSpPr>
        <p:spPr>
          <a:xfrm>
            <a:off x="2505205" y="3006247"/>
            <a:ext cx="0" cy="0"/>
          </a:xfrm>
          <a:prstGeom prst="rect">
            <a:avLst/>
          </a:prstGeom>
          <a:noFill/>
        </p:spPr>
        <p:txBody>
          <a:bodyPr wrap="none" lIns="0" tIns="0" rIns="0" bIns="0" rtlCol="0" anchor="ctr">
            <a:noAutofit/>
          </a:bodyPr>
          <a:lstStyle/>
          <a:p>
            <a:pPr algn="ctr"/>
            <a:endParaRPr lang="en-NO"/>
          </a:p>
        </p:txBody>
      </p:sp>
      <p:pic>
        <p:nvPicPr>
          <p:cNvPr id="3" name="Bilde 2" descr="Et bilde som inneholder Font, Grafikk, logo, grafisk design&#10;&#10;Automatisk generert beskrivelse">
            <a:extLst>
              <a:ext uri="{FF2B5EF4-FFF2-40B4-BE49-F238E27FC236}">
                <a16:creationId xmlns:a16="http://schemas.microsoft.com/office/drawing/2014/main" id="{4CBB71EF-BCEA-5AAE-56E9-691CFB950143}"/>
              </a:ext>
            </a:extLst>
          </p:cNvPr>
          <p:cNvPicPr>
            <a:picLocks noChangeAspect="1"/>
          </p:cNvPicPr>
          <p:nvPr/>
        </p:nvPicPr>
        <p:blipFill>
          <a:blip r:embed="rId4"/>
          <a:stretch>
            <a:fillRect/>
          </a:stretch>
        </p:blipFill>
        <p:spPr>
          <a:xfrm>
            <a:off x="107808" y="3613379"/>
            <a:ext cx="5233234" cy="1871281"/>
          </a:xfrm>
          <a:prstGeom prst="rect">
            <a:avLst/>
          </a:prstGeom>
        </p:spPr>
      </p:pic>
      <p:pic>
        <p:nvPicPr>
          <p:cNvPr id="5" name="Grafikk 4" descr="SynapseML | SynapseML">
            <a:extLst>
              <a:ext uri="{FF2B5EF4-FFF2-40B4-BE49-F238E27FC236}">
                <a16:creationId xmlns:a16="http://schemas.microsoft.com/office/drawing/2014/main" id="{651BA3CC-74F3-1391-0105-6EDD139B72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200" y="1250992"/>
            <a:ext cx="2445637" cy="1859346"/>
          </a:xfrm>
          <a:prstGeom prst="rect">
            <a:avLst/>
          </a:prstGeom>
        </p:spPr>
      </p:pic>
      <p:pic>
        <p:nvPicPr>
          <p:cNvPr id="6" name="Bilde 5" descr="FLAML - Microsoft Research">
            <a:extLst>
              <a:ext uri="{FF2B5EF4-FFF2-40B4-BE49-F238E27FC236}">
                <a16:creationId xmlns:a16="http://schemas.microsoft.com/office/drawing/2014/main" id="{C7AF40C5-FC77-B765-2F6D-174056815682}"/>
              </a:ext>
            </a:extLst>
          </p:cNvPr>
          <p:cNvPicPr>
            <a:picLocks noChangeAspect="1"/>
          </p:cNvPicPr>
          <p:nvPr/>
        </p:nvPicPr>
        <p:blipFill>
          <a:blip r:embed="rId7"/>
          <a:stretch>
            <a:fillRect/>
          </a:stretch>
        </p:blipFill>
        <p:spPr>
          <a:xfrm>
            <a:off x="3585619" y="1095201"/>
            <a:ext cx="3680055" cy="1434891"/>
          </a:xfrm>
          <a:prstGeom prst="rect">
            <a:avLst/>
          </a:prstGeom>
        </p:spPr>
      </p:pic>
      <p:pic>
        <p:nvPicPr>
          <p:cNvPr id="7" name="Grafikk 6" descr="File:Scikit learn logo small.svg - Wikipedia">
            <a:extLst>
              <a:ext uri="{FF2B5EF4-FFF2-40B4-BE49-F238E27FC236}">
                <a16:creationId xmlns:a16="http://schemas.microsoft.com/office/drawing/2014/main" id="{FE03A3A8-9B96-9BBA-47B5-0FC51B692B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70072" y="2578357"/>
            <a:ext cx="2638425" cy="1428750"/>
          </a:xfrm>
          <a:prstGeom prst="rect">
            <a:avLst/>
          </a:prstGeom>
        </p:spPr>
      </p:pic>
      <p:pic>
        <p:nvPicPr>
          <p:cNvPr id="2" name="Bilde 1" descr="Et bilde som inneholder Font, Grafikk, skjermbilde, logo&#10;&#10;Automatisk generert beskrivelse">
            <a:extLst>
              <a:ext uri="{FF2B5EF4-FFF2-40B4-BE49-F238E27FC236}">
                <a16:creationId xmlns:a16="http://schemas.microsoft.com/office/drawing/2014/main" id="{FF3017D4-1CA7-39EB-DDC7-813573742E3B}"/>
              </a:ext>
            </a:extLst>
          </p:cNvPr>
          <p:cNvPicPr>
            <a:picLocks noChangeAspect="1"/>
          </p:cNvPicPr>
          <p:nvPr/>
        </p:nvPicPr>
        <p:blipFill>
          <a:blip r:embed="rId10"/>
          <a:stretch>
            <a:fillRect/>
          </a:stretch>
        </p:blipFill>
        <p:spPr>
          <a:xfrm>
            <a:off x="7704507" y="834479"/>
            <a:ext cx="3090941" cy="1691731"/>
          </a:xfrm>
          <a:prstGeom prst="rect">
            <a:avLst/>
          </a:prstGeom>
        </p:spPr>
      </p:pic>
      <p:pic>
        <p:nvPicPr>
          <p:cNvPr id="8" name="Bilde 7" descr="Azure AI services pricing | Microsoft Azure">
            <a:extLst>
              <a:ext uri="{FF2B5EF4-FFF2-40B4-BE49-F238E27FC236}">
                <a16:creationId xmlns:a16="http://schemas.microsoft.com/office/drawing/2014/main" id="{9B97E8F0-8D85-5460-DBF6-16C0EA76133E}"/>
              </a:ext>
            </a:extLst>
          </p:cNvPr>
          <p:cNvPicPr>
            <a:picLocks noChangeAspect="1"/>
          </p:cNvPicPr>
          <p:nvPr/>
        </p:nvPicPr>
        <p:blipFill>
          <a:blip r:embed="rId11"/>
          <a:stretch>
            <a:fillRect/>
          </a:stretch>
        </p:blipFill>
        <p:spPr>
          <a:xfrm>
            <a:off x="7142652" y="2383844"/>
            <a:ext cx="2743200" cy="1440180"/>
          </a:xfrm>
          <a:prstGeom prst="rect">
            <a:avLst/>
          </a:prstGeom>
        </p:spPr>
      </p:pic>
      <p:pic>
        <p:nvPicPr>
          <p:cNvPr id="9" name="Bilde 8" descr="openai&quot; Icon - Download for free – Iconduck">
            <a:extLst>
              <a:ext uri="{FF2B5EF4-FFF2-40B4-BE49-F238E27FC236}">
                <a16:creationId xmlns:a16="http://schemas.microsoft.com/office/drawing/2014/main" id="{288CC6FC-5E78-A045-2405-5035F8A2497E}"/>
              </a:ext>
            </a:extLst>
          </p:cNvPr>
          <p:cNvPicPr>
            <a:picLocks noChangeAspect="1"/>
          </p:cNvPicPr>
          <p:nvPr/>
        </p:nvPicPr>
        <p:blipFill>
          <a:blip r:embed="rId12"/>
          <a:stretch>
            <a:fillRect/>
          </a:stretch>
        </p:blipFill>
        <p:spPr>
          <a:xfrm>
            <a:off x="8784130" y="4007900"/>
            <a:ext cx="1650412" cy="1649081"/>
          </a:xfrm>
          <a:prstGeom prst="rect">
            <a:avLst/>
          </a:prstGeom>
        </p:spPr>
      </p:pic>
      <p:pic>
        <p:nvPicPr>
          <p:cNvPr id="10" name="Bilde 9" descr="How to manage an end-to-end machine learning project with MLflow? part 1 |  by Yannawut Kimnaruk | Medium">
            <a:extLst>
              <a:ext uri="{FF2B5EF4-FFF2-40B4-BE49-F238E27FC236}">
                <a16:creationId xmlns:a16="http://schemas.microsoft.com/office/drawing/2014/main" id="{24B9377D-71CF-4B59-842E-7753289DA0A9}"/>
              </a:ext>
            </a:extLst>
          </p:cNvPr>
          <p:cNvPicPr>
            <a:picLocks noChangeAspect="1"/>
          </p:cNvPicPr>
          <p:nvPr/>
        </p:nvPicPr>
        <p:blipFill>
          <a:blip r:embed="rId13"/>
          <a:stretch>
            <a:fillRect/>
          </a:stretch>
        </p:blipFill>
        <p:spPr>
          <a:xfrm>
            <a:off x="5331999" y="4299069"/>
            <a:ext cx="2743198" cy="1059872"/>
          </a:xfrm>
          <a:prstGeom prst="rect">
            <a:avLst/>
          </a:prstGeom>
        </p:spPr>
      </p:pic>
      <p:grpSp>
        <p:nvGrpSpPr>
          <p:cNvPr id="16" name="Gruppe 15">
            <a:extLst>
              <a:ext uri="{FF2B5EF4-FFF2-40B4-BE49-F238E27FC236}">
                <a16:creationId xmlns:a16="http://schemas.microsoft.com/office/drawing/2014/main" id="{A1FE00CD-B754-3D5E-64F1-76D99CE0536B}"/>
              </a:ext>
            </a:extLst>
          </p:cNvPr>
          <p:cNvGrpSpPr/>
          <p:nvPr/>
        </p:nvGrpSpPr>
        <p:grpSpPr>
          <a:xfrm>
            <a:off x="10589551" y="261366"/>
            <a:ext cx="630000" cy="630000"/>
            <a:chOff x="10589551" y="261366"/>
            <a:chExt cx="630000" cy="630000"/>
          </a:xfrm>
        </p:grpSpPr>
        <p:sp>
          <p:nvSpPr>
            <p:cNvPr id="14" name="Oval 19">
              <a:extLst>
                <a:ext uri="{FF2B5EF4-FFF2-40B4-BE49-F238E27FC236}">
                  <a16:creationId xmlns:a16="http://schemas.microsoft.com/office/drawing/2014/main" id="{ECC265FC-39AF-E66D-EE10-D395EFDED430}"/>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15" name="Graphic 10" descr="Beaker with solid fill">
              <a:extLst>
                <a:ext uri="{FF2B5EF4-FFF2-40B4-BE49-F238E27FC236}">
                  <a16:creationId xmlns:a16="http://schemas.microsoft.com/office/drawing/2014/main" id="{C4BBB6BF-17E4-90AC-1847-D8B8EC33FA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1326978200"/>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6B55312-EE49-0D8B-9A02-F4633F94E898}"/>
              </a:ext>
            </a:extLst>
          </p:cNvPr>
          <p:cNvSpPr/>
          <p:nvPr/>
        </p:nvSpPr>
        <p:spPr>
          <a:xfrm>
            <a:off x="5197320" y="471286"/>
            <a:ext cx="5524513" cy="57717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607"/>
          </a:p>
        </p:txBody>
      </p:sp>
      <p:sp>
        <p:nvSpPr>
          <p:cNvPr id="7" name="Plassholder for tekst 3">
            <a:extLst>
              <a:ext uri="{FF2B5EF4-FFF2-40B4-BE49-F238E27FC236}">
                <a16:creationId xmlns:a16="http://schemas.microsoft.com/office/drawing/2014/main" id="{26F5FB3F-013B-C6AD-158B-C956FF115FAB}"/>
              </a:ext>
            </a:extLst>
          </p:cNvPr>
          <p:cNvSpPr txBox="1">
            <a:spLocks/>
          </p:cNvSpPr>
          <p:nvPr/>
        </p:nvSpPr>
        <p:spPr>
          <a:xfrm>
            <a:off x="5760244" y="471286"/>
            <a:ext cx="3074471" cy="3144264"/>
          </a:xfrm>
          <a:prstGeom prst="ellipse">
            <a:avLst/>
          </a:prstGeom>
          <a:solidFill>
            <a:schemeClr val="accent3"/>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sz="2050" b="1" err="1">
                <a:solidFill>
                  <a:schemeClr val="bg1"/>
                </a:solidFill>
                <a:latin typeface="Sofia Sans"/>
                <a:cs typeface="Arial"/>
              </a:rPr>
              <a:t>Idea</a:t>
            </a:r>
            <a:r>
              <a:rPr lang="nb-NO" sz="2050" b="1">
                <a:solidFill>
                  <a:schemeClr val="bg1"/>
                </a:solidFill>
                <a:latin typeface="Sofia Sans"/>
                <a:cs typeface="Arial"/>
              </a:rPr>
              <a:t>:</a:t>
            </a:r>
            <a:r>
              <a:rPr lang="nb-NO" sz="2050">
                <a:solidFill>
                  <a:schemeClr val="bg1"/>
                </a:solidFill>
                <a:latin typeface="Sofia Sans"/>
                <a:cs typeface="Arial"/>
              </a:rPr>
              <a:t> </a:t>
            </a:r>
            <a:r>
              <a:rPr lang="nb-NO" sz="2050" err="1">
                <a:solidFill>
                  <a:schemeClr val="bg1"/>
                </a:solidFill>
                <a:latin typeface="Sofia Sans"/>
                <a:cs typeface="Arial"/>
              </a:rPr>
              <a:t>Perform</a:t>
            </a:r>
            <a:r>
              <a:rPr lang="nb-NO" sz="2050">
                <a:solidFill>
                  <a:schemeClr val="bg1"/>
                </a:solidFill>
                <a:latin typeface="Sofia Sans"/>
                <a:cs typeface="Arial"/>
              </a:rPr>
              <a:t> sales and </a:t>
            </a:r>
            <a:r>
              <a:rPr lang="nb-NO" sz="2050" err="1">
                <a:solidFill>
                  <a:schemeClr val="bg1"/>
                </a:solidFill>
                <a:latin typeface="Sofia Sans"/>
                <a:cs typeface="Arial"/>
              </a:rPr>
              <a:t>operational</a:t>
            </a:r>
            <a:r>
              <a:rPr lang="nb-NO" sz="2050">
                <a:solidFill>
                  <a:schemeClr val="bg1"/>
                </a:solidFill>
                <a:latin typeface="Sofia Sans"/>
                <a:cs typeface="Arial"/>
              </a:rPr>
              <a:t> </a:t>
            </a:r>
            <a:r>
              <a:rPr lang="nb-NO" sz="2050" err="1">
                <a:solidFill>
                  <a:schemeClr val="bg1"/>
                </a:solidFill>
                <a:latin typeface="Sofia Sans"/>
                <a:cs typeface="Arial"/>
              </a:rPr>
              <a:t>analysis</a:t>
            </a:r>
            <a:r>
              <a:rPr lang="nb-NO" sz="2050">
                <a:solidFill>
                  <a:schemeClr val="bg1"/>
                </a:solidFill>
                <a:latin typeface="Sofia Sans"/>
                <a:cs typeface="Arial"/>
              </a:rPr>
              <a:t> </a:t>
            </a:r>
            <a:r>
              <a:rPr lang="nb-NO" sz="2050" err="1">
                <a:solidFill>
                  <a:schemeClr val="bg1"/>
                </a:solidFill>
                <a:latin typeface="Sofia Sans"/>
                <a:cs typeface="Arial"/>
              </a:rPr>
              <a:t>within</a:t>
            </a:r>
            <a:r>
              <a:rPr lang="nb-NO" sz="2050">
                <a:solidFill>
                  <a:schemeClr val="bg1"/>
                </a:solidFill>
                <a:latin typeface="Sofia Sans"/>
                <a:cs typeface="Arial"/>
              </a:rPr>
              <a:t> </a:t>
            </a:r>
            <a:r>
              <a:rPr lang="nb-NO" sz="2050" err="1">
                <a:solidFill>
                  <a:schemeClr val="bg1"/>
                </a:solidFill>
                <a:latin typeface="Sofia Sans"/>
                <a:cs typeface="Arial"/>
              </a:rPr>
              <a:t>product</a:t>
            </a:r>
            <a:r>
              <a:rPr lang="nb-NO" sz="2050">
                <a:solidFill>
                  <a:schemeClr val="bg1"/>
                </a:solidFill>
                <a:latin typeface="Sofia Sans"/>
                <a:cs typeface="Arial"/>
              </a:rPr>
              <a:t> segments</a:t>
            </a:r>
          </a:p>
          <a:p>
            <a:endParaRPr lang="nb-NO" sz="2079">
              <a:solidFill>
                <a:schemeClr val="bg1"/>
              </a:solidFill>
            </a:endParaRPr>
          </a:p>
        </p:txBody>
      </p:sp>
      <p:sp>
        <p:nvSpPr>
          <p:cNvPr id="8" name="Plassholder for tekst 7">
            <a:extLst>
              <a:ext uri="{FF2B5EF4-FFF2-40B4-BE49-F238E27FC236}">
                <a16:creationId xmlns:a16="http://schemas.microsoft.com/office/drawing/2014/main" id="{44529DFF-D051-3442-8CE4-6BABB52066D2}"/>
              </a:ext>
            </a:extLst>
          </p:cNvPr>
          <p:cNvSpPr txBox="1">
            <a:spLocks/>
          </p:cNvSpPr>
          <p:nvPr/>
        </p:nvSpPr>
        <p:spPr>
          <a:xfrm>
            <a:off x="7469269" y="2733228"/>
            <a:ext cx="3074471" cy="3144264"/>
          </a:xfrm>
          <a:prstGeom prst="ellipse">
            <a:avLst/>
          </a:prstGeom>
          <a:solidFill>
            <a:schemeClr val="accent2"/>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endParaRPr lang="nb-NO" sz="2079" b="1">
              <a:latin typeface="Arial"/>
              <a:cs typeface="Arial"/>
            </a:endParaRPr>
          </a:p>
          <a:p>
            <a:pPr marL="0" lvl="1" indent="0" algn="ctr">
              <a:buNone/>
            </a:pPr>
            <a:r>
              <a:rPr lang="nb-NO" sz="2050" b="1">
                <a:solidFill>
                  <a:schemeClr val="bg1"/>
                </a:solidFill>
                <a:latin typeface="Sofia Sans"/>
                <a:cs typeface="Arial"/>
              </a:rPr>
              <a:t>Solution: </a:t>
            </a:r>
          </a:p>
          <a:p>
            <a:pPr marL="0" lvl="1" indent="0" algn="ctr">
              <a:buNone/>
            </a:pPr>
            <a:r>
              <a:rPr lang="nb-NO" sz="2050">
                <a:solidFill>
                  <a:schemeClr val="bg1"/>
                </a:solidFill>
                <a:latin typeface="Sofia Sans"/>
                <a:cs typeface="Arial"/>
              </a:rPr>
              <a:t> </a:t>
            </a:r>
            <a:r>
              <a:rPr lang="nb-NO" sz="2050" err="1">
                <a:solidFill>
                  <a:schemeClr val="bg1"/>
                </a:solidFill>
                <a:latin typeface="Sofia Sans"/>
                <a:cs typeface="Arial"/>
              </a:rPr>
              <a:t>Azure</a:t>
            </a:r>
            <a:r>
              <a:rPr lang="nb-NO" sz="2050">
                <a:solidFill>
                  <a:schemeClr val="bg1"/>
                </a:solidFill>
                <a:latin typeface="Sofia Sans"/>
                <a:cs typeface="Arial"/>
              </a:rPr>
              <a:t> </a:t>
            </a:r>
            <a:r>
              <a:rPr lang="nb-NO" sz="2050" err="1">
                <a:solidFill>
                  <a:schemeClr val="bg1"/>
                </a:solidFill>
                <a:latin typeface="Sofia Sans"/>
                <a:cs typeface="Arial"/>
              </a:rPr>
              <a:t>OpenAI</a:t>
            </a:r>
            <a:endParaRPr lang="nb-NO" sz="2050">
              <a:solidFill>
                <a:schemeClr val="bg1"/>
              </a:solidFill>
              <a:latin typeface="Sofia Sans"/>
              <a:cs typeface="Arial"/>
            </a:endParaRPr>
          </a:p>
          <a:p>
            <a:pPr marL="0" lvl="1" indent="0" algn="ctr">
              <a:buNone/>
            </a:pPr>
            <a:r>
              <a:rPr lang="nb-NO" sz="2050">
                <a:solidFill>
                  <a:schemeClr val="bg1"/>
                </a:solidFill>
                <a:latin typeface="Sofia Sans"/>
                <a:cs typeface="Arial"/>
              </a:rPr>
              <a:t>in </a:t>
            </a:r>
            <a:r>
              <a:rPr lang="nb-NO" sz="2050" err="1">
                <a:solidFill>
                  <a:schemeClr val="bg1"/>
                </a:solidFill>
                <a:latin typeface="Sofia Sans"/>
                <a:cs typeface="Arial"/>
              </a:rPr>
              <a:t>Fabric</a:t>
            </a:r>
            <a:r>
              <a:rPr lang="nb-NO" sz="2050">
                <a:solidFill>
                  <a:schemeClr val="bg1"/>
                </a:solidFill>
                <a:latin typeface="Sofia Sans"/>
                <a:cs typeface="Arial"/>
              </a:rPr>
              <a:t> </a:t>
            </a:r>
            <a:endParaRPr lang="nb-NO" sz="2050">
              <a:solidFill>
                <a:schemeClr val="bg1"/>
              </a:solidFill>
              <a:latin typeface="Sofia Sans"/>
            </a:endParaRPr>
          </a:p>
        </p:txBody>
      </p:sp>
      <p:pic>
        <p:nvPicPr>
          <p:cNvPr id="9" name="Grafikk 8" descr="Kunstig intelligens med heldekkende fyll">
            <a:extLst>
              <a:ext uri="{FF2B5EF4-FFF2-40B4-BE49-F238E27FC236}">
                <a16:creationId xmlns:a16="http://schemas.microsoft.com/office/drawing/2014/main" id="{8DCE8BCC-6887-E312-0A60-2ADE4EBB11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4492" y="4679745"/>
            <a:ext cx="864023" cy="864023"/>
          </a:xfrm>
          <a:prstGeom prst="rect">
            <a:avLst/>
          </a:prstGeom>
        </p:spPr>
      </p:pic>
      <p:pic>
        <p:nvPicPr>
          <p:cNvPr id="10" name="Grafikk 9" descr="Gantt-diagram med heldekkende fyll">
            <a:extLst>
              <a:ext uri="{FF2B5EF4-FFF2-40B4-BE49-F238E27FC236}">
                <a16:creationId xmlns:a16="http://schemas.microsoft.com/office/drawing/2014/main" id="{7B2685D9-3E74-AF9F-7C24-E184727BE4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5467" y="2627661"/>
            <a:ext cx="864023" cy="864023"/>
          </a:xfrm>
          <a:prstGeom prst="rect">
            <a:avLst/>
          </a:prstGeom>
        </p:spPr>
      </p:pic>
      <p:sp>
        <p:nvSpPr>
          <p:cNvPr id="11" name="Title 1">
            <a:extLst>
              <a:ext uri="{FF2B5EF4-FFF2-40B4-BE49-F238E27FC236}">
                <a16:creationId xmlns:a16="http://schemas.microsoft.com/office/drawing/2014/main" id="{646717AE-542B-7BF6-9F09-64299CEC8985}"/>
              </a:ext>
            </a:extLst>
          </p:cNvPr>
          <p:cNvSpPr txBox="1">
            <a:spLocks/>
          </p:cNvSpPr>
          <p:nvPr/>
        </p:nvSpPr>
        <p:spPr>
          <a:xfrm>
            <a:off x="585499" y="1987683"/>
            <a:ext cx="5170434" cy="1247462"/>
          </a:xfrm>
          <a:prstGeom prst="rect">
            <a:avLst/>
          </a:prstGeom>
          <a:effectLst/>
        </p:spPr>
        <p:txBody>
          <a:bodyPr vert="horz" lIns="0" tIns="0" rIns="0" bIns="0" rtlCol="0" anchor="b">
            <a:noAutofit/>
          </a:bodyPr>
          <a:lstStyle>
            <a:lvl1pPr algn="l" defTabSz="864017" rtl="0" eaLnBrk="1" latinLnBrk="0" hangingPunct="1">
              <a:lnSpc>
                <a:spcPct val="100000"/>
              </a:lnSpc>
              <a:spcBef>
                <a:spcPct val="0"/>
              </a:spcBef>
              <a:spcAft>
                <a:spcPts val="1200"/>
              </a:spcAft>
              <a:buNone/>
              <a:defRPr sz="3600" b="1" kern="1200">
                <a:gradFill flip="none" rotWithShape="1">
                  <a:gsLst>
                    <a:gs pos="0">
                      <a:schemeClr val="accent3"/>
                    </a:gs>
                    <a:gs pos="50000">
                      <a:schemeClr val="accent2"/>
                    </a:gs>
                    <a:gs pos="100000">
                      <a:schemeClr val="accent4"/>
                    </a:gs>
                  </a:gsLst>
                  <a:lin ang="18900000" scaled="1"/>
                  <a:tileRect/>
                </a:gradFill>
                <a:effectLst/>
                <a:latin typeface="+mj-lt"/>
                <a:ea typeface="Roboto" panose="02000000000000000000" pitchFamily="2" charset="0"/>
                <a:cs typeface="Aptos Serif" panose="020B0502040204020203" pitchFamily="18" charset="0"/>
              </a:defRPr>
            </a:lvl1pPr>
          </a:lstStyle>
          <a:p>
            <a:r>
              <a:rPr lang="en-NO">
                <a:solidFill>
                  <a:schemeClr val="bg1"/>
                </a:solidFill>
                <a:ea typeface="Roboto"/>
                <a:cs typeface="Aptos Serif"/>
              </a:rPr>
              <a:t>Case 1. - </a:t>
            </a:r>
            <a:r>
              <a:rPr lang="en-NO" err="1">
                <a:solidFill>
                  <a:schemeClr val="bg1"/>
                </a:solidFill>
                <a:ea typeface="Roboto"/>
                <a:cs typeface="Aptos Serif"/>
              </a:rPr>
              <a:t>Automate</a:t>
            </a:r>
            <a:r>
              <a:rPr lang="en-NO">
                <a:solidFill>
                  <a:schemeClr val="bg1"/>
                </a:solidFill>
                <a:ea typeface="Roboto"/>
                <a:cs typeface="Aptos Serif"/>
              </a:rPr>
              <a:t> </a:t>
            </a:r>
            <a:r>
              <a:rPr lang="en-NO" err="1">
                <a:solidFill>
                  <a:schemeClr val="bg1"/>
                </a:solidFill>
                <a:ea typeface="Roboto"/>
                <a:cs typeface="Aptos Serif"/>
              </a:rPr>
              <a:t>creation</a:t>
            </a:r>
            <a:r>
              <a:rPr lang="en-NO">
                <a:solidFill>
                  <a:schemeClr val="bg1"/>
                </a:solidFill>
                <a:ea typeface="Roboto"/>
                <a:cs typeface="Aptos Serif"/>
              </a:rPr>
              <a:t> </a:t>
            </a:r>
            <a:r>
              <a:rPr lang="en-NO" err="1">
                <a:solidFill>
                  <a:schemeClr val="bg1"/>
                </a:solidFill>
                <a:ea typeface="Roboto"/>
                <a:cs typeface="Aptos Serif"/>
              </a:rPr>
              <a:t>of</a:t>
            </a:r>
            <a:r>
              <a:rPr lang="en-NO">
                <a:solidFill>
                  <a:schemeClr val="bg1"/>
                </a:solidFill>
                <a:ea typeface="Roboto"/>
                <a:cs typeface="Aptos Serif"/>
              </a:rPr>
              <a:t> </a:t>
            </a:r>
            <a:r>
              <a:rPr lang="en-NO" err="1">
                <a:solidFill>
                  <a:schemeClr val="bg1"/>
                </a:solidFill>
                <a:ea typeface="Roboto"/>
                <a:cs typeface="Aptos Serif"/>
              </a:rPr>
              <a:t>product</a:t>
            </a:r>
            <a:r>
              <a:rPr lang="en-NO">
                <a:solidFill>
                  <a:schemeClr val="bg1"/>
                </a:solidFill>
                <a:ea typeface="Roboto"/>
                <a:cs typeface="Aptos Serif"/>
              </a:rPr>
              <a:t> segments</a:t>
            </a:r>
            <a:endParaRPr lang="nb-NO">
              <a:solidFill>
                <a:schemeClr val="bg1"/>
              </a:solidFill>
              <a:ea typeface="Roboto"/>
              <a:cs typeface="Aptos Serif"/>
            </a:endParaRPr>
          </a:p>
        </p:txBody>
      </p:sp>
      <p:grpSp>
        <p:nvGrpSpPr>
          <p:cNvPr id="5" name="Gruppe 4">
            <a:extLst>
              <a:ext uri="{FF2B5EF4-FFF2-40B4-BE49-F238E27FC236}">
                <a16:creationId xmlns:a16="http://schemas.microsoft.com/office/drawing/2014/main" id="{72C5459B-4ACE-810E-3B63-9A61B2FE5026}"/>
              </a:ext>
            </a:extLst>
          </p:cNvPr>
          <p:cNvGrpSpPr/>
          <p:nvPr/>
        </p:nvGrpSpPr>
        <p:grpSpPr>
          <a:xfrm>
            <a:off x="10589551" y="261366"/>
            <a:ext cx="630000" cy="630000"/>
            <a:chOff x="10589551" y="261366"/>
            <a:chExt cx="630000" cy="630000"/>
          </a:xfrm>
        </p:grpSpPr>
        <p:sp>
          <p:nvSpPr>
            <p:cNvPr id="3" name="Oval 19">
              <a:extLst>
                <a:ext uri="{FF2B5EF4-FFF2-40B4-BE49-F238E27FC236}">
                  <a16:creationId xmlns:a16="http://schemas.microsoft.com/office/drawing/2014/main" id="{47066826-3A30-8BAE-2213-9972539D3068}"/>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4" name="Graphic 10" descr="Beaker with solid fill">
              <a:extLst>
                <a:ext uri="{FF2B5EF4-FFF2-40B4-BE49-F238E27FC236}">
                  <a16:creationId xmlns:a16="http://schemas.microsoft.com/office/drawing/2014/main" id="{AF7E3B20-C37D-A83E-52EC-2DD71F9251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13067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0A626-D7DF-053F-7404-E33784D316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C2474A-A498-34A2-82AF-5344A0F04AC6}"/>
              </a:ext>
            </a:extLst>
          </p:cNvPr>
          <p:cNvSpPr>
            <a:spLocks noGrp="1"/>
          </p:cNvSpPr>
          <p:nvPr>
            <p:ph type="title"/>
          </p:nvPr>
        </p:nvSpPr>
        <p:spPr/>
        <p:txBody>
          <a:bodyPr/>
          <a:lstStyle/>
          <a:p>
            <a:r>
              <a:rPr lang="en-NO">
                <a:ea typeface="Roboto"/>
                <a:cs typeface="Aptos Serif"/>
              </a:rPr>
              <a:t>Demo</a:t>
            </a:r>
            <a:endParaRPr lang="nb-NO"/>
          </a:p>
        </p:txBody>
      </p:sp>
      <p:sp>
        <p:nvSpPr>
          <p:cNvPr id="2" name="Plassholder for tekst 1">
            <a:extLst>
              <a:ext uri="{FF2B5EF4-FFF2-40B4-BE49-F238E27FC236}">
                <a16:creationId xmlns:a16="http://schemas.microsoft.com/office/drawing/2014/main" id="{A63CBAEF-5B18-863E-AE17-2C12FA13106B}"/>
              </a:ext>
            </a:extLst>
          </p:cNvPr>
          <p:cNvSpPr>
            <a:spLocks noGrp="1"/>
          </p:cNvSpPr>
          <p:nvPr>
            <p:ph type="body" sz="quarter" idx="10"/>
          </p:nvPr>
        </p:nvSpPr>
        <p:spPr/>
        <p:txBody>
          <a:bodyPr/>
          <a:lstStyle/>
          <a:p>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Creating</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Product Segments</a:t>
            </a:r>
          </a:p>
        </p:txBody>
      </p:sp>
      <p:grpSp>
        <p:nvGrpSpPr>
          <p:cNvPr id="6" name="Gruppe 5">
            <a:extLst>
              <a:ext uri="{FF2B5EF4-FFF2-40B4-BE49-F238E27FC236}">
                <a16:creationId xmlns:a16="http://schemas.microsoft.com/office/drawing/2014/main" id="{52F74713-37EA-E172-E81E-CDBD7C68CBB4}"/>
              </a:ext>
            </a:extLst>
          </p:cNvPr>
          <p:cNvGrpSpPr/>
          <p:nvPr/>
        </p:nvGrpSpPr>
        <p:grpSpPr>
          <a:xfrm>
            <a:off x="10589551" y="261366"/>
            <a:ext cx="630000" cy="630000"/>
            <a:chOff x="10589551" y="261366"/>
            <a:chExt cx="630000" cy="630000"/>
          </a:xfrm>
        </p:grpSpPr>
        <p:sp>
          <p:nvSpPr>
            <p:cNvPr id="4" name="Oval 19">
              <a:extLst>
                <a:ext uri="{FF2B5EF4-FFF2-40B4-BE49-F238E27FC236}">
                  <a16:creationId xmlns:a16="http://schemas.microsoft.com/office/drawing/2014/main" id="{F8E16C47-A82A-4619-D6A8-DA7CD025F7CE}"/>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5" name="Graphic 10" descr="Beaker with solid fill">
              <a:extLst>
                <a:ext uri="{FF2B5EF4-FFF2-40B4-BE49-F238E27FC236}">
                  <a16:creationId xmlns:a16="http://schemas.microsoft.com/office/drawing/2014/main" id="{69E0A640-3CD0-B9ED-43C4-9AD2FC048C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3721393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8A9BA-06B7-E704-7ABB-0771C39E046E}"/>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93095E21-86D9-485C-ED33-6B789AEAC9EE}"/>
              </a:ext>
            </a:extLst>
          </p:cNvPr>
          <p:cNvSpPr/>
          <p:nvPr/>
        </p:nvSpPr>
        <p:spPr>
          <a:xfrm>
            <a:off x="5197320" y="471286"/>
            <a:ext cx="5524513" cy="57717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607"/>
          </a:p>
        </p:txBody>
      </p:sp>
      <p:sp>
        <p:nvSpPr>
          <p:cNvPr id="7" name="Plassholder for tekst 3">
            <a:extLst>
              <a:ext uri="{FF2B5EF4-FFF2-40B4-BE49-F238E27FC236}">
                <a16:creationId xmlns:a16="http://schemas.microsoft.com/office/drawing/2014/main" id="{CABDADFE-6F42-58E3-5B12-62FCD85D4FA0}"/>
              </a:ext>
            </a:extLst>
          </p:cNvPr>
          <p:cNvSpPr txBox="1">
            <a:spLocks/>
          </p:cNvSpPr>
          <p:nvPr/>
        </p:nvSpPr>
        <p:spPr>
          <a:xfrm>
            <a:off x="5760244" y="471286"/>
            <a:ext cx="3074471" cy="3144264"/>
          </a:xfrm>
          <a:prstGeom prst="ellipse">
            <a:avLst/>
          </a:prstGeom>
          <a:solidFill>
            <a:schemeClr val="accent4"/>
          </a:solidFill>
        </p:spPr>
        <p:txBody>
          <a:bodyPr lIns="91440" tIns="45720" rIns="91440" bIns="4572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sz="2200">
                <a:solidFill>
                  <a:schemeClr val="bg1"/>
                </a:solidFill>
                <a:latin typeface="Sofia Sans"/>
                <a:cs typeface="Arial"/>
              </a:rPr>
              <a:t>Sales &amp; </a:t>
            </a:r>
            <a:r>
              <a:rPr lang="nb-NO" sz="2200" err="1">
                <a:solidFill>
                  <a:schemeClr val="bg1"/>
                </a:solidFill>
                <a:latin typeface="Sofia Sans"/>
                <a:cs typeface="Arial"/>
              </a:rPr>
              <a:t>Operational</a:t>
            </a:r>
            <a:r>
              <a:rPr lang="nb-NO" sz="2200">
                <a:solidFill>
                  <a:schemeClr val="bg1"/>
                </a:solidFill>
                <a:latin typeface="Sofia Sans"/>
                <a:cs typeface="Arial"/>
              </a:rPr>
              <a:t> Planning (S&amp;OP)</a:t>
            </a:r>
          </a:p>
          <a:p>
            <a:pPr marL="0" indent="0" algn="ctr">
              <a:buNone/>
            </a:pPr>
            <a:endParaRPr lang="nb-NO" sz="2200">
              <a:solidFill>
                <a:schemeClr val="bg1"/>
              </a:solidFill>
              <a:latin typeface="Sofia Sans"/>
              <a:cs typeface="Arial"/>
            </a:endParaRPr>
          </a:p>
        </p:txBody>
      </p:sp>
      <p:sp>
        <p:nvSpPr>
          <p:cNvPr id="8" name="Plassholder for tekst 7">
            <a:extLst>
              <a:ext uri="{FF2B5EF4-FFF2-40B4-BE49-F238E27FC236}">
                <a16:creationId xmlns:a16="http://schemas.microsoft.com/office/drawing/2014/main" id="{02A64F5D-E240-D8A2-D689-E6FBCBDE8521}"/>
              </a:ext>
            </a:extLst>
          </p:cNvPr>
          <p:cNvSpPr txBox="1">
            <a:spLocks/>
          </p:cNvSpPr>
          <p:nvPr/>
        </p:nvSpPr>
        <p:spPr>
          <a:xfrm>
            <a:off x="7469269" y="2733228"/>
            <a:ext cx="3074471" cy="3144264"/>
          </a:xfrm>
          <a:prstGeom prst="ellipse">
            <a:avLst/>
          </a:prstGeom>
          <a:solidFill>
            <a:srgbClr val="2AAC94"/>
          </a:solidFill>
        </p:spPr>
        <p:txBody>
          <a:bodyPr lIns="91440" tIns="45720" rIns="91440" bIns="4572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nb-NO" sz="2200" err="1">
                <a:solidFill>
                  <a:schemeClr val="bg1"/>
                </a:solidFill>
                <a:latin typeface="Sofia Sans"/>
                <a:cs typeface="Arial"/>
              </a:rPr>
              <a:t>Become</a:t>
            </a:r>
            <a:r>
              <a:rPr lang="nb-NO" sz="2200">
                <a:solidFill>
                  <a:schemeClr val="bg1"/>
                </a:solidFill>
                <a:latin typeface="Sofia Sans"/>
                <a:cs typeface="Arial"/>
              </a:rPr>
              <a:t> </a:t>
            </a:r>
            <a:r>
              <a:rPr lang="nb-NO" sz="2200" b="1" i="1">
                <a:solidFill>
                  <a:schemeClr val="bg1"/>
                </a:solidFill>
                <a:latin typeface="Sofia Sans"/>
                <a:cs typeface="Arial"/>
              </a:rPr>
              <a:t>pro</a:t>
            </a:r>
            <a:r>
              <a:rPr lang="nb-NO" sz="2200" i="1">
                <a:solidFill>
                  <a:schemeClr val="bg1"/>
                </a:solidFill>
                <a:latin typeface="Sofia Sans"/>
                <a:cs typeface="Arial"/>
              </a:rPr>
              <a:t>-</a:t>
            </a:r>
            <a:r>
              <a:rPr lang="nb-NO" sz="2200" i="1" err="1">
                <a:solidFill>
                  <a:schemeClr val="bg1"/>
                </a:solidFill>
                <a:latin typeface="Sofia Sans"/>
                <a:cs typeface="Arial"/>
              </a:rPr>
              <a:t>active</a:t>
            </a:r>
            <a:r>
              <a:rPr lang="nb-NO" sz="2200">
                <a:solidFill>
                  <a:schemeClr val="bg1"/>
                </a:solidFill>
                <a:latin typeface="Sofia Sans"/>
                <a:cs typeface="Arial"/>
              </a:rPr>
              <a:t>, </a:t>
            </a:r>
            <a:r>
              <a:rPr lang="nb-NO" sz="2200" err="1">
                <a:solidFill>
                  <a:schemeClr val="bg1"/>
                </a:solidFill>
                <a:latin typeface="Sofia Sans"/>
                <a:cs typeface="Arial"/>
              </a:rPr>
              <a:t>instead</a:t>
            </a:r>
            <a:r>
              <a:rPr lang="nb-NO" sz="2200">
                <a:solidFill>
                  <a:schemeClr val="bg1"/>
                </a:solidFill>
                <a:latin typeface="Sofia Sans"/>
                <a:cs typeface="Arial"/>
              </a:rPr>
              <a:t> </a:t>
            </a:r>
            <a:r>
              <a:rPr lang="nb-NO" sz="2200" err="1">
                <a:solidFill>
                  <a:schemeClr val="bg1"/>
                </a:solidFill>
                <a:latin typeface="Sofia Sans"/>
                <a:cs typeface="Arial"/>
              </a:rPr>
              <a:t>of</a:t>
            </a:r>
            <a:r>
              <a:rPr lang="nb-NO" sz="2200">
                <a:solidFill>
                  <a:schemeClr val="bg1"/>
                </a:solidFill>
                <a:latin typeface="Sofia Sans"/>
                <a:cs typeface="Arial"/>
              </a:rPr>
              <a:t> </a:t>
            </a:r>
            <a:r>
              <a:rPr lang="nb-NO" sz="2200" b="1" i="1">
                <a:solidFill>
                  <a:schemeClr val="bg1"/>
                </a:solidFill>
                <a:latin typeface="Sofia Sans"/>
                <a:cs typeface="Arial"/>
              </a:rPr>
              <a:t>re</a:t>
            </a:r>
            <a:r>
              <a:rPr lang="nb-NO" sz="2200" i="1">
                <a:solidFill>
                  <a:schemeClr val="bg1"/>
                </a:solidFill>
                <a:latin typeface="Sofia Sans"/>
                <a:cs typeface="Arial"/>
              </a:rPr>
              <a:t>-</a:t>
            </a:r>
            <a:r>
              <a:rPr lang="nb-NO" sz="2200" i="1" err="1">
                <a:solidFill>
                  <a:schemeClr val="bg1"/>
                </a:solidFill>
                <a:latin typeface="Sofia Sans"/>
                <a:cs typeface="Arial"/>
              </a:rPr>
              <a:t>active</a:t>
            </a:r>
            <a:endParaRPr lang="nb-NO" sz="2200" i="1">
              <a:solidFill>
                <a:schemeClr val="bg1"/>
              </a:solidFill>
              <a:latin typeface="Sofia Sans"/>
              <a:cs typeface="Arial"/>
            </a:endParaRPr>
          </a:p>
          <a:p>
            <a:pPr marL="0" lvl="1" indent="0" algn="ctr">
              <a:buNone/>
            </a:pPr>
            <a:endParaRPr lang="nb-NO" sz="2200" i="1">
              <a:solidFill>
                <a:schemeClr val="bg1"/>
              </a:solidFill>
              <a:latin typeface="Sofia Sans"/>
              <a:ea typeface="Calibri"/>
              <a:cs typeface="Arial"/>
            </a:endParaRPr>
          </a:p>
        </p:txBody>
      </p:sp>
      <p:pic>
        <p:nvPicPr>
          <p:cNvPr id="2" name="Graphic 7" descr="CheckList with solid fill">
            <a:extLst>
              <a:ext uri="{FF2B5EF4-FFF2-40B4-BE49-F238E27FC236}">
                <a16:creationId xmlns:a16="http://schemas.microsoft.com/office/drawing/2014/main" id="{1E07F41A-B4DC-0FA9-9B44-A6386CFD6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64032" y="2373394"/>
            <a:ext cx="864023" cy="864023"/>
          </a:xfrm>
          <a:prstGeom prst="rect">
            <a:avLst/>
          </a:prstGeom>
        </p:spPr>
      </p:pic>
      <p:pic>
        <p:nvPicPr>
          <p:cNvPr id="3" name="Graphic 13" descr="Alarm Ringing with solid fill">
            <a:extLst>
              <a:ext uri="{FF2B5EF4-FFF2-40B4-BE49-F238E27FC236}">
                <a16:creationId xmlns:a16="http://schemas.microsoft.com/office/drawing/2014/main" id="{9ACA02FF-D342-C3AC-3B7F-9C46764EB2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4492" y="4532528"/>
            <a:ext cx="864023" cy="864023"/>
          </a:xfrm>
          <a:prstGeom prst="rect">
            <a:avLst/>
          </a:prstGeom>
        </p:spPr>
      </p:pic>
      <p:sp>
        <p:nvSpPr>
          <p:cNvPr id="12" name="Title 1">
            <a:extLst>
              <a:ext uri="{FF2B5EF4-FFF2-40B4-BE49-F238E27FC236}">
                <a16:creationId xmlns:a16="http://schemas.microsoft.com/office/drawing/2014/main" id="{D2B75626-2C18-2910-E69B-965CE89D8FB5}"/>
              </a:ext>
            </a:extLst>
          </p:cNvPr>
          <p:cNvSpPr txBox="1">
            <a:spLocks/>
          </p:cNvSpPr>
          <p:nvPr/>
        </p:nvSpPr>
        <p:spPr>
          <a:xfrm>
            <a:off x="589550" y="2372101"/>
            <a:ext cx="5170434" cy="1247462"/>
          </a:xfrm>
          <a:prstGeom prst="rect">
            <a:avLst/>
          </a:prstGeom>
          <a:effectLst/>
        </p:spPr>
        <p:txBody>
          <a:bodyPr vert="horz" lIns="0" tIns="0" rIns="0" bIns="0" rtlCol="0" anchor="b">
            <a:noAutofit/>
          </a:bodyPr>
          <a:lstStyle>
            <a:lvl1pPr algn="l" defTabSz="864017" rtl="0" eaLnBrk="1" latinLnBrk="0" hangingPunct="1">
              <a:lnSpc>
                <a:spcPct val="100000"/>
              </a:lnSpc>
              <a:spcBef>
                <a:spcPct val="0"/>
              </a:spcBef>
              <a:spcAft>
                <a:spcPts val="1200"/>
              </a:spcAft>
              <a:buNone/>
              <a:defRPr sz="3600" b="1" kern="1200">
                <a:gradFill flip="none" rotWithShape="1">
                  <a:gsLst>
                    <a:gs pos="0">
                      <a:schemeClr val="accent3"/>
                    </a:gs>
                    <a:gs pos="50000">
                      <a:schemeClr val="accent2"/>
                    </a:gs>
                    <a:gs pos="100000">
                      <a:schemeClr val="accent4"/>
                    </a:gs>
                  </a:gsLst>
                  <a:lin ang="18900000" scaled="1"/>
                  <a:tileRect/>
                </a:gradFill>
                <a:effectLst/>
                <a:latin typeface="+mj-lt"/>
                <a:ea typeface="Roboto" panose="02000000000000000000" pitchFamily="2" charset="0"/>
                <a:cs typeface="Aptos Serif" panose="020B0502040204020203" pitchFamily="18" charset="0"/>
              </a:defRPr>
            </a:lvl1pPr>
          </a:lstStyle>
          <a:p>
            <a:r>
              <a:rPr lang="en-NO">
                <a:solidFill>
                  <a:schemeClr val="bg1"/>
                </a:solidFill>
                <a:ea typeface="Roboto"/>
                <a:cs typeface="Aptos Serif"/>
              </a:rPr>
              <a:t>Case 2. - Sales Forecasting </a:t>
            </a:r>
            <a:r>
              <a:rPr lang="en-NO" err="1">
                <a:solidFill>
                  <a:schemeClr val="bg1"/>
                </a:solidFill>
                <a:ea typeface="Roboto"/>
                <a:cs typeface="Aptos Serif"/>
              </a:rPr>
              <a:t>using</a:t>
            </a:r>
            <a:r>
              <a:rPr lang="en-NO">
                <a:solidFill>
                  <a:schemeClr val="bg1"/>
                </a:solidFill>
                <a:ea typeface="Roboto"/>
                <a:cs typeface="Aptos Serif"/>
              </a:rPr>
              <a:t> </a:t>
            </a:r>
            <a:r>
              <a:rPr lang="en-NO" err="1">
                <a:solidFill>
                  <a:schemeClr val="bg1"/>
                </a:solidFill>
                <a:ea typeface="Roboto"/>
                <a:cs typeface="Aptos Serif"/>
              </a:rPr>
              <a:t>AutoML</a:t>
            </a:r>
            <a:endParaRPr lang="nb-NO" err="1">
              <a:solidFill>
                <a:schemeClr val="bg1"/>
              </a:solidFill>
              <a:ea typeface="Roboto"/>
              <a:cs typeface="Aptos Serif"/>
            </a:endParaRPr>
          </a:p>
        </p:txBody>
      </p:sp>
      <p:grpSp>
        <p:nvGrpSpPr>
          <p:cNvPr id="10" name="Gruppe 9">
            <a:extLst>
              <a:ext uri="{FF2B5EF4-FFF2-40B4-BE49-F238E27FC236}">
                <a16:creationId xmlns:a16="http://schemas.microsoft.com/office/drawing/2014/main" id="{A5A1DB98-AFFE-FD57-36F4-F024841B0398}"/>
              </a:ext>
            </a:extLst>
          </p:cNvPr>
          <p:cNvGrpSpPr/>
          <p:nvPr/>
        </p:nvGrpSpPr>
        <p:grpSpPr>
          <a:xfrm>
            <a:off x="10589551" y="261366"/>
            <a:ext cx="630000" cy="630000"/>
            <a:chOff x="10589551" y="261366"/>
            <a:chExt cx="630000" cy="630000"/>
          </a:xfrm>
        </p:grpSpPr>
        <p:sp>
          <p:nvSpPr>
            <p:cNvPr id="5" name="Oval 19">
              <a:extLst>
                <a:ext uri="{FF2B5EF4-FFF2-40B4-BE49-F238E27FC236}">
                  <a16:creationId xmlns:a16="http://schemas.microsoft.com/office/drawing/2014/main" id="{ECC2CF75-8EAF-2086-3B2F-E623884D90BB}"/>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9" name="Graphic 10" descr="Beaker with solid fill">
              <a:extLst>
                <a:ext uri="{FF2B5EF4-FFF2-40B4-BE49-F238E27FC236}">
                  <a16:creationId xmlns:a16="http://schemas.microsoft.com/office/drawing/2014/main" id="{6C99A079-75D9-A418-17F3-EE3980984E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7074" y="351366"/>
              <a:ext cx="450000" cy="450000"/>
            </a:xfrm>
            <a:prstGeom prst="rect">
              <a:avLst/>
            </a:prstGeom>
          </p:spPr>
        </p:pic>
      </p:grpSp>
      <p:sp>
        <p:nvSpPr>
          <p:cNvPr id="11" name="Tittel 10">
            <a:extLst>
              <a:ext uri="{FF2B5EF4-FFF2-40B4-BE49-F238E27FC236}">
                <a16:creationId xmlns:a16="http://schemas.microsoft.com/office/drawing/2014/main" id="{3F625AAE-4054-1F8C-B744-B15424CEA6E4}"/>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7889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2BF51-378E-2F89-33E7-FBC9B6A16F3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95867C2-F795-94CF-4D29-20D2DAA7501C}"/>
              </a:ext>
            </a:extLst>
          </p:cNvPr>
          <p:cNvSpPr>
            <a:spLocks noGrp="1"/>
          </p:cNvSpPr>
          <p:nvPr>
            <p:ph type="title"/>
          </p:nvPr>
        </p:nvSpPr>
        <p:spPr>
          <a:noFill/>
        </p:spPr>
        <p:txBody>
          <a:bodyPr>
            <a:normAutofit/>
          </a:bodyPr>
          <a:lstStyle/>
          <a:p>
            <a:pPr algn="r"/>
            <a:r>
              <a:rPr lang="nb-NO"/>
              <a:t>  </a:t>
            </a:r>
            <a:r>
              <a:rPr lang="nb-NO" err="1"/>
              <a:t>What</a:t>
            </a:r>
            <a:r>
              <a:rPr lang="nb-NO"/>
              <a:t> is </a:t>
            </a:r>
            <a:r>
              <a:rPr lang="nb-NO" err="1"/>
              <a:t>AutoML</a:t>
            </a:r>
            <a:r>
              <a:rPr lang="nb-NO"/>
              <a:t>?  	</a:t>
            </a:r>
            <a:endParaRPr lang="en-NO"/>
          </a:p>
        </p:txBody>
      </p:sp>
      <p:sp>
        <p:nvSpPr>
          <p:cNvPr id="2" name="Content Placeholder 1">
            <a:extLst>
              <a:ext uri="{FF2B5EF4-FFF2-40B4-BE49-F238E27FC236}">
                <a16:creationId xmlns:a16="http://schemas.microsoft.com/office/drawing/2014/main" id="{4989604B-9E40-AF3C-89EE-DD9604F2BEBF}"/>
              </a:ext>
            </a:extLst>
          </p:cNvPr>
          <p:cNvSpPr>
            <a:spLocks noGrp="1"/>
          </p:cNvSpPr>
          <p:nvPr>
            <p:ph sz="half" idx="1"/>
          </p:nvPr>
        </p:nvSpPr>
        <p:spPr>
          <a:xfrm>
            <a:off x="5635612" y="1079499"/>
            <a:ext cx="5524513" cy="4535488"/>
          </a:xfrm>
        </p:spPr>
        <p:txBody>
          <a:bodyPr vert="horz" lIns="0" tIns="0" rIns="180000" bIns="0" rtlCol="0" anchor="t">
            <a:normAutofit/>
          </a:bodyPr>
          <a:lstStyle/>
          <a:p>
            <a:pPr algn="r"/>
            <a:r>
              <a:rPr lang="en-NO" sz="3200" i="1" err="1">
                <a:latin typeface="Sofia Sans"/>
                <a:ea typeface="Roboto Light"/>
                <a:cs typeface="Arial"/>
              </a:rPr>
              <a:t>Automating</a:t>
            </a:r>
            <a:r>
              <a:rPr lang="en-NO" sz="3200" i="1">
                <a:latin typeface="Sofia Sans"/>
                <a:ea typeface="Roboto Light"/>
                <a:cs typeface="Arial"/>
              </a:rPr>
              <a:t> </a:t>
            </a:r>
            <a:r>
              <a:rPr lang="en-NO" sz="3200" i="1" err="1">
                <a:latin typeface="Sofia Sans"/>
                <a:ea typeface="Roboto Light"/>
                <a:cs typeface="Arial"/>
              </a:rPr>
              <a:t>the</a:t>
            </a:r>
            <a:r>
              <a:rPr lang="en-NO" sz="3200" i="1">
                <a:latin typeface="Sofia Sans"/>
                <a:ea typeface="Roboto Light"/>
                <a:cs typeface="Arial"/>
              </a:rPr>
              <a:t> </a:t>
            </a:r>
            <a:r>
              <a:rPr lang="en-NO" sz="3200" b="1" i="1" err="1">
                <a:latin typeface="Sofia Sans"/>
                <a:ea typeface="Roboto Light"/>
                <a:cs typeface="Arial"/>
              </a:rPr>
              <a:t>selection</a:t>
            </a:r>
            <a:r>
              <a:rPr lang="en-NO" sz="3200" i="1">
                <a:latin typeface="Sofia Sans"/>
                <a:ea typeface="Roboto Light"/>
                <a:cs typeface="Arial"/>
              </a:rPr>
              <a:t>, (hyperparameter) </a:t>
            </a:r>
            <a:r>
              <a:rPr lang="en-NO" sz="3200" b="1" i="1">
                <a:latin typeface="Sofia Sans"/>
                <a:ea typeface="Roboto Light"/>
                <a:cs typeface="Arial"/>
              </a:rPr>
              <a:t>tuning</a:t>
            </a:r>
            <a:r>
              <a:rPr lang="en-NO" sz="3200" i="1">
                <a:latin typeface="Sofia Sans"/>
                <a:ea typeface="Roboto Light"/>
                <a:cs typeface="Arial"/>
              </a:rPr>
              <a:t> and </a:t>
            </a:r>
            <a:r>
              <a:rPr lang="en-NO" sz="3200" b="1" i="1">
                <a:latin typeface="Sofia Sans"/>
                <a:ea typeface="Roboto Light"/>
                <a:cs typeface="Arial"/>
              </a:rPr>
              <a:t>training</a:t>
            </a:r>
            <a:r>
              <a:rPr lang="en-NO" sz="3200" i="1">
                <a:latin typeface="Sofia Sans"/>
                <a:ea typeface="Roboto Light"/>
                <a:cs typeface="Arial"/>
              </a:rPr>
              <a:t> </a:t>
            </a:r>
            <a:r>
              <a:rPr lang="en-NO" sz="3200" i="1" err="1">
                <a:latin typeface="Sofia Sans"/>
                <a:ea typeface="Roboto Light"/>
                <a:cs typeface="Arial"/>
              </a:rPr>
              <a:t>of</a:t>
            </a:r>
            <a:r>
              <a:rPr lang="en-NO" sz="3200" i="1">
                <a:latin typeface="Sofia Sans"/>
                <a:ea typeface="Roboto Light"/>
                <a:cs typeface="Arial"/>
              </a:rPr>
              <a:t> </a:t>
            </a:r>
            <a:r>
              <a:rPr lang="en-NO" sz="3200" i="1" err="1">
                <a:latin typeface="Sofia Sans"/>
                <a:ea typeface="Roboto Light"/>
                <a:cs typeface="Arial"/>
              </a:rPr>
              <a:t>machine</a:t>
            </a:r>
            <a:r>
              <a:rPr lang="en-NO" sz="3200" i="1">
                <a:latin typeface="Sofia Sans"/>
                <a:ea typeface="Roboto Light"/>
                <a:cs typeface="Arial"/>
              </a:rPr>
              <a:t> </a:t>
            </a:r>
            <a:r>
              <a:rPr lang="en-NO" sz="3200" i="1" err="1">
                <a:latin typeface="Sofia Sans"/>
                <a:ea typeface="Roboto Light"/>
                <a:cs typeface="Arial"/>
              </a:rPr>
              <a:t>learning</a:t>
            </a:r>
            <a:r>
              <a:rPr lang="en-NO" sz="3200" i="1">
                <a:latin typeface="Sofia Sans"/>
                <a:ea typeface="Roboto Light"/>
                <a:cs typeface="Arial"/>
              </a:rPr>
              <a:t> </a:t>
            </a:r>
            <a:r>
              <a:rPr lang="en-NO" sz="3200" i="1" err="1">
                <a:latin typeface="Sofia Sans"/>
                <a:ea typeface="Roboto Light"/>
                <a:cs typeface="Arial"/>
              </a:rPr>
              <a:t>models</a:t>
            </a:r>
            <a:r>
              <a:rPr lang="en-NO" sz="3200" i="1">
                <a:latin typeface="Sofia Sans"/>
                <a:ea typeface="Roboto Light"/>
                <a:cs typeface="Arial"/>
              </a:rPr>
              <a:t> for a given </a:t>
            </a:r>
            <a:r>
              <a:rPr lang="en-NO" sz="3200" i="1" err="1">
                <a:latin typeface="Sofia Sans"/>
                <a:ea typeface="Roboto Light"/>
                <a:cs typeface="Arial"/>
              </a:rPr>
              <a:t>task</a:t>
            </a:r>
            <a:r>
              <a:rPr lang="en-NO" sz="3200" i="1">
                <a:latin typeface="Sofia Sans"/>
                <a:ea typeface="Roboto Light"/>
                <a:cs typeface="Arial"/>
              </a:rPr>
              <a:t>.</a:t>
            </a:r>
            <a:endParaRPr lang="nb-NO" sz="3200" i="1">
              <a:effectLst>
                <a:outerShdw blurRad="63500" dist="63500" dir="2700000" algn="tl" rotWithShape="0">
                  <a:srgbClr val="117865">
                    <a:lumMod val="50000"/>
                    <a:alpha val="50000"/>
                  </a:srgbClr>
                </a:outerShdw>
              </a:effectLst>
              <a:latin typeface="Sofia Sans"/>
              <a:ea typeface="Roboto Light"/>
              <a:cs typeface="Arial"/>
            </a:endParaRPr>
          </a:p>
          <a:p>
            <a:endParaRPr lang="en-NO">
              <a:effectLst>
                <a:outerShdw blurRad="63500" dist="63500" dir="2700000" algn="tl" rotWithShape="0">
                  <a:srgbClr val="117865">
                    <a:lumMod val="50000"/>
                    <a:alpha val="50000"/>
                  </a:srgbClr>
                </a:outerShdw>
              </a:effectLst>
            </a:endParaRPr>
          </a:p>
        </p:txBody>
      </p:sp>
      <p:sp>
        <p:nvSpPr>
          <p:cNvPr id="6" name="Rektangel 5">
            <a:extLst>
              <a:ext uri="{FF2B5EF4-FFF2-40B4-BE49-F238E27FC236}">
                <a16:creationId xmlns:a16="http://schemas.microsoft.com/office/drawing/2014/main" id="{6A1177D7-BB14-2A86-3E3F-835F17FA623E}"/>
              </a:ext>
            </a:extLst>
          </p:cNvPr>
          <p:cNvSpPr/>
          <p:nvPr/>
        </p:nvSpPr>
        <p:spPr>
          <a:xfrm>
            <a:off x="5197320" y="471286"/>
            <a:ext cx="5524513" cy="57717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607"/>
          </a:p>
        </p:txBody>
      </p:sp>
      <p:sp>
        <p:nvSpPr>
          <p:cNvPr id="12" name="Text Placeholder 10">
            <a:extLst>
              <a:ext uri="{FF2B5EF4-FFF2-40B4-BE49-F238E27FC236}">
                <a16:creationId xmlns:a16="http://schemas.microsoft.com/office/drawing/2014/main" id="{0F9552CA-D98E-BEE0-FC8A-2998A35BE19D}"/>
              </a:ext>
            </a:extLst>
          </p:cNvPr>
          <p:cNvSpPr txBox="1">
            <a:spLocks/>
          </p:cNvSpPr>
          <p:nvPr/>
        </p:nvSpPr>
        <p:spPr>
          <a:xfrm>
            <a:off x="812271" y="3525387"/>
            <a:ext cx="4357264" cy="2596723"/>
          </a:xfrm>
          <a:prstGeom prst="rect">
            <a:avLst/>
          </a:prstGeom>
        </p:spPr>
        <p:txBody>
          <a:bodyPr vert="horz" lIns="85042" tIns="44222" rIns="85042" bIns="44222"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NO" sz="2646" i="1">
              <a:latin typeface="Arial"/>
              <a:cs typeface="Arial"/>
            </a:endParaRPr>
          </a:p>
        </p:txBody>
      </p:sp>
      <p:sp>
        <p:nvSpPr>
          <p:cNvPr id="14" name="Text Placeholder 4">
            <a:extLst>
              <a:ext uri="{FF2B5EF4-FFF2-40B4-BE49-F238E27FC236}">
                <a16:creationId xmlns:a16="http://schemas.microsoft.com/office/drawing/2014/main" id="{99E89717-D7ED-0A61-8252-BA21D305867B}"/>
              </a:ext>
            </a:extLst>
          </p:cNvPr>
          <p:cNvSpPr txBox="1">
            <a:spLocks/>
          </p:cNvSpPr>
          <p:nvPr/>
        </p:nvSpPr>
        <p:spPr>
          <a:xfrm>
            <a:off x="2671880" y="2743780"/>
            <a:ext cx="3074471" cy="3144264"/>
          </a:xfrm>
          <a:prstGeom prst="ellipse">
            <a:avLst/>
          </a:prstGeom>
          <a:solidFill>
            <a:schemeClr val="accent5"/>
          </a:solidFill>
        </p:spPr>
        <p:txBody>
          <a:bodyPr lIns="91440" tIns="45720" rIns="91440" bIns="4572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err="1">
                <a:solidFill>
                  <a:schemeClr val="bg1"/>
                </a:solidFill>
              </a:rPr>
              <a:t>Lowers</a:t>
            </a:r>
            <a:r>
              <a:rPr lang="nb-NO">
                <a:solidFill>
                  <a:schemeClr val="bg1"/>
                </a:solidFill>
              </a:rPr>
              <a:t> Time</a:t>
            </a:r>
            <a:endParaRPr lang="nb-NO">
              <a:solidFill>
                <a:schemeClr val="bg1"/>
              </a:solidFill>
              <a:cs typeface="Arial"/>
            </a:endParaRPr>
          </a:p>
          <a:p>
            <a:pPr marL="0" indent="0" algn="ctr">
              <a:buNone/>
            </a:pPr>
            <a:r>
              <a:rPr lang="nb-NO">
                <a:solidFill>
                  <a:schemeClr val="bg1"/>
                </a:solidFill>
              </a:rPr>
              <a:t>to Value</a:t>
            </a:r>
            <a:endParaRPr lang="nb-NO">
              <a:solidFill>
                <a:schemeClr val="bg1"/>
              </a:solidFill>
              <a:cs typeface="Arial"/>
            </a:endParaRPr>
          </a:p>
        </p:txBody>
      </p:sp>
      <p:sp>
        <p:nvSpPr>
          <p:cNvPr id="15" name="Text Placeholder 3">
            <a:extLst>
              <a:ext uri="{FF2B5EF4-FFF2-40B4-BE49-F238E27FC236}">
                <a16:creationId xmlns:a16="http://schemas.microsoft.com/office/drawing/2014/main" id="{370AB94B-82AA-2F40-B370-2942154AA5C1}"/>
              </a:ext>
            </a:extLst>
          </p:cNvPr>
          <p:cNvSpPr txBox="1">
            <a:spLocks/>
          </p:cNvSpPr>
          <p:nvPr/>
        </p:nvSpPr>
        <p:spPr>
          <a:xfrm>
            <a:off x="1281096" y="426308"/>
            <a:ext cx="3074471" cy="3144264"/>
          </a:xfrm>
          <a:prstGeom prst="ellipse">
            <a:avLst/>
          </a:prstGeom>
          <a:solidFill>
            <a:schemeClr val="accent3"/>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nb-NO" sz="2835"/>
          </a:p>
          <a:p>
            <a:pPr marL="0" indent="0" algn="ctr">
              <a:buNone/>
            </a:pPr>
            <a:r>
              <a:rPr lang="nb-NO">
                <a:solidFill>
                  <a:schemeClr val="bg1"/>
                </a:solidFill>
              </a:rPr>
              <a:t>More Focus </a:t>
            </a:r>
            <a:r>
              <a:rPr lang="nb-NO" err="1">
                <a:solidFill>
                  <a:schemeClr val="bg1"/>
                </a:solidFill>
              </a:rPr>
              <a:t>on</a:t>
            </a:r>
            <a:r>
              <a:rPr lang="nb-NO">
                <a:solidFill>
                  <a:schemeClr val="bg1"/>
                </a:solidFill>
              </a:rPr>
              <a:t> Data </a:t>
            </a:r>
            <a:r>
              <a:rPr lang="nb-NO" err="1">
                <a:solidFill>
                  <a:schemeClr val="bg1"/>
                </a:solidFill>
              </a:rPr>
              <a:t>Quality</a:t>
            </a:r>
            <a:endParaRPr lang="en-NO">
              <a:solidFill>
                <a:schemeClr val="bg1"/>
              </a:solidFill>
              <a:cs typeface="Arial"/>
            </a:endParaRPr>
          </a:p>
        </p:txBody>
      </p:sp>
      <p:sp>
        <p:nvSpPr>
          <p:cNvPr id="16" name="Text Placeholder 5">
            <a:extLst>
              <a:ext uri="{FF2B5EF4-FFF2-40B4-BE49-F238E27FC236}">
                <a16:creationId xmlns:a16="http://schemas.microsoft.com/office/drawing/2014/main" id="{13879A4A-57CB-0A9E-0DDB-C9A2C89B5ED1}"/>
              </a:ext>
            </a:extLst>
          </p:cNvPr>
          <p:cNvSpPr txBox="1">
            <a:spLocks/>
          </p:cNvSpPr>
          <p:nvPr/>
        </p:nvSpPr>
        <p:spPr>
          <a:xfrm>
            <a:off x="143417" y="2743780"/>
            <a:ext cx="3074471" cy="3144264"/>
          </a:xfrm>
          <a:prstGeom prst="ellipse">
            <a:avLst/>
          </a:prstGeom>
          <a:solidFill>
            <a:srgbClr val="117865"/>
          </a:solidFill>
        </p:spPr>
        <p:txBody>
          <a:bodyPr lIns="91440" tIns="45720" rIns="91440" bIns="4572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err="1">
                <a:solidFill>
                  <a:schemeClr val="bg1"/>
                </a:solidFill>
              </a:rPr>
              <a:t>Creates</a:t>
            </a:r>
            <a:r>
              <a:rPr lang="nb-NO">
                <a:solidFill>
                  <a:schemeClr val="bg1"/>
                </a:solidFill>
              </a:rPr>
              <a:t> solid baselines</a:t>
            </a:r>
            <a:endParaRPr lang="nb-NO">
              <a:solidFill>
                <a:schemeClr val="bg1"/>
              </a:solidFill>
              <a:cs typeface="Arial"/>
            </a:endParaRPr>
          </a:p>
        </p:txBody>
      </p:sp>
      <p:grpSp>
        <p:nvGrpSpPr>
          <p:cNvPr id="9" name="Gruppe 8">
            <a:extLst>
              <a:ext uri="{FF2B5EF4-FFF2-40B4-BE49-F238E27FC236}">
                <a16:creationId xmlns:a16="http://schemas.microsoft.com/office/drawing/2014/main" id="{3CDE3AA3-0548-C27E-2EAB-6F20A854ADB6}"/>
              </a:ext>
            </a:extLst>
          </p:cNvPr>
          <p:cNvGrpSpPr/>
          <p:nvPr/>
        </p:nvGrpSpPr>
        <p:grpSpPr>
          <a:xfrm>
            <a:off x="10589551" y="261366"/>
            <a:ext cx="630000" cy="630000"/>
            <a:chOff x="10589551" y="261366"/>
            <a:chExt cx="630000" cy="630000"/>
          </a:xfrm>
        </p:grpSpPr>
        <p:sp>
          <p:nvSpPr>
            <p:cNvPr id="5" name="Oval 19">
              <a:extLst>
                <a:ext uri="{FF2B5EF4-FFF2-40B4-BE49-F238E27FC236}">
                  <a16:creationId xmlns:a16="http://schemas.microsoft.com/office/drawing/2014/main" id="{E8AA44BB-CE32-9676-37AB-C25AFE3EFF93}"/>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8" name="Graphic 10" descr="Beaker with solid fill">
              <a:extLst>
                <a:ext uri="{FF2B5EF4-FFF2-40B4-BE49-F238E27FC236}">
                  <a16:creationId xmlns:a16="http://schemas.microsoft.com/office/drawing/2014/main" id="{CF8B9F6F-20DF-E78A-8F85-E2EDE96B03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19179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04A98BAF-CFF0-E59D-2F0F-EE5A8910637D}"/>
              </a:ext>
            </a:extLst>
          </p:cNvPr>
          <p:cNvSpPr/>
          <p:nvPr/>
        </p:nvSpPr>
        <p:spPr>
          <a:xfrm>
            <a:off x="615446" y="1780250"/>
            <a:ext cx="3563235" cy="3533733"/>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nb-NO" sz="2000" b="1">
              <a:solidFill>
                <a:schemeClr val="accent1"/>
              </a:solidFill>
              <a:latin typeface="+mj-lt"/>
            </a:endParaRPr>
          </a:p>
        </p:txBody>
      </p:sp>
      <p:sp>
        <p:nvSpPr>
          <p:cNvPr id="2" name="Title 1">
            <a:extLst>
              <a:ext uri="{FF2B5EF4-FFF2-40B4-BE49-F238E27FC236}">
                <a16:creationId xmlns:a16="http://schemas.microsoft.com/office/drawing/2014/main" id="{CE339D32-3D74-B21E-343D-29C692BF80AF}"/>
              </a:ext>
            </a:extLst>
          </p:cNvPr>
          <p:cNvSpPr>
            <a:spLocks noGrp="1"/>
          </p:cNvSpPr>
          <p:nvPr>
            <p:ph type="title"/>
          </p:nvPr>
        </p:nvSpPr>
        <p:spPr>
          <a:xfrm>
            <a:off x="360362" y="360362"/>
            <a:ext cx="10799763" cy="719137"/>
          </a:xfrm>
        </p:spPr>
        <p:txBody>
          <a:bodyPr anchor="ctr">
            <a:normAutofit/>
          </a:bodyPr>
          <a:lstStyle/>
          <a:p>
            <a:r>
              <a:rPr lang="en-NO"/>
              <a:t>What is AutoML with FLAML in Fabric</a:t>
            </a:r>
          </a:p>
        </p:txBody>
      </p:sp>
      <p:sp>
        <p:nvSpPr>
          <p:cNvPr id="3" name="Text Placeholder 2">
            <a:extLst>
              <a:ext uri="{FF2B5EF4-FFF2-40B4-BE49-F238E27FC236}">
                <a16:creationId xmlns:a16="http://schemas.microsoft.com/office/drawing/2014/main" id="{DC8DDC91-43BD-3E31-7EE0-105B1105EEAA}"/>
              </a:ext>
            </a:extLst>
          </p:cNvPr>
          <p:cNvSpPr>
            <a:spLocks noGrp="1"/>
          </p:cNvSpPr>
          <p:nvPr>
            <p:ph sz="half" idx="2"/>
          </p:nvPr>
        </p:nvSpPr>
        <p:spPr>
          <a:xfrm>
            <a:off x="5760000" y="1260662"/>
            <a:ext cx="5400000" cy="4535488"/>
          </a:xfrm>
        </p:spPr>
        <p:txBody>
          <a:bodyPr anchor="ctr">
            <a:normAutofit/>
          </a:bodyPr>
          <a:lstStyle/>
          <a:p>
            <a:r>
              <a:rPr lang="en-NO" err="1">
                <a:ea typeface="Roboto Light"/>
                <a:cs typeface="Aptos Serif"/>
              </a:rPr>
              <a:t>Task-oriented</a:t>
            </a:r>
            <a:r>
              <a:rPr lang="en-NO">
                <a:ea typeface="Roboto Light"/>
                <a:cs typeface="Aptos Serif"/>
              </a:rPr>
              <a:t> </a:t>
            </a:r>
            <a:r>
              <a:rPr lang="en-NO" err="1">
                <a:ea typeface="Roboto Light"/>
                <a:cs typeface="Aptos Serif"/>
              </a:rPr>
              <a:t>AutoML</a:t>
            </a:r>
            <a:endParaRPr lang="nb-NO" err="1">
              <a:ea typeface="Roboto Light"/>
              <a:cs typeface="Aptos Serif"/>
            </a:endParaRPr>
          </a:p>
          <a:p>
            <a:r>
              <a:rPr lang="en-NO">
                <a:ea typeface="Roboto Light"/>
                <a:cs typeface="Aptos Serif"/>
              </a:rPr>
              <a:t>Zero-shot </a:t>
            </a:r>
            <a:r>
              <a:rPr lang="en-NO" err="1">
                <a:ea typeface="Roboto Light"/>
                <a:cs typeface="Aptos Serif"/>
              </a:rPr>
              <a:t>AutoML</a:t>
            </a:r>
            <a:endParaRPr lang="en-NO" err="1">
              <a:effectLst>
                <a:outerShdw blurRad="63500" dist="63500" dir="2700000" algn="tl" rotWithShape="0">
                  <a:srgbClr val="117865">
                    <a:lumMod val="50000"/>
                    <a:alpha val="50000"/>
                  </a:srgbClr>
                </a:outerShdw>
              </a:effectLst>
              <a:ea typeface="Roboto Light"/>
              <a:cs typeface="Aptos Serif"/>
            </a:endParaRPr>
          </a:p>
          <a:p>
            <a:r>
              <a:rPr lang="en-NO">
                <a:ea typeface="Roboto Light"/>
                <a:cs typeface="Aptos Serif"/>
              </a:rPr>
              <a:t>Python and </a:t>
            </a:r>
            <a:r>
              <a:rPr lang="en-NO" err="1">
                <a:ea typeface="Roboto Light"/>
                <a:cs typeface="Aptos Serif"/>
              </a:rPr>
              <a:t>PySpark</a:t>
            </a:r>
            <a:endParaRPr lang="en-NO" err="1">
              <a:effectLst>
                <a:outerShdw blurRad="63500" dist="63500" dir="2700000" algn="tl" rotWithShape="0">
                  <a:srgbClr val="117865">
                    <a:lumMod val="50000"/>
                    <a:alpha val="50000"/>
                  </a:srgbClr>
                </a:outerShdw>
              </a:effectLst>
              <a:ea typeface="Roboto Light"/>
              <a:cs typeface="Aptos Serif"/>
            </a:endParaRPr>
          </a:p>
          <a:p>
            <a:r>
              <a:rPr lang="en-NO" err="1">
                <a:ea typeface="Roboto Light"/>
                <a:cs typeface="Aptos Serif"/>
              </a:rPr>
              <a:t>MLFlow</a:t>
            </a:r>
            <a:r>
              <a:rPr lang="en-NO">
                <a:ea typeface="Roboto Light"/>
                <a:cs typeface="Aptos Serif"/>
              </a:rPr>
              <a:t> Integration</a:t>
            </a:r>
            <a:endParaRPr lang="en-NO">
              <a:effectLst>
                <a:outerShdw blurRad="63500" dist="63500" dir="2700000" algn="tl" rotWithShape="0">
                  <a:srgbClr val="117865">
                    <a:lumMod val="50000"/>
                    <a:alpha val="50000"/>
                  </a:srgbClr>
                </a:outerShdw>
              </a:effectLst>
              <a:ea typeface="Roboto Light"/>
              <a:cs typeface="Aptos Serif"/>
            </a:endParaRPr>
          </a:p>
          <a:p>
            <a:endParaRPr lang="en-NO">
              <a:effectLst>
                <a:outerShdw blurRad="63500" dist="63500" dir="2700000" algn="tl" rotWithShape="0">
                  <a:srgbClr val="117865">
                    <a:lumMod val="50000"/>
                    <a:alpha val="50000"/>
                  </a:srgbClr>
                </a:outerShdw>
              </a:effectLst>
              <a:ea typeface="Roboto Light"/>
              <a:cs typeface="Aptos Serif"/>
            </a:endParaRPr>
          </a:p>
        </p:txBody>
      </p:sp>
      <p:grpSp>
        <p:nvGrpSpPr>
          <p:cNvPr id="6" name="Group 2">
            <a:extLst>
              <a:ext uri="{FF2B5EF4-FFF2-40B4-BE49-F238E27FC236}">
                <a16:creationId xmlns:a16="http://schemas.microsoft.com/office/drawing/2014/main" id="{65A6575D-3BF0-5D3B-9E18-7405F118E97C}"/>
              </a:ext>
            </a:extLst>
          </p:cNvPr>
          <p:cNvGrpSpPr/>
          <p:nvPr/>
        </p:nvGrpSpPr>
        <p:grpSpPr>
          <a:xfrm>
            <a:off x="5452332" y="2205256"/>
            <a:ext cx="312319" cy="309694"/>
            <a:chOff x="361815" y="2393453"/>
            <a:chExt cx="1189973" cy="1189973"/>
          </a:xfrm>
        </p:grpSpPr>
        <p:sp>
          <p:nvSpPr>
            <p:cNvPr id="14" name="Oval 3">
              <a:extLst>
                <a:ext uri="{FF2B5EF4-FFF2-40B4-BE49-F238E27FC236}">
                  <a16:creationId xmlns:a16="http://schemas.microsoft.com/office/drawing/2014/main" id="{94A434EE-DD2C-D74F-A559-E80CC09B25FB}"/>
                </a:ext>
              </a:extLst>
            </p:cNvPr>
            <p:cNvSpPr/>
            <p:nvPr/>
          </p:nvSpPr>
          <p:spPr>
            <a:xfrm>
              <a:off x="361815" y="2393453"/>
              <a:ext cx="1189973" cy="1189973"/>
            </a:xfrm>
            <a:prstGeom prst="ellipse">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15" name="Graphic 4" descr="Tick with solid fill">
              <a:extLst>
                <a:ext uri="{FF2B5EF4-FFF2-40B4-BE49-F238E27FC236}">
                  <a16:creationId xmlns:a16="http://schemas.microsoft.com/office/drawing/2014/main" id="{D17E9790-E60E-9682-7AD6-98541189D4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601" y="2531239"/>
              <a:ext cx="914400" cy="914400"/>
            </a:xfrm>
            <a:prstGeom prst="rect">
              <a:avLst/>
            </a:prstGeom>
          </p:spPr>
        </p:pic>
      </p:grpSp>
      <p:grpSp>
        <p:nvGrpSpPr>
          <p:cNvPr id="11" name="Group 2">
            <a:extLst>
              <a:ext uri="{FF2B5EF4-FFF2-40B4-BE49-F238E27FC236}">
                <a16:creationId xmlns:a16="http://schemas.microsoft.com/office/drawing/2014/main" id="{4C1A2729-F4EA-74D9-E363-746F99D3B8B9}"/>
              </a:ext>
            </a:extLst>
          </p:cNvPr>
          <p:cNvGrpSpPr/>
          <p:nvPr/>
        </p:nvGrpSpPr>
        <p:grpSpPr>
          <a:xfrm>
            <a:off x="5447427" y="2799186"/>
            <a:ext cx="312319" cy="309694"/>
            <a:chOff x="361778" y="2932709"/>
            <a:chExt cx="1189973" cy="1189973"/>
          </a:xfrm>
        </p:grpSpPr>
        <p:sp>
          <p:nvSpPr>
            <p:cNvPr id="12" name="Oval 3">
              <a:extLst>
                <a:ext uri="{FF2B5EF4-FFF2-40B4-BE49-F238E27FC236}">
                  <a16:creationId xmlns:a16="http://schemas.microsoft.com/office/drawing/2014/main" id="{D69057F4-6A8A-D996-789C-BC4D6BF03895}"/>
                </a:ext>
              </a:extLst>
            </p:cNvPr>
            <p:cNvSpPr/>
            <p:nvPr/>
          </p:nvSpPr>
          <p:spPr>
            <a:xfrm>
              <a:off x="361778" y="2932709"/>
              <a:ext cx="1189973" cy="1189973"/>
            </a:xfrm>
            <a:prstGeom prst="ellipse">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13" name="Graphic 4" descr="Tick with solid fill">
              <a:extLst>
                <a:ext uri="{FF2B5EF4-FFF2-40B4-BE49-F238E27FC236}">
                  <a16:creationId xmlns:a16="http://schemas.microsoft.com/office/drawing/2014/main" id="{19619C20-7572-048A-1E99-D513D00D73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564" y="3070495"/>
              <a:ext cx="914400" cy="914400"/>
            </a:xfrm>
            <a:prstGeom prst="rect">
              <a:avLst/>
            </a:prstGeom>
          </p:spPr>
        </p:pic>
      </p:grpSp>
      <p:grpSp>
        <p:nvGrpSpPr>
          <p:cNvPr id="16" name="Group 2">
            <a:extLst>
              <a:ext uri="{FF2B5EF4-FFF2-40B4-BE49-F238E27FC236}">
                <a16:creationId xmlns:a16="http://schemas.microsoft.com/office/drawing/2014/main" id="{48303B44-1928-D05A-AE1B-51B964298B82}"/>
              </a:ext>
            </a:extLst>
          </p:cNvPr>
          <p:cNvGrpSpPr/>
          <p:nvPr/>
        </p:nvGrpSpPr>
        <p:grpSpPr>
          <a:xfrm>
            <a:off x="5448268" y="3390073"/>
            <a:ext cx="312319" cy="309694"/>
            <a:chOff x="361815" y="2393453"/>
            <a:chExt cx="1189973" cy="1189973"/>
          </a:xfrm>
        </p:grpSpPr>
        <p:sp>
          <p:nvSpPr>
            <p:cNvPr id="17" name="Oval 3">
              <a:extLst>
                <a:ext uri="{FF2B5EF4-FFF2-40B4-BE49-F238E27FC236}">
                  <a16:creationId xmlns:a16="http://schemas.microsoft.com/office/drawing/2014/main" id="{FDF8721D-862F-ED57-2BE0-5ECCA4A6CA44}"/>
                </a:ext>
              </a:extLst>
            </p:cNvPr>
            <p:cNvSpPr/>
            <p:nvPr/>
          </p:nvSpPr>
          <p:spPr>
            <a:xfrm>
              <a:off x="361815" y="2393453"/>
              <a:ext cx="1189973" cy="1189973"/>
            </a:xfrm>
            <a:prstGeom prst="ellipse">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18" name="Graphic 4" descr="Tick with solid fill">
              <a:extLst>
                <a:ext uri="{FF2B5EF4-FFF2-40B4-BE49-F238E27FC236}">
                  <a16:creationId xmlns:a16="http://schemas.microsoft.com/office/drawing/2014/main" id="{4EBB4103-6956-B083-10D3-43AE4AA40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601" y="2531239"/>
              <a:ext cx="914400" cy="914400"/>
            </a:xfrm>
            <a:prstGeom prst="rect">
              <a:avLst/>
            </a:prstGeom>
          </p:spPr>
        </p:pic>
      </p:grpSp>
      <p:grpSp>
        <p:nvGrpSpPr>
          <p:cNvPr id="19" name="Group 2">
            <a:extLst>
              <a:ext uri="{FF2B5EF4-FFF2-40B4-BE49-F238E27FC236}">
                <a16:creationId xmlns:a16="http://schemas.microsoft.com/office/drawing/2014/main" id="{E454F2E7-2066-2AD5-A373-018E3B9B39EE}"/>
              </a:ext>
            </a:extLst>
          </p:cNvPr>
          <p:cNvGrpSpPr/>
          <p:nvPr/>
        </p:nvGrpSpPr>
        <p:grpSpPr>
          <a:xfrm>
            <a:off x="5448231" y="3983678"/>
            <a:ext cx="312319" cy="309694"/>
            <a:chOff x="361778" y="2932709"/>
            <a:chExt cx="1189973" cy="1189973"/>
          </a:xfrm>
        </p:grpSpPr>
        <p:sp>
          <p:nvSpPr>
            <p:cNvPr id="20" name="Oval 3">
              <a:extLst>
                <a:ext uri="{FF2B5EF4-FFF2-40B4-BE49-F238E27FC236}">
                  <a16:creationId xmlns:a16="http://schemas.microsoft.com/office/drawing/2014/main" id="{5BFBBC01-F413-FC41-0948-F39FB2DAE0DE}"/>
                </a:ext>
              </a:extLst>
            </p:cNvPr>
            <p:cNvSpPr/>
            <p:nvPr/>
          </p:nvSpPr>
          <p:spPr>
            <a:xfrm>
              <a:off x="361778" y="2932709"/>
              <a:ext cx="1189973" cy="1189973"/>
            </a:xfrm>
            <a:prstGeom prst="ellipse">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21" name="Graphic 4" descr="Tick with solid fill">
              <a:extLst>
                <a:ext uri="{FF2B5EF4-FFF2-40B4-BE49-F238E27FC236}">
                  <a16:creationId xmlns:a16="http://schemas.microsoft.com/office/drawing/2014/main" id="{1D1F4861-19C0-92E4-B804-2FB95550A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564" y="3070495"/>
              <a:ext cx="914400" cy="914400"/>
            </a:xfrm>
            <a:prstGeom prst="rect">
              <a:avLst/>
            </a:prstGeom>
          </p:spPr>
        </p:pic>
      </p:grpSp>
      <p:grpSp>
        <p:nvGrpSpPr>
          <p:cNvPr id="31" name="Gruppe 30">
            <a:extLst>
              <a:ext uri="{FF2B5EF4-FFF2-40B4-BE49-F238E27FC236}">
                <a16:creationId xmlns:a16="http://schemas.microsoft.com/office/drawing/2014/main" id="{0B8204E6-D45A-DF27-63C3-7E423F4B6BFC}"/>
              </a:ext>
            </a:extLst>
          </p:cNvPr>
          <p:cNvGrpSpPr/>
          <p:nvPr/>
        </p:nvGrpSpPr>
        <p:grpSpPr>
          <a:xfrm>
            <a:off x="10589551" y="261366"/>
            <a:ext cx="630000" cy="630000"/>
            <a:chOff x="10589551" y="261366"/>
            <a:chExt cx="630000" cy="630000"/>
          </a:xfrm>
        </p:grpSpPr>
        <p:sp>
          <p:nvSpPr>
            <p:cNvPr id="29" name="Oval 19">
              <a:extLst>
                <a:ext uri="{FF2B5EF4-FFF2-40B4-BE49-F238E27FC236}">
                  <a16:creationId xmlns:a16="http://schemas.microsoft.com/office/drawing/2014/main" id="{A4438CC5-F871-57DA-4AE7-CD001064830F}"/>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30" name="Graphic 10" descr="Beaker with solid fill">
              <a:extLst>
                <a:ext uri="{FF2B5EF4-FFF2-40B4-BE49-F238E27FC236}">
                  <a16:creationId xmlns:a16="http://schemas.microsoft.com/office/drawing/2014/main" id="{90446DFA-75E4-4274-7156-8AB896FF2D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074" y="351366"/>
              <a:ext cx="450000" cy="450000"/>
            </a:xfrm>
            <a:prstGeom prst="rect">
              <a:avLst/>
            </a:prstGeom>
          </p:spPr>
        </p:pic>
      </p:grpSp>
      <p:grpSp>
        <p:nvGrpSpPr>
          <p:cNvPr id="4" name="Group 3">
            <a:extLst>
              <a:ext uri="{FF2B5EF4-FFF2-40B4-BE49-F238E27FC236}">
                <a16:creationId xmlns:a16="http://schemas.microsoft.com/office/drawing/2014/main" id="{2C9EC4C3-84F0-6D9A-B1F8-BDBA17891411}"/>
              </a:ext>
            </a:extLst>
          </p:cNvPr>
          <p:cNvGrpSpPr/>
          <p:nvPr/>
        </p:nvGrpSpPr>
        <p:grpSpPr>
          <a:xfrm>
            <a:off x="898204" y="2032800"/>
            <a:ext cx="2991212" cy="2991212"/>
            <a:chOff x="898204" y="1744481"/>
            <a:chExt cx="2991212" cy="2991212"/>
          </a:xfrm>
        </p:grpSpPr>
        <p:sp>
          <p:nvSpPr>
            <p:cNvPr id="35" name="TextBox 34">
              <a:extLst>
                <a:ext uri="{FF2B5EF4-FFF2-40B4-BE49-F238E27FC236}">
                  <a16:creationId xmlns:a16="http://schemas.microsoft.com/office/drawing/2014/main" id="{6D810AF4-6EA9-5ECA-8710-C16500ECBFBF}"/>
                </a:ext>
              </a:extLst>
            </p:cNvPr>
            <p:cNvSpPr txBox="1">
              <a:spLocks noChangeAspect="1"/>
            </p:cNvSpPr>
            <p:nvPr/>
          </p:nvSpPr>
          <p:spPr>
            <a:xfrm>
              <a:off x="898204" y="1744481"/>
              <a:ext cx="2991212" cy="2991212"/>
            </a:xfrm>
            <a:prstGeom prst="rect">
              <a:avLst/>
            </a:prstGeom>
            <a:noFill/>
          </p:spPr>
          <p:txBody>
            <a:bodyPr wrap="none" lIns="0" tIns="0" rIns="0" bIns="0" rtlCol="0" anchor="t">
              <a:prstTxWarp prst="textCircle">
                <a:avLst>
                  <a:gd name="adj" fmla="val 167916"/>
                </a:avLst>
              </a:prstTxWarp>
              <a:noAutofit/>
            </a:bodyPr>
            <a:lstStyle/>
            <a:p>
              <a:r>
                <a:rPr lang="en-NO" sz="19900">
                  <a:solidFill>
                    <a:schemeClr val="accent3"/>
                  </a:solidFill>
                </a:rPr>
                <a:t>Feature Engineering 						</a:t>
              </a:r>
              <a:r>
                <a:rPr lang="nb-NO" sz="19900">
                  <a:solidFill>
                    <a:schemeClr val="accent3"/>
                  </a:solidFill>
                </a:rPr>
                <a:t>Evaluation							 Hyperparameter &amp; Model </a:t>
              </a:r>
              <a:r>
                <a:rPr lang="nb-NO" sz="19900" err="1">
                  <a:solidFill>
                    <a:schemeClr val="accent3"/>
                  </a:solidFill>
                </a:rPr>
                <a:t>Search</a:t>
              </a:r>
              <a:r>
                <a:rPr lang="nb-NO" sz="19900">
                  <a:solidFill>
                    <a:schemeClr val="accent3"/>
                  </a:solidFill>
                </a:rPr>
                <a:t> 							Parallell </a:t>
              </a:r>
              <a:r>
                <a:rPr lang="nb-NO" sz="19900" err="1">
                  <a:solidFill>
                    <a:schemeClr val="accent3"/>
                  </a:solidFill>
                </a:rPr>
                <a:t>Search</a:t>
              </a:r>
              <a:r>
                <a:rPr lang="nb-NO" sz="19900">
                  <a:solidFill>
                    <a:schemeClr val="accent3"/>
                  </a:solidFill>
                </a:rPr>
                <a:t> 							Experiment </a:t>
              </a:r>
              <a:r>
                <a:rPr lang="nb-NO" sz="19900" err="1">
                  <a:solidFill>
                    <a:schemeClr val="accent3"/>
                  </a:solidFill>
                </a:rPr>
                <a:t>Tracking</a:t>
              </a:r>
              <a:r>
                <a:rPr lang="nb-NO" sz="19900">
                  <a:solidFill>
                    <a:schemeClr val="accent3"/>
                  </a:solidFill>
                </a:rPr>
                <a:t>							</a:t>
              </a:r>
            </a:p>
          </p:txBody>
        </p:sp>
        <p:grpSp>
          <p:nvGrpSpPr>
            <p:cNvPr id="25" name="Plassholder for innhold 4">
              <a:extLst>
                <a:ext uri="{FF2B5EF4-FFF2-40B4-BE49-F238E27FC236}">
                  <a16:creationId xmlns:a16="http://schemas.microsoft.com/office/drawing/2014/main" id="{E45BEDD4-3610-10BF-B684-43BB03DD1374}"/>
                </a:ext>
              </a:extLst>
            </p:cNvPr>
            <p:cNvGrpSpPr/>
            <p:nvPr/>
          </p:nvGrpSpPr>
          <p:grpSpPr>
            <a:xfrm>
              <a:off x="1520250" y="2050237"/>
              <a:ext cx="1837968" cy="2379701"/>
              <a:chOff x="1520250" y="2336129"/>
              <a:chExt cx="1837968" cy="2379701"/>
            </a:xfrm>
          </p:grpSpPr>
          <p:sp>
            <p:nvSpPr>
              <p:cNvPr id="26" name="Freeform 25">
                <a:extLst>
                  <a:ext uri="{FF2B5EF4-FFF2-40B4-BE49-F238E27FC236}">
                    <a16:creationId xmlns:a16="http://schemas.microsoft.com/office/drawing/2014/main" id="{D965FC5D-96B3-51C9-D524-5952E66D6F65}"/>
                  </a:ext>
                </a:extLst>
              </p:cNvPr>
              <p:cNvSpPr/>
              <p:nvPr/>
            </p:nvSpPr>
            <p:spPr>
              <a:xfrm>
                <a:off x="1520250" y="2336129"/>
                <a:ext cx="1577421" cy="1282448"/>
              </a:xfrm>
              <a:custGeom>
                <a:avLst/>
                <a:gdLst>
                  <a:gd name="connsiteX0" fmla="*/ 1573632 w 1577421"/>
                  <a:gd name="connsiteY0" fmla="*/ 405385 h 1282448"/>
                  <a:gd name="connsiteX1" fmla="*/ 917800 w 1577421"/>
                  <a:gd name="connsiteY1" fmla="*/ 1439 h 1282448"/>
                  <a:gd name="connsiteX2" fmla="*/ 906183 w 1577421"/>
                  <a:gd name="connsiteY2" fmla="*/ 4080 h 1282448"/>
                  <a:gd name="connsiteX3" fmla="*/ 906711 w 1577421"/>
                  <a:gd name="connsiteY3" fmla="*/ 14112 h 1282448"/>
                  <a:gd name="connsiteX4" fmla="*/ 1117401 w 1577421"/>
                  <a:gd name="connsiteY4" fmla="*/ 269680 h 1282448"/>
                  <a:gd name="connsiteX5" fmla="*/ 941034 w 1577421"/>
                  <a:gd name="connsiteY5" fmla="*/ 290274 h 1282448"/>
                  <a:gd name="connsiteX6" fmla="*/ 756218 w 1577421"/>
                  <a:gd name="connsiteY6" fmla="*/ 337797 h 1282448"/>
                  <a:gd name="connsiteX7" fmla="*/ 581963 w 1577421"/>
                  <a:gd name="connsiteY7" fmla="*/ 411193 h 1282448"/>
                  <a:gd name="connsiteX8" fmla="*/ 420909 w 1577421"/>
                  <a:gd name="connsiteY8" fmla="*/ 510463 h 1282448"/>
                  <a:gd name="connsiteX9" fmla="*/ 267776 w 1577421"/>
                  <a:gd name="connsiteY9" fmla="*/ 645112 h 1282448"/>
                  <a:gd name="connsiteX10" fmla="*/ 146326 w 1577421"/>
                  <a:gd name="connsiteY10" fmla="*/ 801938 h 1282448"/>
                  <a:gd name="connsiteX11" fmla="*/ 60255 w 1577421"/>
                  <a:gd name="connsiteY11" fmla="*/ 978829 h 1282448"/>
                  <a:gd name="connsiteX12" fmla="*/ 12730 w 1577421"/>
                  <a:gd name="connsiteY12" fmla="*/ 1173145 h 1282448"/>
                  <a:gd name="connsiteX13" fmla="*/ 57 w 1577421"/>
                  <a:gd name="connsiteY13" fmla="*/ 1272944 h 1282448"/>
                  <a:gd name="connsiteX14" fmla="*/ 7450 w 1577421"/>
                  <a:gd name="connsiteY14" fmla="*/ 1282448 h 1282448"/>
                  <a:gd name="connsiteX15" fmla="*/ 12730 w 1577421"/>
                  <a:gd name="connsiteY15" fmla="*/ 1281392 h 1282448"/>
                  <a:gd name="connsiteX16" fmla="*/ 429358 w 1577421"/>
                  <a:gd name="connsiteY16" fmla="*/ 1028464 h 1282448"/>
                  <a:gd name="connsiteX17" fmla="*/ 433054 w 1577421"/>
                  <a:gd name="connsiteY17" fmla="*/ 1023712 h 1282448"/>
                  <a:gd name="connsiteX18" fmla="*/ 438335 w 1577421"/>
                  <a:gd name="connsiteY18" fmla="*/ 1006815 h 1282448"/>
                  <a:gd name="connsiteX19" fmla="*/ 577739 w 1577421"/>
                  <a:gd name="connsiteY19" fmla="*/ 753887 h 1282448"/>
                  <a:gd name="connsiteX20" fmla="*/ 796877 w 1577421"/>
                  <a:gd name="connsiteY20" fmla="*/ 563795 h 1282448"/>
                  <a:gd name="connsiteX21" fmla="*/ 1072517 w 1577421"/>
                  <a:gd name="connsiteY21" fmla="*/ 443931 h 1282448"/>
                  <a:gd name="connsiteX22" fmla="*/ 1385648 w 1577421"/>
                  <a:gd name="connsiteY22" fmla="*/ 403801 h 1282448"/>
                  <a:gd name="connsiteX23" fmla="*/ 1431060 w 1577421"/>
                  <a:gd name="connsiteY23" fmla="*/ 405385 h 1282448"/>
                  <a:gd name="connsiteX24" fmla="*/ 1476472 w 1577421"/>
                  <a:gd name="connsiteY24" fmla="*/ 408553 h 1282448"/>
                  <a:gd name="connsiteX25" fmla="*/ 1521884 w 1577421"/>
                  <a:gd name="connsiteY25" fmla="*/ 413305 h 1282448"/>
                  <a:gd name="connsiteX26" fmla="*/ 1566767 w 1577421"/>
                  <a:gd name="connsiteY26" fmla="*/ 419642 h 1282448"/>
                  <a:gd name="connsiteX27" fmla="*/ 1576800 w 1577421"/>
                  <a:gd name="connsiteY27" fmla="*/ 413305 h 1282448"/>
                  <a:gd name="connsiteX28" fmla="*/ 1573632 w 1577421"/>
                  <a:gd name="connsiteY28" fmla="*/ 405385 h 128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7421" h="1282448">
                    <a:moveTo>
                      <a:pt x="1573632" y="405385"/>
                    </a:moveTo>
                    <a:lnTo>
                      <a:pt x="917800" y="1439"/>
                    </a:lnTo>
                    <a:cubicBezTo>
                      <a:pt x="914104" y="-1201"/>
                      <a:pt x="908823" y="-145"/>
                      <a:pt x="906183" y="4080"/>
                    </a:cubicBezTo>
                    <a:cubicBezTo>
                      <a:pt x="904071" y="7248"/>
                      <a:pt x="904599" y="10944"/>
                      <a:pt x="906711" y="14112"/>
                    </a:cubicBezTo>
                    <a:lnTo>
                      <a:pt x="1117401" y="269680"/>
                    </a:lnTo>
                    <a:cubicBezTo>
                      <a:pt x="1058260" y="272849"/>
                      <a:pt x="999647" y="279713"/>
                      <a:pt x="941034" y="290274"/>
                    </a:cubicBezTo>
                    <a:cubicBezTo>
                      <a:pt x="878196" y="301890"/>
                      <a:pt x="816415" y="317731"/>
                      <a:pt x="756218" y="337797"/>
                    </a:cubicBezTo>
                    <a:cubicBezTo>
                      <a:pt x="696549" y="357862"/>
                      <a:pt x="637936" y="382679"/>
                      <a:pt x="581963" y="411193"/>
                    </a:cubicBezTo>
                    <a:cubicBezTo>
                      <a:pt x="525990" y="440235"/>
                      <a:pt x="472130" y="472973"/>
                      <a:pt x="420909" y="510463"/>
                    </a:cubicBezTo>
                    <a:cubicBezTo>
                      <a:pt x="365993" y="550594"/>
                      <a:pt x="314772" y="595477"/>
                      <a:pt x="267776" y="645112"/>
                    </a:cubicBezTo>
                    <a:cubicBezTo>
                      <a:pt x="222364" y="693163"/>
                      <a:pt x="181705" y="745966"/>
                      <a:pt x="146326" y="801938"/>
                    </a:cubicBezTo>
                    <a:cubicBezTo>
                      <a:pt x="111475" y="857909"/>
                      <a:pt x="82432" y="917049"/>
                      <a:pt x="60255" y="978829"/>
                    </a:cubicBezTo>
                    <a:cubicBezTo>
                      <a:pt x="37021" y="1041665"/>
                      <a:pt x="21179" y="1107141"/>
                      <a:pt x="12730" y="1173145"/>
                    </a:cubicBezTo>
                    <a:lnTo>
                      <a:pt x="57" y="1272944"/>
                    </a:lnTo>
                    <a:cubicBezTo>
                      <a:pt x="-471" y="1277696"/>
                      <a:pt x="2698" y="1281920"/>
                      <a:pt x="7450" y="1282448"/>
                    </a:cubicBezTo>
                    <a:cubicBezTo>
                      <a:pt x="9562" y="1282448"/>
                      <a:pt x="11146" y="1282448"/>
                      <a:pt x="12730" y="1281392"/>
                    </a:cubicBezTo>
                    <a:lnTo>
                      <a:pt x="429358" y="1028464"/>
                    </a:lnTo>
                    <a:cubicBezTo>
                      <a:pt x="430942" y="1027408"/>
                      <a:pt x="432526" y="1025824"/>
                      <a:pt x="433054" y="1023712"/>
                    </a:cubicBezTo>
                    <a:lnTo>
                      <a:pt x="438335" y="1006815"/>
                    </a:lnTo>
                    <a:cubicBezTo>
                      <a:pt x="468433" y="914409"/>
                      <a:pt x="515957" y="828868"/>
                      <a:pt x="577739" y="753887"/>
                    </a:cubicBezTo>
                    <a:cubicBezTo>
                      <a:pt x="640048" y="678906"/>
                      <a:pt x="713974" y="615014"/>
                      <a:pt x="796877" y="563795"/>
                    </a:cubicBezTo>
                    <a:cubicBezTo>
                      <a:pt x="882421" y="510991"/>
                      <a:pt x="975357" y="470333"/>
                      <a:pt x="1072517" y="443931"/>
                    </a:cubicBezTo>
                    <a:cubicBezTo>
                      <a:pt x="1174430" y="415946"/>
                      <a:pt x="1280039" y="402745"/>
                      <a:pt x="1385648" y="403801"/>
                    </a:cubicBezTo>
                    <a:cubicBezTo>
                      <a:pt x="1400961" y="403801"/>
                      <a:pt x="1416274" y="404329"/>
                      <a:pt x="1431060" y="405385"/>
                    </a:cubicBezTo>
                    <a:cubicBezTo>
                      <a:pt x="1445845" y="406441"/>
                      <a:pt x="1461686" y="406969"/>
                      <a:pt x="1476472" y="408553"/>
                    </a:cubicBezTo>
                    <a:cubicBezTo>
                      <a:pt x="1491257" y="410137"/>
                      <a:pt x="1507098" y="411721"/>
                      <a:pt x="1521884" y="413305"/>
                    </a:cubicBezTo>
                    <a:cubicBezTo>
                      <a:pt x="1536669" y="414889"/>
                      <a:pt x="1551982" y="417530"/>
                      <a:pt x="1566767" y="419642"/>
                    </a:cubicBezTo>
                    <a:cubicBezTo>
                      <a:pt x="1570992" y="420698"/>
                      <a:pt x="1575744" y="418058"/>
                      <a:pt x="1576800" y="413305"/>
                    </a:cubicBezTo>
                    <a:cubicBezTo>
                      <a:pt x="1578384" y="411193"/>
                      <a:pt x="1576800" y="407497"/>
                      <a:pt x="1573632" y="405385"/>
                    </a:cubicBezTo>
                    <a:close/>
                  </a:path>
                </a:pathLst>
              </a:custGeom>
              <a:solidFill>
                <a:srgbClr val="FE9807"/>
              </a:solidFill>
              <a:ln w="5255" cap="flat">
                <a:noFill/>
                <a:prstDash val="solid"/>
                <a:miter/>
              </a:ln>
            </p:spPr>
            <p:txBody>
              <a:bodyPr rtlCol="0" anchor="ctr"/>
              <a:lstStyle/>
              <a:p>
                <a:endParaRPr lang="en-NO"/>
              </a:p>
            </p:txBody>
          </p:sp>
          <p:sp>
            <p:nvSpPr>
              <p:cNvPr id="27" name="Freeform 26">
                <a:extLst>
                  <a:ext uri="{FF2B5EF4-FFF2-40B4-BE49-F238E27FC236}">
                    <a16:creationId xmlns:a16="http://schemas.microsoft.com/office/drawing/2014/main" id="{EBB10C3A-071C-2EF0-9991-14A8837507A8}"/>
                  </a:ext>
                </a:extLst>
              </p:cNvPr>
              <p:cNvSpPr/>
              <p:nvPr/>
            </p:nvSpPr>
            <p:spPr>
              <a:xfrm>
                <a:off x="1726113" y="3171861"/>
                <a:ext cx="1632105" cy="1543969"/>
              </a:xfrm>
              <a:custGeom>
                <a:avLst/>
                <a:gdLst>
                  <a:gd name="connsiteX0" fmla="*/ 1630735 w 1632105"/>
                  <a:gd name="connsiteY0" fmla="*/ 103495 h 1543969"/>
                  <a:gd name="connsiteX1" fmla="*/ 1625455 w 1632105"/>
                  <a:gd name="connsiteY1" fmla="*/ 7920 h 1543969"/>
                  <a:gd name="connsiteX2" fmla="*/ 1616478 w 1632105"/>
                  <a:gd name="connsiteY2" fmla="*/ 0 h 1543969"/>
                  <a:gd name="connsiteX3" fmla="*/ 1612254 w 1632105"/>
                  <a:gd name="connsiteY3" fmla="*/ 1584 h 1543969"/>
                  <a:gd name="connsiteX4" fmla="*/ 1236286 w 1632105"/>
                  <a:gd name="connsiteY4" fmla="*/ 250288 h 1543969"/>
                  <a:gd name="connsiteX5" fmla="*/ 1232589 w 1632105"/>
                  <a:gd name="connsiteY5" fmla="*/ 255568 h 1543969"/>
                  <a:gd name="connsiteX6" fmla="*/ 1228893 w 1632105"/>
                  <a:gd name="connsiteY6" fmla="*/ 272993 h 1543969"/>
                  <a:gd name="connsiteX7" fmla="*/ 1109555 w 1632105"/>
                  <a:gd name="connsiteY7" fmla="*/ 549155 h 1543969"/>
                  <a:gd name="connsiteX8" fmla="*/ 884608 w 1632105"/>
                  <a:gd name="connsiteY8" fmla="*/ 776209 h 1543969"/>
                  <a:gd name="connsiteX9" fmla="*/ 576757 w 1632105"/>
                  <a:gd name="connsiteY9" fmla="*/ 928811 h 1543969"/>
                  <a:gd name="connsiteX10" fmla="*/ 216102 w 1632105"/>
                  <a:gd name="connsiteY10" fmla="*/ 981086 h 1543969"/>
                  <a:gd name="connsiteX11" fmla="*/ 163826 w 1632105"/>
                  <a:gd name="connsiteY11" fmla="*/ 978974 h 1543969"/>
                  <a:gd name="connsiteX12" fmla="*/ 112078 w 1632105"/>
                  <a:gd name="connsiteY12" fmla="*/ 974749 h 1543969"/>
                  <a:gd name="connsiteX13" fmla="*/ 60857 w 1632105"/>
                  <a:gd name="connsiteY13" fmla="*/ 968413 h 1543969"/>
                  <a:gd name="connsiteX14" fmla="*/ 10165 w 1632105"/>
                  <a:gd name="connsiteY14" fmla="*/ 959436 h 1543969"/>
                  <a:gd name="connsiteX15" fmla="*/ 132 w 1632105"/>
                  <a:gd name="connsiteY15" fmla="*/ 965773 h 1543969"/>
                  <a:gd name="connsiteX16" fmla="*/ 3300 w 1632105"/>
                  <a:gd name="connsiteY16" fmla="*/ 973693 h 1543969"/>
                  <a:gd name="connsiteX17" fmla="*/ 697152 w 1632105"/>
                  <a:gd name="connsiteY17" fmla="*/ 1541857 h 1543969"/>
                  <a:gd name="connsiteX18" fmla="*/ 702432 w 1632105"/>
                  <a:gd name="connsiteY18" fmla="*/ 1543969 h 1543969"/>
                  <a:gd name="connsiteX19" fmla="*/ 710881 w 1632105"/>
                  <a:gd name="connsiteY19" fmla="*/ 1535521 h 1543969"/>
                  <a:gd name="connsiteX20" fmla="*/ 709825 w 1632105"/>
                  <a:gd name="connsiteY20" fmla="*/ 1531824 h 1543969"/>
                  <a:gd name="connsiteX21" fmla="*/ 514976 w 1632105"/>
                  <a:gd name="connsiteY21" fmla="*/ 1159561 h 1543969"/>
                  <a:gd name="connsiteX22" fmla="*/ 729362 w 1632105"/>
                  <a:gd name="connsiteY22" fmla="*/ 1130519 h 1543969"/>
                  <a:gd name="connsiteX23" fmla="*/ 943221 w 1632105"/>
                  <a:gd name="connsiteY23" fmla="*/ 1065043 h 1543969"/>
                  <a:gd name="connsiteX24" fmla="*/ 1138069 w 1632105"/>
                  <a:gd name="connsiteY24" fmla="*/ 966829 h 1543969"/>
                  <a:gd name="connsiteX25" fmla="*/ 1308628 w 1632105"/>
                  <a:gd name="connsiteY25" fmla="*/ 839045 h 1543969"/>
                  <a:gd name="connsiteX26" fmla="*/ 1457537 w 1632105"/>
                  <a:gd name="connsiteY26" fmla="*/ 673243 h 1543969"/>
                  <a:gd name="connsiteX27" fmla="*/ 1561033 w 1632105"/>
                  <a:gd name="connsiteY27" fmla="*/ 491599 h 1543969"/>
                  <a:gd name="connsiteX28" fmla="*/ 1618590 w 1632105"/>
                  <a:gd name="connsiteY28" fmla="*/ 299923 h 1543969"/>
                  <a:gd name="connsiteX29" fmla="*/ 1630735 w 1632105"/>
                  <a:gd name="connsiteY29" fmla="*/ 103495 h 154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2105" h="1543969">
                    <a:moveTo>
                      <a:pt x="1630735" y="103495"/>
                    </a:moveTo>
                    <a:lnTo>
                      <a:pt x="1625455" y="7920"/>
                    </a:lnTo>
                    <a:cubicBezTo>
                      <a:pt x="1625455" y="3168"/>
                      <a:pt x="1621231" y="0"/>
                      <a:pt x="1616478" y="0"/>
                    </a:cubicBezTo>
                    <a:cubicBezTo>
                      <a:pt x="1614894" y="0"/>
                      <a:pt x="1613310" y="528"/>
                      <a:pt x="1612254" y="1584"/>
                    </a:cubicBezTo>
                    <a:lnTo>
                      <a:pt x="1236286" y="250288"/>
                    </a:lnTo>
                    <a:cubicBezTo>
                      <a:pt x="1234701" y="251344"/>
                      <a:pt x="1233117" y="253456"/>
                      <a:pt x="1232589" y="255568"/>
                    </a:cubicBezTo>
                    <a:lnTo>
                      <a:pt x="1228893" y="272993"/>
                    </a:lnTo>
                    <a:cubicBezTo>
                      <a:pt x="1207771" y="372263"/>
                      <a:pt x="1167640" y="465725"/>
                      <a:pt x="1109555" y="549155"/>
                    </a:cubicBezTo>
                    <a:cubicBezTo>
                      <a:pt x="1048302" y="637336"/>
                      <a:pt x="972263" y="714429"/>
                      <a:pt x="884608" y="776209"/>
                    </a:cubicBezTo>
                    <a:cubicBezTo>
                      <a:pt x="790616" y="843269"/>
                      <a:pt x="686591" y="894488"/>
                      <a:pt x="576757" y="928811"/>
                    </a:cubicBezTo>
                    <a:cubicBezTo>
                      <a:pt x="460059" y="965245"/>
                      <a:pt x="338609" y="983198"/>
                      <a:pt x="216102" y="981086"/>
                    </a:cubicBezTo>
                    <a:cubicBezTo>
                      <a:pt x="198677" y="981086"/>
                      <a:pt x="181252" y="980030"/>
                      <a:pt x="163826" y="978974"/>
                    </a:cubicBezTo>
                    <a:cubicBezTo>
                      <a:pt x="146400" y="977918"/>
                      <a:pt x="128975" y="976334"/>
                      <a:pt x="112078" y="974749"/>
                    </a:cubicBezTo>
                    <a:cubicBezTo>
                      <a:pt x="95180" y="973165"/>
                      <a:pt x="77755" y="970525"/>
                      <a:pt x="60857" y="968413"/>
                    </a:cubicBezTo>
                    <a:cubicBezTo>
                      <a:pt x="43960" y="966301"/>
                      <a:pt x="27062" y="963133"/>
                      <a:pt x="10165" y="959436"/>
                    </a:cubicBezTo>
                    <a:cubicBezTo>
                      <a:pt x="5940" y="958380"/>
                      <a:pt x="1188" y="961549"/>
                      <a:pt x="132" y="965773"/>
                    </a:cubicBezTo>
                    <a:cubicBezTo>
                      <a:pt x="-396" y="968941"/>
                      <a:pt x="660" y="972109"/>
                      <a:pt x="3300" y="973693"/>
                    </a:cubicBezTo>
                    <a:lnTo>
                      <a:pt x="697152" y="1541857"/>
                    </a:lnTo>
                    <a:cubicBezTo>
                      <a:pt x="698736" y="1542913"/>
                      <a:pt x="700320" y="1543969"/>
                      <a:pt x="702432" y="1543969"/>
                    </a:cubicBezTo>
                    <a:cubicBezTo>
                      <a:pt x="707184" y="1543969"/>
                      <a:pt x="710881" y="1540273"/>
                      <a:pt x="710881" y="1535521"/>
                    </a:cubicBezTo>
                    <a:cubicBezTo>
                      <a:pt x="710881" y="1533937"/>
                      <a:pt x="710353" y="1532881"/>
                      <a:pt x="709825" y="1531824"/>
                    </a:cubicBezTo>
                    <a:lnTo>
                      <a:pt x="514976" y="1159561"/>
                    </a:lnTo>
                    <a:cubicBezTo>
                      <a:pt x="586790" y="1155337"/>
                      <a:pt x="658604" y="1145832"/>
                      <a:pt x="729362" y="1130519"/>
                    </a:cubicBezTo>
                    <a:cubicBezTo>
                      <a:pt x="802233" y="1114678"/>
                      <a:pt x="874047" y="1093029"/>
                      <a:pt x="943221" y="1065043"/>
                    </a:cubicBezTo>
                    <a:cubicBezTo>
                      <a:pt x="1010810" y="1038113"/>
                      <a:pt x="1076288" y="1005375"/>
                      <a:pt x="1138069" y="966829"/>
                    </a:cubicBezTo>
                    <a:cubicBezTo>
                      <a:pt x="1198794" y="929339"/>
                      <a:pt x="1255823" y="886568"/>
                      <a:pt x="1308628" y="839045"/>
                    </a:cubicBezTo>
                    <a:cubicBezTo>
                      <a:pt x="1364073" y="789410"/>
                      <a:pt x="1413709" y="733438"/>
                      <a:pt x="1457537" y="673243"/>
                    </a:cubicBezTo>
                    <a:cubicBezTo>
                      <a:pt x="1498724" y="616743"/>
                      <a:pt x="1533047" y="555491"/>
                      <a:pt x="1561033" y="491599"/>
                    </a:cubicBezTo>
                    <a:cubicBezTo>
                      <a:pt x="1587436" y="429819"/>
                      <a:pt x="1606973" y="365399"/>
                      <a:pt x="1618590" y="299923"/>
                    </a:cubicBezTo>
                    <a:cubicBezTo>
                      <a:pt x="1630735" y="234975"/>
                      <a:pt x="1634432" y="169499"/>
                      <a:pt x="1630735" y="103495"/>
                    </a:cubicBezTo>
                    <a:close/>
                  </a:path>
                </a:pathLst>
              </a:custGeom>
              <a:solidFill>
                <a:srgbClr val="FE9807"/>
              </a:solidFill>
              <a:ln w="5255" cap="flat">
                <a:noFill/>
                <a:prstDash val="solid"/>
                <a:miter/>
              </a:ln>
            </p:spPr>
            <p:txBody>
              <a:bodyPr rtlCol="0" anchor="ctr"/>
              <a:lstStyle/>
              <a:p>
                <a:endParaRPr lang="en-NO"/>
              </a:p>
            </p:txBody>
          </p:sp>
          <p:sp>
            <p:nvSpPr>
              <p:cNvPr id="28" name="Freeform 27">
                <a:extLst>
                  <a:ext uri="{FF2B5EF4-FFF2-40B4-BE49-F238E27FC236}">
                    <a16:creationId xmlns:a16="http://schemas.microsoft.com/office/drawing/2014/main" id="{B44F843F-FB6B-C8F4-0EB3-EDCEFDA3A2B1}"/>
                  </a:ext>
                </a:extLst>
              </p:cNvPr>
              <p:cNvSpPr/>
              <p:nvPr/>
            </p:nvSpPr>
            <p:spPr>
              <a:xfrm>
                <a:off x="1896124" y="2776760"/>
                <a:ext cx="995372" cy="1336162"/>
              </a:xfrm>
              <a:custGeom>
                <a:avLst/>
                <a:gdLst>
                  <a:gd name="connsiteX0" fmla="*/ 989708 w 995372"/>
                  <a:gd name="connsiteY0" fmla="*/ 667566 h 1336162"/>
                  <a:gd name="connsiteX1" fmla="*/ 663904 w 995372"/>
                  <a:gd name="connsiteY1" fmla="*/ 517077 h 1336162"/>
                  <a:gd name="connsiteX2" fmla="*/ 988124 w 995372"/>
                  <a:gd name="connsiteY2" fmla="*/ 12805 h 1336162"/>
                  <a:gd name="connsiteX3" fmla="*/ 985484 w 995372"/>
                  <a:gd name="connsiteY3" fmla="*/ 1188 h 1336162"/>
                  <a:gd name="connsiteX4" fmla="*/ 976507 w 995372"/>
                  <a:gd name="connsiteY4" fmla="*/ 1188 h 1336162"/>
                  <a:gd name="connsiteX5" fmla="*/ 159093 w 995372"/>
                  <a:gd name="connsiteY5" fmla="*/ 509684 h 1336162"/>
                  <a:gd name="connsiteX6" fmla="*/ 156453 w 995372"/>
                  <a:gd name="connsiteY6" fmla="*/ 521301 h 1336162"/>
                  <a:gd name="connsiteX7" fmla="*/ 160149 w 995372"/>
                  <a:gd name="connsiteY7" fmla="*/ 524469 h 1336162"/>
                  <a:gd name="connsiteX8" fmla="*/ 478561 w 995372"/>
                  <a:gd name="connsiteY8" fmla="*/ 678127 h 1336162"/>
                  <a:gd name="connsiteX9" fmla="*/ 1736 w 995372"/>
                  <a:gd name="connsiteY9" fmla="*/ 1322327 h 1336162"/>
                  <a:gd name="connsiteX10" fmla="*/ 2264 w 995372"/>
                  <a:gd name="connsiteY10" fmla="*/ 1333416 h 1336162"/>
                  <a:gd name="connsiteX11" fmla="*/ 13353 w 995372"/>
                  <a:gd name="connsiteY11" fmla="*/ 1334472 h 1336162"/>
                  <a:gd name="connsiteX12" fmla="*/ 991292 w 995372"/>
                  <a:gd name="connsiteY12" fmla="*/ 682351 h 1336162"/>
                  <a:gd name="connsiteX13" fmla="*/ 993933 w 995372"/>
                  <a:gd name="connsiteY13" fmla="*/ 670206 h 1336162"/>
                  <a:gd name="connsiteX14" fmla="*/ 989708 w 995372"/>
                  <a:gd name="connsiteY14" fmla="*/ 667566 h 1336162"/>
                  <a:gd name="connsiteX15" fmla="*/ 989708 w 995372"/>
                  <a:gd name="connsiteY15" fmla="*/ 667566 h 133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5372" h="1336162">
                    <a:moveTo>
                      <a:pt x="989708" y="667566"/>
                    </a:moveTo>
                    <a:lnTo>
                      <a:pt x="663904" y="517077"/>
                    </a:lnTo>
                    <a:lnTo>
                      <a:pt x="988124" y="12805"/>
                    </a:lnTo>
                    <a:cubicBezTo>
                      <a:pt x="990764" y="8581"/>
                      <a:pt x="989708" y="3300"/>
                      <a:pt x="985484" y="1188"/>
                    </a:cubicBezTo>
                    <a:cubicBezTo>
                      <a:pt x="982844" y="-396"/>
                      <a:pt x="979147" y="-396"/>
                      <a:pt x="976507" y="1188"/>
                    </a:cubicBezTo>
                    <a:lnTo>
                      <a:pt x="159093" y="509684"/>
                    </a:lnTo>
                    <a:cubicBezTo>
                      <a:pt x="154869" y="512324"/>
                      <a:pt x="153813" y="517605"/>
                      <a:pt x="156453" y="521301"/>
                    </a:cubicBezTo>
                    <a:cubicBezTo>
                      <a:pt x="157509" y="522885"/>
                      <a:pt x="158565" y="523941"/>
                      <a:pt x="160149" y="524469"/>
                    </a:cubicBezTo>
                    <a:lnTo>
                      <a:pt x="478561" y="678127"/>
                    </a:lnTo>
                    <a:lnTo>
                      <a:pt x="1736" y="1322327"/>
                    </a:lnTo>
                    <a:cubicBezTo>
                      <a:pt x="-904" y="1325496"/>
                      <a:pt x="-376" y="1330248"/>
                      <a:pt x="2264" y="1333416"/>
                    </a:cubicBezTo>
                    <a:cubicBezTo>
                      <a:pt x="4904" y="1336584"/>
                      <a:pt x="9656" y="1337112"/>
                      <a:pt x="13353" y="1334472"/>
                    </a:cubicBezTo>
                    <a:lnTo>
                      <a:pt x="991292" y="682351"/>
                    </a:lnTo>
                    <a:cubicBezTo>
                      <a:pt x="995517" y="679711"/>
                      <a:pt x="996573" y="674431"/>
                      <a:pt x="993933" y="670206"/>
                    </a:cubicBezTo>
                    <a:cubicBezTo>
                      <a:pt x="992349" y="669150"/>
                      <a:pt x="990764" y="668094"/>
                      <a:pt x="989708" y="667566"/>
                    </a:cubicBezTo>
                    <a:lnTo>
                      <a:pt x="989708" y="667566"/>
                    </a:lnTo>
                    <a:close/>
                  </a:path>
                </a:pathLst>
              </a:custGeom>
              <a:solidFill>
                <a:srgbClr val="505D66"/>
              </a:solidFill>
              <a:ln w="5255" cap="flat">
                <a:noFill/>
                <a:prstDash val="solid"/>
                <a:miter/>
              </a:ln>
            </p:spPr>
            <p:txBody>
              <a:bodyPr rtlCol="0" anchor="ctr"/>
              <a:lstStyle/>
              <a:p>
                <a:endParaRPr lang="en-NO"/>
              </a:p>
            </p:txBody>
          </p:sp>
        </p:grpSp>
      </p:grpSp>
    </p:spTree>
    <p:extLst>
      <p:ext uri="{BB962C8B-B14F-4D97-AF65-F5344CB8AC3E}">
        <p14:creationId xmlns:p14="http://schemas.microsoft.com/office/powerpoint/2010/main" val="18265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BD75-8EF0-6B2B-A2E9-A762EB402122}"/>
              </a:ext>
            </a:extLst>
          </p:cNvPr>
          <p:cNvSpPr>
            <a:spLocks noGrp="1"/>
          </p:cNvSpPr>
          <p:nvPr>
            <p:ph type="title"/>
          </p:nvPr>
        </p:nvSpPr>
        <p:spPr/>
        <p:txBody>
          <a:bodyPr/>
          <a:lstStyle/>
          <a:p>
            <a:r>
              <a:rPr lang="en-NO"/>
              <a:t>Running FLAML AutoML</a:t>
            </a:r>
          </a:p>
        </p:txBody>
      </p:sp>
      <p:sp>
        <p:nvSpPr>
          <p:cNvPr id="3" name="Text Placeholder 2">
            <a:extLst>
              <a:ext uri="{FF2B5EF4-FFF2-40B4-BE49-F238E27FC236}">
                <a16:creationId xmlns:a16="http://schemas.microsoft.com/office/drawing/2014/main" id="{3796A150-1C50-CA42-16F8-9C409F66BF3C}"/>
              </a:ext>
            </a:extLst>
          </p:cNvPr>
          <p:cNvSpPr>
            <a:spLocks noGrp="1"/>
          </p:cNvSpPr>
          <p:nvPr>
            <p:ph sz="half" idx="1"/>
          </p:nvPr>
        </p:nvSpPr>
        <p:spPr/>
        <p:txBody>
          <a:bodyPr vert="horz" lIns="0" tIns="0" rIns="180000" bIns="0" rtlCol="0" anchor="t" anchorCtr="0">
            <a:normAutofit/>
          </a:bodyPr>
          <a:lstStyle/>
          <a:p>
            <a:r>
              <a:rPr lang="en-NO" b="1">
                <a:ea typeface="Roboto Light"/>
                <a:cs typeface="Aptos Serif"/>
              </a:rPr>
              <a:t>Python</a:t>
            </a:r>
          </a:p>
          <a:p>
            <a:pPr marL="431800" lvl="1"/>
            <a:r>
              <a:rPr lang="en-NO">
                <a:solidFill>
                  <a:schemeClr val="accent6"/>
                </a:solidFill>
                <a:ea typeface="Roboto Light"/>
                <a:cs typeface="Aptos Serif"/>
              </a:rPr>
              <a:t>”Conventional” approach</a:t>
            </a:r>
            <a:endParaRPr lang="en-NO">
              <a:solidFill>
                <a:schemeClr val="accent6"/>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chemeClr val="accent6"/>
                </a:solidFill>
                <a:ea typeface="Roboto Light"/>
                <a:cs typeface="Aptos Serif"/>
              </a:rPr>
              <a:t>Broad model support</a:t>
            </a:r>
            <a:endParaRPr lang="en-NO">
              <a:solidFill>
                <a:schemeClr val="accent6"/>
              </a:solidFill>
              <a:effectLst>
                <a:outerShdw blurRad="63500" dist="63500" dir="2700000" algn="tl" rotWithShape="0">
                  <a:srgbClr val="117865">
                    <a:lumMod val="50000"/>
                    <a:alpha val="50000"/>
                  </a:srgbClr>
                </a:outerShdw>
              </a:effectLst>
              <a:ea typeface="Roboto Light"/>
              <a:cs typeface="Aptos Serif"/>
            </a:endParaRPr>
          </a:p>
          <a:p>
            <a:pPr marL="431800" lvl="1"/>
            <a:r>
              <a:rPr lang="en-NO" err="1">
                <a:solidFill>
                  <a:schemeClr val="accent6"/>
                </a:solidFill>
                <a:ea typeface="Roboto Light"/>
                <a:cs typeface="Aptos Serif"/>
              </a:rPr>
              <a:t>Utilise</a:t>
            </a:r>
            <a:r>
              <a:rPr lang="en-NO">
                <a:solidFill>
                  <a:schemeClr val="accent6"/>
                </a:solidFill>
                <a:ea typeface="Roboto Light"/>
                <a:cs typeface="Aptos Serif"/>
              </a:rPr>
              <a:t> </a:t>
            </a:r>
            <a:r>
              <a:rPr lang="en-NO" err="1">
                <a:solidFill>
                  <a:schemeClr val="accent6"/>
                </a:solidFill>
                <a:ea typeface="Roboto Light"/>
                <a:cs typeface="Aptos Serif"/>
              </a:rPr>
              <a:t>Parallell</a:t>
            </a:r>
            <a:r>
              <a:rPr lang="en-NO">
                <a:solidFill>
                  <a:schemeClr val="accent6"/>
                </a:solidFill>
                <a:ea typeface="Roboto Light"/>
                <a:cs typeface="Aptos Serif"/>
              </a:rPr>
              <a:t> Search</a:t>
            </a:r>
            <a:endParaRPr lang="en-NO">
              <a:solidFill>
                <a:schemeClr val="accent6"/>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rgbClr val="BD6C6C"/>
                </a:solidFill>
                <a:ea typeface="Roboto Light"/>
                <a:cs typeface="Aptos Serif"/>
              </a:rPr>
              <a:t>Smaller datasets</a:t>
            </a:r>
            <a:endParaRPr lang="en-NO">
              <a:solidFill>
                <a:srgbClr val="BD6C6C"/>
              </a:solidFill>
              <a:effectLst>
                <a:outerShdw blurRad="63500" dist="63500" dir="2700000" algn="tl" rotWithShape="0">
                  <a:srgbClr val="117865">
                    <a:lumMod val="50000"/>
                    <a:alpha val="50000"/>
                  </a:srgbClr>
                </a:outerShdw>
              </a:effectLst>
              <a:ea typeface="Roboto Light"/>
              <a:cs typeface="Aptos Serif"/>
            </a:endParaRPr>
          </a:p>
        </p:txBody>
      </p:sp>
      <p:grpSp>
        <p:nvGrpSpPr>
          <p:cNvPr id="8" name="Gruppe 7">
            <a:extLst>
              <a:ext uri="{FF2B5EF4-FFF2-40B4-BE49-F238E27FC236}">
                <a16:creationId xmlns:a16="http://schemas.microsoft.com/office/drawing/2014/main" id="{6C4C3F85-7385-008E-DC86-B5A81980BABD}"/>
              </a:ext>
            </a:extLst>
          </p:cNvPr>
          <p:cNvGrpSpPr/>
          <p:nvPr/>
        </p:nvGrpSpPr>
        <p:grpSpPr>
          <a:xfrm>
            <a:off x="10589551" y="261366"/>
            <a:ext cx="630000" cy="630000"/>
            <a:chOff x="10589551" y="261366"/>
            <a:chExt cx="630000" cy="630000"/>
          </a:xfrm>
        </p:grpSpPr>
        <p:sp>
          <p:nvSpPr>
            <p:cNvPr id="6" name="Oval 19">
              <a:extLst>
                <a:ext uri="{FF2B5EF4-FFF2-40B4-BE49-F238E27FC236}">
                  <a16:creationId xmlns:a16="http://schemas.microsoft.com/office/drawing/2014/main" id="{1434E218-D310-A472-512D-8A040ECB4345}"/>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7" name="Graphic 10" descr="Beaker with solid fill">
              <a:extLst>
                <a:ext uri="{FF2B5EF4-FFF2-40B4-BE49-F238E27FC236}">
                  <a16:creationId xmlns:a16="http://schemas.microsoft.com/office/drawing/2014/main" id="{35FA53F3-3ABE-4309-5BFC-A19EDB2B8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77074" y="351366"/>
              <a:ext cx="450000" cy="450000"/>
            </a:xfrm>
            <a:prstGeom prst="rect">
              <a:avLst/>
            </a:prstGeom>
          </p:spPr>
        </p:pic>
      </p:grpSp>
      <p:sp>
        <p:nvSpPr>
          <p:cNvPr id="9" name="Content Placeholder 8">
            <a:extLst>
              <a:ext uri="{FF2B5EF4-FFF2-40B4-BE49-F238E27FC236}">
                <a16:creationId xmlns:a16="http://schemas.microsoft.com/office/drawing/2014/main" id="{FAD021F3-840E-4863-7A4C-2160E5431CB5}"/>
              </a:ext>
            </a:extLst>
          </p:cNvPr>
          <p:cNvSpPr>
            <a:spLocks noGrp="1"/>
          </p:cNvSpPr>
          <p:nvPr>
            <p:ph sz="half" idx="2"/>
          </p:nvPr>
        </p:nvSpPr>
        <p:spPr/>
        <p:txBody>
          <a:bodyPr/>
          <a:lstStyle/>
          <a:p>
            <a:endParaRPr lang="en-NO"/>
          </a:p>
        </p:txBody>
      </p:sp>
    </p:spTree>
    <p:extLst>
      <p:ext uri="{BB962C8B-B14F-4D97-AF65-F5344CB8AC3E}">
        <p14:creationId xmlns:p14="http://schemas.microsoft.com/office/powerpoint/2010/main" val="286659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BD75-8EF0-6B2B-A2E9-A762EB402122}"/>
              </a:ext>
            </a:extLst>
          </p:cNvPr>
          <p:cNvSpPr>
            <a:spLocks noGrp="1"/>
          </p:cNvSpPr>
          <p:nvPr>
            <p:ph type="title"/>
          </p:nvPr>
        </p:nvSpPr>
        <p:spPr/>
        <p:txBody>
          <a:bodyPr/>
          <a:lstStyle/>
          <a:p>
            <a:r>
              <a:rPr lang="en-NO"/>
              <a:t>Running FLAML AutoML</a:t>
            </a:r>
          </a:p>
        </p:txBody>
      </p:sp>
      <p:sp>
        <p:nvSpPr>
          <p:cNvPr id="4" name="Text Placeholder 3">
            <a:extLst>
              <a:ext uri="{FF2B5EF4-FFF2-40B4-BE49-F238E27FC236}">
                <a16:creationId xmlns:a16="http://schemas.microsoft.com/office/drawing/2014/main" id="{A2946890-FFB4-7087-A262-006F114BE41C}"/>
              </a:ext>
            </a:extLst>
          </p:cNvPr>
          <p:cNvSpPr>
            <a:spLocks noGrp="1"/>
          </p:cNvSpPr>
          <p:nvPr>
            <p:ph sz="half" idx="2"/>
          </p:nvPr>
        </p:nvSpPr>
        <p:spPr/>
        <p:txBody>
          <a:bodyPr vert="horz" lIns="180000" tIns="0" rIns="0" bIns="0" rtlCol="0" anchor="t" anchorCtr="0">
            <a:normAutofit/>
          </a:bodyPr>
          <a:lstStyle/>
          <a:p>
            <a:r>
              <a:rPr lang="en-NO" b="1" err="1">
                <a:ea typeface="Roboto Light"/>
                <a:cs typeface="Aptos Serif"/>
              </a:rPr>
              <a:t>PySpark</a:t>
            </a:r>
            <a:endParaRPr lang="nb-NO" b="1" dirty="0">
              <a:ea typeface="Roboto Light"/>
              <a:cs typeface="Aptos Serif"/>
            </a:endParaRPr>
          </a:p>
          <a:p>
            <a:pPr marL="431800" lvl="1"/>
            <a:r>
              <a:rPr lang="en-GB" dirty="0">
                <a:solidFill>
                  <a:schemeClr val="accent6"/>
                </a:solidFill>
                <a:ea typeface="Roboto Light"/>
                <a:cs typeface="Aptos Serif"/>
              </a:rPr>
              <a:t>Distributed models</a:t>
            </a:r>
            <a:endParaRPr lang="en-GB" dirty="0">
              <a:solidFill>
                <a:schemeClr val="accent6"/>
              </a:solidFill>
              <a:effectLst>
                <a:outerShdw blurRad="63500" dist="63500" dir="2700000" algn="tl" rotWithShape="0">
                  <a:srgbClr val="117865">
                    <a:lumMod val="50000"/>
                    <a:alpha val="50000"/>
                  </a:srgbClr>
                </a:outerShdw>
              </a:effectLst>
              <a:ea typeface="Roboto Light"/>
              <a:cs typeface="Aptos Serif"/>
            </a:endParaRPr>
          </a:p>
          <a:p>
            <a:pPr marL="431800" lvl="1"/>
            <a:r>
              <a:rPr lang="en-US" dirty="0">
                <a:solidFill>
                  <a:schemeClr val="accent6"/>
                </a:solidFill>
                <a:ea typeface="Roboto Light"/>
                <a:cs typeface="Arial"/>
              </a:rPr>
              <a:t>Larger Datasets</a:t>
            </a:r>
            <a:endParaRPr lang="en-GB" dirty="0">
              <a:solidFill>
                <a:schemeClr val="accent6"/>
              </a:solidFill>
            </a:endParaRPr>
          </a:p>
          <a:p>
            <a:pPr marL="431800" lvl="1"/>
            <a:r>
              <a:rPr lang="en-NO">
                <a:solidFill>
                  <a:srgbClr val="BD6C6C"/>
                </a:solidFill>
                <a:ea typeface="Roboto Light"/>
                <a:cs typeface="Aptos Serif"/>
              </a:rPr>
              <a:t>Fewer Models available</a:t>
            </a:r>
            <a:endParaRPr lang="en-NO">
              <a:solidFill>
                <a:srgbClr val="BD6C6C"/>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rgbClr val="BD6C6C"/>
                </a:solidFill>
                <a:ea typeface="Roboto Light"/>
                <a:cs typeface="Aptos Serif"/>
              </a:rPr>
              <a:t>No Time Series Forecasting</a:t>
            </a:r>
            <a:endParaRPr lang="en-NO">
              <a:solidFill>
                <a:srgbClr val="BD6C6C"/>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rgbClr val="BD6C6C"/>
                </a:solidFill>
                <a:ea typeface="Roboto Light"/>
                <a:cs typeface="Aptos Serif"/>
              </a:rPr>
              <a:t>Pandas on Spark is not Pandas</a:t>
            </a:r>
            <a:endParaRPr lang="en-NO">
              <a:solidFill>
                <a:srgbClr val="BD6C6C"/>
              </a:solidFill>
              <a:effectLst>
                <a:outerShdw blurRad="63500" dist="63500" dir="2700000" algn="tl" rotWithShape="0">
                  <a:srgbClr val="117865">
                    <a:lumMod val="50000"/>
                    <a:alpha val="50000"/>
                  </a:srgbClr>
                </a:outerShdw>
              </a:effectLst>
              <a:ea typeface="Roboto Light"/>
              <a:cs typeface="Aptos Serif"/>
            </a:endParaRPr>
          </a:p>
          <a:p>
            <a:pPr marL="431800" lvl="1"/>
            <a:endParaRPr lang="en-NO">
              <a:ea typeface="Roboto Light"/>
              <a:cs typeface="Aptos Serif"/>
            </a:endParaRPr>
          </a:p>
          <a:p>
            <a:pPr marL="431800" lvl="1"/>
            <a:endParaRPr lang="en-NO">
              <a:ea typeface="Roboto Light"/>
              <a:cs typeface="Aptos Serif"/>
            </a:endParaRPr>
          </a:p>
        </p:txBody>
      </p:sp>
      <p:grpSp>
        <p:nvGrpSpPr>
          <p:cNvPr id="8" name="Gruppe 7">
            <a:extLst>
              <a:ext uri="{FF2B5EF4-FFF2-40B4-BE49-F238E27FC236}">
                <a16:creationId xmlns:a16="http://schemas.microsoft.com/office/drawing/2014/main" id="{6C4C3F85-7385-008E-DC86-B5A81980BABD}"/>
              </a:ext>
            </a:extLst>
          </p:cNvPr>
          <p:cNvGrpSpPr/>
          <p:nvPr/>
        </p:nvGrpSpPr>
        <p:grpSpPr>
          <a:xfrm>
            <a:off x="10589551" y="261366"/>
            <a:ext cx="630000" cy="630000"/>
            <a:chOff x="10589551" y="261366"/>
            <a:chExt cx="630000" cy="630000"/>
          </a:xfrm>
        </p:grpSpPr>
        <p:sp>
          <p:nvSpPr>
            <p:cNvPr id="6" name="Oval 19">
              <a:extLst>
                <a:ext uri="{FF2B5EF4-FFF2-40B4-BE49-F238E27FC236}">
                  <a16:creationId xmlns:a16="http://schemas.microsoft.com/office/drawing/2014/main" id="{1434E218-D310-A472-512D-8A040ECB4345}"/>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7" name="Graphic 10" descr="Beaker with solid fill">
              <a:extLst>
                <a:ext uri="{FF2B5EF4-FFF2-40B4-BE49-F238E27FC236}">
                  <a16:creationId xmlns:a16="http://schemas.microsoft.com/office/drawing/2014/main" id="{35FA53F3-3ABE-4309-5BFC-A19EDB2B8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074" y="351366"/>
              <a:ext cx="450000" cy="450000"/>
            </a:xfrm>
            <a:prstGeom prst="rect">
              <a:avLst/>
            </a:prstGeom>
          </p:spPr>
        </p:pic>
      </p:grpSp>
      <p:sp>
        <p:nvSpPr>
          <p:cNvPr id="9" name="Content Placeholder 8">
            <a:extLst>
              <a:ext uri="{FF2B5EF4-FFF2-40B4-BE49-F238E27FC236}">
                <a16:creationId xmlns:a16="http://schemas.microsoft.com/office/drawing/2014/main" id="{3E8D382E-D7C2-6B7E-A355-B2DA0B210BA0}"/>
              </a:ext>
            </a:extLst>
          </p:cNvPr>
          <p:cNvSpPr>
            <a:spLocks noGrp="1"/>
          </p:cNvSpPr>
          <p:nvPr>
            <p:ph sz="half" idx="1"/>
          </p:nvPr>
        </p:nvSpPr>
        <p:spPr/>
        <p:txBody>
          <a:bodyPr anchor="t"/>
          <a:lstStyle/>
          <a:p>
            <a:r>
              <a:rPr lang="en-NO">
                <a:solidFill>
                  <a:schemeClr val="accent2"/>
                </a:solidFill>
                <a:ea typeface="Roboto Light"/>
                <a:cs typeface="Aptos Serif"/>
              </a:rPr>
              <a:t>Python</a:t>
            </a:r>
            <a:endParaRPr lang="nb-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chemeClr val="accent2"/>
                </a:solidFill>
                <a:ea typeface="Roboto Light"/>
                <a:cs typeface="Aptos Serif"/>
              </a:rPr>
              <a:t>”Conventional” approach</a:t>
            </a:r>
            <a:endParaRPr lang="en-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chemeClr val="accent2"/>
                </a:solidFill>
                <a:ea typeface="Roboto Light"/>
                <a:cs typeface="Aptos Serif"/>
              </a:rPr>
              <a:t>Broad model support</a:t>
            </a:r>
            <a:endParaRPr lang="en-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431800" lvl="1"/>
            <a:r>
              <a:rPr lang="en-NO" err="1">
                <a:solidFill>
                  <a:schemeClr val="accent2"/>
                </a:solidFill>
                <a:ea typeface="Roboto Light"/>
                <a:cs typeface="Aptos Serif"/>
              </a:rPr>
              <a:t>Utilise</a:t>
            </a:r>
            <a:r>
              <a:rPr lang="en-NO">
                <a:solidFill>
                  <a:schemeClr val="accent2"/>
                </a:solidFill>
                <a:ea typeface="Roboto Light"/>
                <a:cs typeface="Aptos Serif"/>
              </a:rPr>
              <a:t> </a:t>
            </a:r>
            <a:r>
              <a:rPr lang="en-NO" err="1">
                <a:solidFill>
                  <a:schemeClr val="accent2"/>
                </a:solidFill>
                <a:ea typeface="Roboto Light"/>
                <a:cs typeface="Aptos Serif"/>
              </a:rPr>
              <a:t>Parallell</a:t>
            </a:r>
            <a:r>
              <a:rPr lang="en-NO">
                <a:solidFill>
                  <a:schemeClr val="accent2"/>
                </a:solidFill>
                <a:ea typeface="Roboto Light"/>
                <a:cs typeface="Aptos Serif"/>
              </a:rPr>
              <a:t> Search</a:t>
            </a:r>
            <a:endParaRPr lang="en-NO">
              <a:solidFill>
                <a:schemeClr val="accent2"/>
              </a:solidFill>
              <a:effectLst>
                <a:outerShdw blurRad="63500" dist="63500" dir="2700000" algn="tl" rotWithShape="0">
                  <a:srgbClr val="117865">
                    <a:lumMod val="50000"/>
                    <a:alpha val="50000"/>
                  </a:srgbClr>
                </a:outerShdw>
              </a:effectLst>
              <a:ea typeface="Roboto Light"/>
              <a:cs typeface="Aptos Serif"/>
            </a:endParaRPr>
          </a:p>
          <a:p>
            <a:pPr marL="431800" lvl="1"/>
            <a:r>
              <a:rPr lang="en-NO">
                <a:solidFill>
                  <a:schemeClr val="accent2"/>
                </a:solidFill>
                <a:ea typeface="Roboto Light"/>
                <a:cs typeface="Aptos Serif"/>
              </a:rPr>
              <a:t>Smaller datasets</a:t>
            </a:r>
            <a:endParaRPr lang="en-NO">
              <a:solidFill>
                <a:schemeClr val="accent2"/>
              </a:solidFill>
              <a:effectLst>
                <a:outerShdw blurRad="63500" dist="63500" dir="2700000" algn="tl" rotWithShape="0">
                  <a:srgbClr val="117865">
                    <a:lumMod val="50000"/>
                    <a:alpha val="50000"/>
                  </a:srgbClr>
                </a:outerShdw>
              </a:effectLst>
              <a:ea typeface="Roboto Light"/>
              <a:cs typeface="Aptos Serif"/>
            </a:endParaRPr>
          </a:p>
        </p:txBody>
      </p:sp>
    </p:spTree>
    <p:extLst>
      <p:ext uri="{BB962C8B-B14F-4D97-AF65-F5344CB8AC3E}">
        <p14:creationId xmlns:p14="http://schemas.microsoft.com/office/powerpoint/2010/main" val="303416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BD75-8EF0-6B2B-A2E9-A762EB402122}"/>
              </a:ext>
            </a:extLst>
          </p:cNvPr>
          <p:cNvSpPr>
            <a:spLocks noGrp="1"/>
          </p:cNvSpPr>
          <p:nvPr>
            <p:ph type="title"/>
          </p:nvPr>
        </p:nvSpPr>
        <p:spPr/>
        <p:txBody>
          <a:bodyPr/>
          <a:lstStyle/>
          <a:p>
            <a:r>
              <a:rPr lang="en-NO"/>
              <a:t>Running FLAML AutoML</a:t>
            </a:r>
          </a:p>
        </p:txBody>
      </p:sp>
      <p:sp>
        <p:nvSpPr>
          <p:cNvPr id="3" name="Text Placeholder 2">
            <a:extLst>
              <a:ext uri="{FF2B5EF4-FFF2-40B4-BE49-F238E27FC236}">
                <a16:creationId xmlns:a16="http://schemas.microsoft.com/office/drawing/2014/main" id="{3796A150-1C50-CA42-16F8-9C409F66BF3C}"/>
              </a:ext>
            </a:extLst>
          </p:cNvPr>
          <p:cNvSpPr>
            <a:spLocks noGrp="1"/>
          </p:cNvSpPr>
          <p:nvPr>
            <p:ph sz="half" idx="1"/>
          </p:nvPr>
        </p:nvSpPr>
        <p:spPr/>
        <p:txBody>
          <a:bodyPr vert="horz" lIns="0" tIns="0" rIns="180000" bIns="0" rtlCol="0" anchor="t" anchorCtr="0">
            <a:normAutofit/>
          </a:bodyPr>
          <a:lstStyle/>
          <a:p>
            <a:r>
              <a:rPr lang="en-NO" b="1">
                <a:ea typeface="Roboto Light"/>
                <a:cs typeface="Aptos Serif"/>
              </a:rPr>
              <a:t>Pandas/Polars/Python</a:t>
            </a:r>
          </a:p>
          <a:p>
            <a:pPr marL="431800" lvl="1"/>
            <a:r>
              <a:rPr lang="en-NO">
                <a:solidFill>
                  <a:schemeClr val="accent1"/>
                </a:solidFill>
                <a:ea typeface="Roboto Light"/>
                <a:cs typeface="Aptos Serif"/>
              </a:rPr>
              <a:t>”Conventional” approach</a:t>
            </a:r>
          </a:p>
          <a:p>
            <a:pPr marL="431800" lvl="1"/>
            <a:r>
              <a:rPr lang="en-NO">
                <a:solidFill>
                  <a:schemeClr val="accent1"/>
                </a:solidFill>
                <a:ea typeface="Roboto Light"/>
                <a:cs typeface="Aptos Serif"/>
              </a:rPr>
              <a:t>Broad model support</a:t>
            </a:r>
          </a:p>
          <a:p>
            <a:pPr marL="431800" lvl="1"/>
            <a:r>
              <a:rPr lang="en-NO">
                <a:solidFill>
                  <a:schemeClr val="accent1"/>
                </a:solidFill>
                <a:ea typeface="Roboto Light"/>
                <a:cs typeface="Aptos Serif"/>
              </a:rPr>
              <a:t>Works with “every” library</a:t>
            </a:r>
          </a:p>
          <a:p>
            <a:pPr marL="431800" lvl="1"/>
            <a:r>
              <a:rPr lang="en-NO">
                <a:solidFill>
                  <a:schemeClr val="accent1"/>
                </a:solidFill>
                <a:ea typeface="Roboto Light"/>
                <a:cs typeface="Aptos Serif"/>
              </a:rPr>
              <a:t>Utilise Parallell Search</a:t>
            </a:r>
          </a:p>
          <a:p>
            <a:pPr marL="431800" lvl="1"/>
            <a:r>
              <a:rPr lang="en-NO">
                <a:solidFill>
                  <a:srgbClr val="BA4A4A"/>
                </a:solidFill>
                <a:ea typeface="Roboto Light"/>
                <a:cs typeface="Aptos Serif"/>
              </a:rPr>
              <a:t>Smaller datasets</a:t>
            </a:r>
          </a:p>
        </p:txBody>
      </p:sp>
      <p:sp>
        <p:nvSpPr>
          <p:cNvPr id="4" name="Text Placeholder 3">
            <a:extLst>
              <a:ext uri="{FF2B5EF4-FFF2-40B4-BE49-F238E27FC236}">
                <a16:creationId xmlns:a16="http://schemas.microsoft.com/office/drawing/2014/main" id="{A2946890-FFB4-7087-A262-006F114BE41C}"/>
              </a:ext>
            </a:extLst>
          </p:cNvPr>
          <p:cNvSpPr>
            <a:spLocks noGrp="1"/>
          </p:cNvSpPr>
          <p:nvPr>
            <p:ph sz="half" idx="2"/>
          </p:nvPr>
        </p:nvSpPr>
        <p:spPr/>
        <p:txBody>
          <a:bodyPr vert="horz" lIns="180000" tIns="0" rIns="0" bIns="0" rtlCol="0" anchor="t" anchorCtr="0">
            <a:normAutofit/>
          </a:bodyPr>
          <a:lstStyle/>
          <a:p>
            <a:r>
              <a:rPr lang="en-NO" b="1">
                <a:ea typeface="Roboto Light"/>
                <a:cs typeface="Aptos Serif"/>
              </a:rPr>
              <a:t>PySpark</a:t>
            </a:r>
            <a:endParaRPr lang="nb-NO" b="1">
              <a:ea typeface="Roboto Light"/>
              <a:cs typeface="Aptos Serif"/>
            </a:endParaRPr>
          </a:p>
          <a:p>
            <a:pPr marL="431800" lvl="1"/>
            <a:r>
              <a:rPr lang="en-GB">
                <a:solidFill>
                  <a:schemeClr val="accent1"/>
                </a:solidFill>
                <a:ea typeface="Roboto Light"/>
                <a:cs typeface="Aptos Serif"/>
              </a:rPr>
              <a:t>Distributed models</a:t>
            </a:r>
          </a:p>
          <a:p>
            <a:pPr marL="431800" lvl="1"/>
            <a:r>
              <a:rPr lang="en-GB">
                <a:solidFill>
                  <a:schemeClr val="accent1"/>
                </a:solidFill>
                <a:ea typeface="Roboto Light"/>
                <a:cs typeface="Aptos Serif"/>
              </a:rPr>
              <a:t>Utilise Parallel Search</a:t>
            </a:r>
          </a:p>
          <a:p>
            <a:pPr marL="431800" lvl="1"/>
            <a:r>
              <a:rPr lang="en-US">
                <a:solidFill>
                  <a:schemeClr val="accent1"/>
                </a:solidFill>
                <a:ea typeface="Roboto Light"/>
                <a:cs typeface="Arial"/>
              </a:rPr>
              <a:t>Larger Datasets</a:t>
            </a:r>
            <a:endParaRPr lang="en-GB">
              <a:solidFill>
                <a:schemeClr val="accent1"/>
              </a:solidFill>
            </a:endParaRPr>
          </a:p>
          <a:p>
            <a:pPr marL="431800" lvl="1"/>
            <a:r>
              <a:rPr lang="en-NO">
                <a:solidFill>
                  <a:srgbClr val="BA4A4A"/>
                </a:solidFill>
                <a:ea typeface="Roboto Light"/>
                <a:cs typeface="Aptos Serif"/>
              </a:rPr>
              <a:t>Fewer Models available</a:t>
            </a:r>
          </a:p>
          <a:p>
            <a:pPr marL="431800" lvl="1"/>
            <a:r>
              <a:rPr lang="en-NO">
                <a:solidFill>
                  <a:srgbClr val="BA4A4A"/>
                </a:solidFill>
                <a:ea typeface="Roboto Light"/>
                <a:cs typeface="Aptos Serif"/>
              </a:rPr>
              <a:t>No Time Series Forecasting</a:t>
            </a:r>
          </a:p>
          <a:p>
            <a:pPr marL="431800" lvl="1"/>
            <a:r>
              <a:rPr lang="en-NO">
                <a:solidFill>
                  <a:srgbClr val="BA4A4A"/>
                </a:solidFill>
                <a:ea typeface="Roboto Light"/>
                <a:cs typeface="Aptos Serif"/>
              </a:rPr>
              <a:t>Pandas on Spark is not (Py)Spark</a:t>
            </a:r>
          </a:p>
          <a:p>
            <a:pPr marL="431800" lvl="1"/>
            <a:endParaRPr lang="en-NO">
              <a:ea typeface="Roboto Light"/>
              <a:cs typeface="Aptos Serif"/>
            </a:endParaRPr>
          </a:p>
          <a:p>
            <a:pPr marL="431800" lvl="1"/>
            <a:endParaRPr lang="en-NO">
              <a:ea typeface="Roboto Light"/>
              <a:cs typeface="Aptos Serif"/>
            </a:endParaRPr>
          </a:p>
        </p:txBody>
      </p:sp>
      <p:grpSp>
        <p:nvGrpSpPr>
          <p:cNvPr id="8" name="Gruppe 7">
            <a:extLst>
              <a:ext uri="{FF2B5EF4-FFF2-40B4-BE49-F238E27FC236}">
                <a16:creationId xmlns:a16="http://schemas.microsoft.com/office/drawing/2014/main" id="{6C4C3F85-7385-008E-DC86-B5A81980BABD}"/>
              </a:ext>
            </a:extLst>
          </p:cNvPr>
          <p:cNvGrpSpPr/>
          <p:nvPr/>
        </p:nvGrpSpPr>
        <p:grpSpPr>
          <a:xfrm>
            <a:off x="10589551" y="261366"/>
            <a:ext cx="630000" cy="630000"/>
            <a:chOff x="10589551" y="261366"/>
            <a:chExt cx="630000" cy="630000"/>
          </a:xfrm>
        </p:grpSpPr>
        <p:sp>
          <p:nvSpPr>
            <p:cNvPr id="6" name="Oval 19">
              <a:extLst>
                <a:ext uri="{FF2B5EF4-FFF2-40B4-BE49-F238E27FC236}">
                  <a16:creationId xmlns:a16="http://schemas.microsoft.com/office/drawing/2014/main" id="{1434E218-D310-A472-512D-8A040ECB4345}"/>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7" name="Graphic 10" descr="Beaker with solid fill">
              <a:extLst>
                <a:ext uri="{FF2B5EF4-FFF2-40B4-BE49-F238E27FC236}">
                  <a16:creationId xmlns:a16="http://schemas.microsoft.com/office/drawing/2014/main" id="{35FA53F3-3ABE-4309-5BFC-A19EDB2B8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75367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6166538-2A14-A95B-DAF0-DC18C8144042}"/>
              </a:ext>
            </a:extLst>
          </p:cNvPr>
          <p:cNvSpPr>
            <a:spLocks noGrp="1"/>
          </p:cNvSpPr>
          <p:nvPr>
            <p:ph type="title"/>
          </p:nvPr>
        </p:nvSpPr>
        <p:spPr>
          <a:xfrm>
            <a:off x="360363" y="-900000"/>
            <a:ext cx="10800000" cy="720000"/>
          </a:xfrm>
        </p:spPr>
        <p:txBody>
          <a:bodyPr/>
          <a:lstStyle/>
          <a:p>
            <a:r>
              <a:rPr lang="en-US" noProof="0"/>
              <a:t>Speakers</a:t>
            </a:r>
          </a:p>
        </p:txBody>
      </p:sp>
      <p:pic>
        <p:nvPicPr>
          <p:cNvPr id="572" name="Picture">
            <a:extLst>
              <a:ext uri="{FF2B5EF4-FFF2-40B4-BE49-F238E27FC236}">
                <a16:creationId xmlns:a16="http://schemas.microsoft.com/office/drawing/2014/main" id="{C98BA159-72FA-0CE3-37ED-6F9C9A26B8BD}"/>
              </a:ext>
            </a:extLst>
          </p:cNvPr>
          <p:cNvPicPr>
            <a:picLocks noChangeAspect="1"/>
          </p:cNvPicPr>
          <p:nvPr/>
        </p:nvPicPr>
        <p:blipFill>
          <a:blip r:embed="rId3">
            <a:extLst>
              <a:ext uri="{28A0092B-C50C-407E-A947-70E740481C1C}">
                <a14:useLocalDpi xmlns:a14="http://schemas.microsoft.com/office/drawing/2010/main" val="0"/>
              </a:ext>
            </a:extLst>
          </a:blip>
          <a:srcRect l="8609" r="8609"/>
          <a:stretch/>
        </p:blipFill>
        <p:spPr>
          <a:xfrm>
            <a:off x="2160244" y="648000"/>
            <a:ext cx="1800000" cy="1800000"/>
          </a:xfrm>
          <a:prstGeom prst="ellipse">
            <a:avLst/>
          </a:prstGeom>
          <a:ln w="6350">
            <a:solidFill>
              <a:schemeClr val="accent1"/>
            </a:solidFill>
          </a:ln>
          <a:effectLst>
            <a:outerShdw blurRad="63500" dist="38100" dir="2700000" algn="tl" rotWithShape="0">
              <a:schemeClr val="accent2">
                <a:alpha val="40000"/>
              </a:schemeClr>
            </a:outerShdw>
          </a:effectLst>
        </p:spPr>
      </p:pic>
      <p:sp>
        <p:nvSpPr>
          <p:cNvPr id="574" name="Name">
            <a:extLst>
              <a:ext uri="{FF2B5EF4-FFF2-40B4-BE49-F238E27FC236}">
                <a16:creationId xmlns:a16="http://schemas.microsoft.com/office/drawing/2014/main" id="{07D0A790-6D40-C387-F165-75928C0EC1A3}"/>
              </a:ext>
            </a:extLst>
          </p:cNvPr>
          <p:cNvSpPr txBox="1">
            <a:spLocks/>
          </p:cNvSpPr>
          <p:nvPr/>
        </p:nvSpPr>
        <p:spPr>
          <a:xfrm>
            <a:off x="360244" y="2448000"/>
            <a:ext cx="5400000" cy="1366950"/>
          </a:xfrm>
          <a:prstGeom prst="rect">
            <a:avLst/>
          </a:prstGeom>
          <a:effectLst/>
        </p:spPr>
        <p:txBody>
          <a:bodyPr vert="horz" wrap="square" lIns="0" tIns="0" rIns="0" bIns="0" rtlCol="0" anchor="b"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a:solidFill>
                  <a:srgbClr val="FFFFFF"/>
                </a:solidFill>
              </a:rPr>
              <a:t>August</a:t>
            </a:r>
            <a:br>
              <a:rPr lang="en-GB">
                <a:solidFill>
                  <a:srgbClr val="FFFFFF"/>
                </a:solidFill>
              </a:rPr>
            </a:br>
            <a:r>
              <a:rPr lang="en-GB">
                <a:solidFill>
                  <a:srgbClr val="FFFFFF"/>
                </a:solidFill>
              </a:rPr>
              <a:t>Asheim </a:t>
            </a:r>
            <a:r>
              <a:rPr lang="en-GB" err="1">
                <a:solidFill>
                  <a:srgbClr val="FFFFFF"/>
                </a:solidFill>
              </a:rPr>
              <a:t>Birkeland</a:t>
            </a:r>
            <a:endParaRPr lang="en-GB">
              <a:solidFill>
                <a:srgbClr val="FFFFFF"/>
              </a:solidFill>
            </a:endParaRPr>
          </a:p>
        </p:txBody>
      </p:sp>
      <p:sp>
        <p:nvSpPr>
          <p:cNvPr id="966" name="Title">
            <a:extLst>
              <a:ext uri="{FF2B5EF4-FFF2-40B4-BE49-F238E27FC236}">
                <a16:creationId xmlns:a16="http://schemas.microsoft.com/office/drawing/2014/main" id="{F75730A6-6D54-8C94-F0C1-4265972AFA59}"/>
              </a:ext>
            </a:extLst>
          </p:cNvPr>
          <p:cNvSpPr txBox="1">
            <a:spLocks/>
          </p:cNvSpPr>
          <p:nvPr/>
        </p:nvSpPr>
        <p:spPr>
          <a:xfrm>
            <a:off x="361038" y="3815521"/>
            <a:ext cx="5400000" cy="540000"/>
          </a:xfrm>
          <a:prstGeom prst="rect">
            <a:avLst/>
          </a:prstGeom>
        </p:spPr>
        <p:txBody>
          <a:bodyPr vert="horz" wrap="square" lIns="0" tIns="0" rIns="0" bIns="0" anchor="b"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a:solidFill>
                  <a:srgbClr val="9EE0CB"/>
                </a:solidFill>
              </a:rPr>
              <a:t>Data </a:t>
            </a:r>
            <a:r>
              <a:rPr lang="nb-NO" sz="2000" err="1">
                <a:solidFill>
                  <a:srgbClr val="9EE0CB"/>
                </a:solidFill>
              </a:rPr>
              <a:t>Engineer</a:t>
            </a:r>
            <a:r>
              <a:rPr lang="nb-NO" sz="2000">
                <a:solidFill>
                  <a:srgbClr val="9EE0CB"/>
                </a:solidFill>
              </a:rPr>
              <a:t> &amp; Data Scientist</a:t>
            </a:r>
          </a:p>
        </p:txBody>
      </p:sp>
      <p:sp>
        <p:nvSpPr>
          <p:cNvPr id="575" name="Company">
            <a:extLst>
              <a:ext uri="{FF2B5EF4-FFF2-40B4-BE49-F238E27FC236}">
                <a16:creationId xmlns:a16="http://schemas.microsoft.com/office/drawing/2014/main" id="{1FB81B8B-9DF3-3740-7C2F-A2E732A61EB4}"/>
              </a:ext>
            </a:extLst>
          </p:cNvPr>
          <p:cNvSpPr txBox="1">
            <a:spLocks/>
          </p:cNvSpPr>
          <p:nvPr/>
        </p:nvSpPr>
        <p:spPr>
          <a:xfrm>
            <a:off x="360244" y="4355521"/>
            <a:ext cx="5400000" cy="540000"/>
          </a:xfrm>
          <a:prstGeom prst="rect">
            <a:avLst/>
          </a:prstGeom>
        </p:spPr>
        <p:txBody>
          <a:bodyPr vert="horz" wrap="square" lIns="0" tIns="0" rIns="0" bIns="0" anchor="t"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400">
                <a:solidFill>
                  <a:srgbClr val="52C7AA"/>
                </a:solidFill>
                <a:latin typeface="+mj-lt"/>
              </a:rPr>
              <a:t>Evidi</a:t>
            </a:r>
          </a:p>
        </p:txBody>
      </p:sp>
      <p:grpSp>
        <p:nvGrpSpPr>
          <p:cNvPr id="6" name="Gruppe 5">
            <a:extLst>
              <a:ext uri="{FF2B5EF4-FFF2-40B4-BE49-F238E27FC236}">
                <a16:creationId xmlns:a16="http://schemas.microsoft.com/office/drawing/2014/main" id="{F074F1B2-1EA2-13DD-D996-00A41F4E1133}"/>
              </a:ext>
            </a:extLst>
          </p:cNvPr>
          <p:cNvGrpSpPr/>
          <p:nvPr/>
        </p:nvGrpSpPr>
        <p:grpSpPr>
          <a:xfrm>
            <a:off x="2910015" y="4966048"/>
            <a:ext cx="288008" cy="288008"/>
            <a:chOff x="2916696" y="5039524"/>
            <a:chExt cx="288008" cy="288008"/>
          </a:xfrm>
        </p:grpSpPr>
        <p:sp>
          <p:nvSpPr>
            <p:cNvPr id="3" name="Rektangel: avrundede hjørner 2">
              <a:extLst>
                <a:ext uri="{FF2B5EF4-FFF2-40B4-BE49-F238E27FC236}">
                  <a16:creationId xmlns:a16="http://schemas.microsoft.com/office/drawing/2014/main" id="{B1B03D8F-674B-1486-39DC-52F793E55B16}"/>
                </a:ext>
              </a:extLst>
            </p:cNvPr>
            <p:cNvSpPr/>
            <p:nvPr/>
          </p:nvSpPr>
          <p:spPr>
            <a:xfrm>
              <a:off x="2917755" y="5047290"/>
              <a:ext cx="270036" cy="2677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000" b="1">
                <a:solidFill>
                  <a:schemeClr val="accent1"/>
                </a:solidFill>
                <a:latin typeface="+mj-lt"/>
              </a:endParaRPr>
            </a:p>
          </p:txBody>
        </p:sp>
        <p:pic>
          <p:nvPicPr>
            <p:cNvPr id="970" name="LinkedIn Icon">
              <a:extLst>
                <a:ext uri="{FF2B5EF4-FFF2-40B4-BE49-F238E27FC236}">
                  <a16:creationId xmlns:a16="http://schemas.microsoft.com/office/drawing/2014/main" id="{1CF6F966-F9F3-F66A-DF83-F0BF826C30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916696" y="5039524"/>
              <a:ext cx="288008" cy="288008"/>
            </a:xfrm>
            <a:prstGeom prst="rect">
              <a:avLst/>
            </a:prstGeom>
          </p:spPr>
        </p:pic>
      </p:grpSp>
      <p:sp>
        <p:nvSpPr>
          <p:cNvPr id="962" name="LinkedIn">
            <a:extLst>
              <a:ext uri="{FF2B5EF4-FFF2-40B4-BE49-F238E27FC236}">
                <a16:creationId xmlns:a16="http://schemas.microsoft.com/office/drawing/2014/main" id="{E0B8663E-C819-87B9-3C70-B4D22D07E780}"/>
              </a:ext>
            </a:extLst>
          </p:cNvPr>
          <p:cNvSpPr txBox="1">
            <a:spLocks/>
          </p:cNvSpPr>
          <p:nvPr/>
        </p:nvSpPr>
        <p:spPr>
          <a:xfrm>
            <a:off x="360244" y="5327525"/>
            <a:ext cx="5400000" cy="360000"/>
          </a:xfrm>
          <a:prstGeom prst="rect">
            <a:avLst/>
          </a:prstGeom>
        </p:spPr>
        <p:txBody>
          <a:bodyPr vert="horz" wrap="square" lIns="0" tIns="0" rIns="0" bIns="0" anchor="ctr"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a:solidFill>
                  <a:srgbClr val="52C7AA"/>
                </a:solidFill>
              </a:rPr>
              <a:t>/augustasheimbirkeland</a:t>
            </a:r>
          </a:p>
        </p:txBody>
      </p:sp>
      <p:pic>
        <p:nvPicPr>
          <p:cNvPr id="571" name="Picture">
            <a:extLst>
              <a:ext uri="{FF2B5EF4-FFF2-40B4-BE49-F238E27FC236}">
                <a16:creationId xmlns:a16="http://schemas.microsoft.com/office/drawing/2014/main" id="{65B984E9-B0DA-499B-5F84-A9229A0CA3C0}"/>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l="7947" r="7947"/>
          <a:stretch/>
        </p:blipFill>
        <p:spPr>
          <a:xfrm>
            <a:off x="7560000" y="648000"/>
            <a:ext cx="1800000" cy="1800000"/>
          </a:xfrm>
          <a:prstGeom prst="ellipse">
            <a:avLst/>
          </a:prstGeom>
          <a:ln w="6350">
            <a:solidFill>
              <a:schemeClr val="accent1"/>
            </a:solidFill>
          </a:ln>
          <a:effectLst>
            <a:outerShdw blurRad="63500" dist="38100" dir="2700000" algn="tl" rotWithShape="0">
              <a:schemeClr val="accent2">
                <a:alpha val="40000"/>
              </a:schemeClr>
            </a:outerShdw>
          </a:effectLst>
        </p:spPr>
      </p:pic>
      <p:sp>
        <p:nvSpPr>
          <p:cNvPr id="968" name="Name">
            <a:extLst>
              <a:ext uri="{FF2B5EF4-FFF2-40B4-BE49-F238E27FC236}">
                <a16:creationId xmlns:a16="http://schemas.microsoft.com/office/drawing/2014/main" id="{180DA76D-2EFB-ED0A-D86B-D887708E45EA}"/>
              </a:ext>
            </a:extLst>
          </p:cNvPr>
          <p:cNvSpPr txBox="1">
            <a:spLocks/>
          </p:cNvSpPr>
          <p:nvPr/>
        </p:nvSpPr>
        <p:spPr>
          <a:xfrm>
            <a:off x="5760000" y="2448000"/>
            <a:ext cx="5400000" cy="1367425"/>
          </a:xfrm>
          <a:prstGeom prst="rect">
            <a:avLst/>
          </a:prstGeom>
        </p:spPr>
        <p:txBody>
          <a:bodyPr vert="horz" wrap="square" lIns="0" tIns="0" rIns="0" bIns="0" anchor="b"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FFFFFF"/>
                </a:solidFill>
              </a:rPr>
              <a:t>Erlend</a:t>
            </a:r>
            <a:br>
              <a:rPr lang="en-US">
                <a:solidFill>
                  <a:srgbClr val="FFFFFF"/>
                </a:solidFill>
              </a:rPr>
            </a:br>
            <a:r>
              <a:rPr lang="en-US">
                <a:solidFill>
                  <a:srgbClr val="FFFFFF"/>
                </a:solidFill>
              </a:rPr>
              <a:t>Øien</a:t>
            </a:r>
          </a:p>
        </p:txBody>
      </p:sp>
      <p:sp>
        <p:nvSpPr>
          <p:cNvPr id="965" name="Title">
            <a:extLst>
              <a:ext uri="{FF2B5EF4-FFF2-40B4-BE49-F238E27FC236}">
                <a16:creationId xmlns:a16="http://schemas.microsoft.com/office/drawing/2014/main" id="{BE4430AF-CD51-9C19-BFC3-57EA49D17820}"/>
              </a:ext>
            </a:extLst>
          </p:cNvPr>
          <p:cNvSpPr txBox="1">
            <a:spLocks/>
          </p:cNvSpPr>
          <p:nvPr/>
        </p:nvSpPr>
        <p:spPr>
          <a:xfrm>
            <a:off x="5760794" y="3815996"/>
            <a:ext cx="5400000" cy="540000"/>
          </a:xfrm>
          <a:prstGeom prst="rect">
            <a:avLst/>
          </a:prstGeom>
        </p:spPr>
        <p:txBody>
          <a:bodyPr vert="horz" wrap="square" lIns="0" tIns="0" rIns="0" bIns="0" anchor="b"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a:solidFill>
                  <a:srgbClr val="9EE0CB"/>
                </a:solidFill>
              </a:rPr>
              <a:t>Data </a:t>
            </a:r>
            <a:r>
              <a:rPr lang="nb-NO" sz="2000" err="1">
                <a:solidFill>
                  <a:srgbClr val="9EE0CB"/>
                </a:solidFill>
              </a:rPr>
              <a:t>Engineer</a:t>
            </a:r>
            <a:r>
              <a:rPr lang="nb-NO" sz="2000">
                <a:solidFill>
                  <a:srgbClr val="9EE0CB"/>
                </a:solidFill>
              </a:rPr>
              <a:t> &amp; Data Scientist</a:t>
            </a:r>
          </a:p>
        </p:txBody>
      </p:sp>
      <p:sp>
        <p:nvSpPr>
          <p:cNvPr id="569" name="Company">
            <a:extLst>
              <a:ext uri="{FF2B5EF4-FFF2-40B4-BE49-F238E27FC236}">
                <a16:creationId xmlns:a16="http://schemas.microsoft.com/office/drawing/2014/main" id="{46AE2766-4D42-442C-C1C1-54F903E5578A}"/>
              </a:ext>
            </a:extLst>
          </p:cNvPr>
          <p:cNvSpPr txBox="1">
            <a:spLocks/>
          </p:cNvSpPr>
          <p:nvPr/>
        </p:nvSpPr>
        <p:spPr>
          <a:xfrm>
            <a:off x="5760000" y="4355996"/>
            <a:ext cx="5400000" cy="540000"/>
          </a:xfrm>
          <a:prstGeom prst="rect">
            <a:avLst/>
          </a:prstGeom>
        </p:spPr>
        <p:txBody>
          <a:bodyPr vert="horz" wrap="square" lIns="0" tIns="0" rIns="0" bIns="0" anchor="t"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400">
                <a:solidFill>
                  <a:srgbClr val="52C7AA"/>
                </a:solidFill>
                <a:latin typeface="+mj-lt"/>
              </a:rPr>
              <a:t>Evidi</a:t>
            </a:r>
          </a:p>
        </p:txBody>
      </p:sp>
      <p:sp>
        <p:nvSpPr>
          <p:cNvPr id="570" name="LinkedIn">
            <a:extLst>
              <a:ext uri="{FF2B5EF4-FFF2-40B4-BE49-F238E27FC236}">
                <a16:creationId xmlns:a16="http://schemas.microsoft.com/office/drawing/2014/main" id="{155D153A-01CA-138E-99BB-99E4D9490573}"/>
              </a:ext>
            </a:extLst>
          </p:cNvPr>
          <p:cNvSpPr txBox="1">
            <a:spLocks/>
          </p:cNvSpPr>
          <p:nvPr/>
        </p:nvSpPr>
        <p:spPr>
          <a:xfrm>
            <a:off x="5760000" y="5328000"/>
            <a:ext cx="5400000" cy="360000"/>
          </a:xfrm>
          <a:prstGeom prst="rect">
            <a:avLst/>
          </a:prstGeom>
        </p:spPr>
        <p:txBody>
          <a:bodyPr vert="horz" wrap="square" lIns="0" tIns="0" rIns="0" bIns="0" anchor="ctr" anchorCtr="0">
            <a:noAutofit/>
          </a:bodyPr>
          <a:lstStyle>
            <a:lvl1pPr marL="572400" indent="-572400" algn="l" defTabSz="914400" rtl="0" eaLnBrk="1" latinLnBrk="0" hangingPunct="1">
              <a:lnSpc>
                <a:spcPct val="100000"/>
              </a:lnSpc>
              <a:spcBef>
                <a:spcPts val="0"/>
              </a:spcBef>
              <a:spcAft>
                <a:spcPts val="1200"/>
              </a:spcAft>
              <a:buClrTx/>
              <a:buFont typeface="Arial" panose="020B0604020202020204" pitchFamily="34" charset="0"/>
              <a:buChar char="•"/>
              <a:defRPr lang="en-US" sz="3600" b="0" i="0" kern="1200" dirty="0">
                <a:solidFill>
                  <a:schemeClr val="tx1"/>
                </a:solidFill>
                <a:latin typeface="+mn-lt"/>
                <a:ea typeface="+mn-ea"/>
                <a:cs typeface="Segoe UI" panose="020B0502040204020203" pitchFamily="34" charset="0"/>
              </a:defRPr>
            </a:lvl1pPr>
            <a:lvl2pPr marL="705600"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3200" b="0" i="0" kern="1200" dirty="0">
                <a:solidFill>
                  <a:schemeClr val="tx1"/>
                </a:solidFill>
                <a:latin typeface="+mn-lt"/>
                <a:ea typeface="+mn-ea"/>
                <a:cs typeface="Segoe UI" panose="020B0502040204020203" pitchFamily="34" charset="0"/>
              </a:defRPr>
            </a:lvl2pPr>
            <a:lvl3pPr marL="950912" indent="-457200" algn="l" defTabSz="914400" rtl="0" eaLnBrk="1" latinLnBrk="0" hangingPunct="1">
              <a:lnSpc>
                <a:spcPct val="100000"/>
              </a:lnSpc>
              <a:spcBef>
                <a:spcPts val="0"/>
              </a:spcBef>
              <a:spcAft>
                <a:spcPts val="1200"/>
              </a:spcAft>
              <a:buClrTx/>
              <a:buFont typeface="Arial" panose="020B0604020202020204" pitchFamily="34" charset="0"/>
              <a:buChar char="•"/>
              <a:tabLst/>
              <a:defRPr lang="en-US" sz="2800" b="0" i="0" kern="1200" dirty="0">
                <a:solidFill>
                  <a:schemeClr val="tx1"/>
                </a:solidFill>
                <a:latin typeface="+mn-lt"/>
                <a:ea typeface="+mn-ea"/>
                <a:cs typeface="Segoe UI" panose="020B0502040204020203" pitchFamily="34" charset="0"/>
              </a:defRPr>
            </a:lvl3pPr>
            <a:lvl4pPr marL="1058863"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400" b="0" i="0" kern="1200" dirty="0">
                <a:solidFill>
                  <a:schemeClr val="tx1"/>
                </a:solidFill>
                <a:latin typeface="+mn-lt"/>
                <a:ea typeface="+mn-ea"/>
                <a:cs typeface="Segoe UI" panose="020B0502040204020203" pitchFamily="34" charset="0"/>
              </a:defRPr>
            </a:lvl4pPr>
            <a:lvl5pPr marL="1279525" indent="-342900" algn="l" defTabSz="914400" rtl="0" eaLnBrk="1" latinLnBrk="0" hangingPunct="1">
              <a:lnSpc>
                <a:spcPct val="100000"/>
              </a:lnSpc>
              <a:spcBef>
                <a:spcPts val="0"/>
              </a:spcBef>
              <a:spcAft>
                <a:spcPts val="1200"/>
              </a:spcAft>
              <a:buClrTx/>
              <a:buFont typeface="Arial" panose="020B0604020202020204" pitchFamily="34" charset="0"/>
              <a:buChar char="•"/>
              <a:tabLst/>
              <a:defRPr lang="en-US" sz="2000" b="0" i="0" kern="1200" dirty="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a:solidFill>
                  <a:srgbClr val="52C7AA"/>
                </a:solidFill>
              </a:rPr>
              <a:t>/</a:t>
            </a:r>
            <a:r>
              <a:rPr lang="nb-NO" sz="2000" err="1">
                <a:solidFill>
                  <a:srgbClr val="52C7AA"/>
                </a:solidFill>
              </a:rPr>
              <a:t>eoeien</a:t>
            </a:r>
            <a:endParaRPr lang="nb-NO" sz="2000">
              <a:solidFill>
                <a:srgbClr val="52C7AA"/>
              </a:solidFill>
            </a:endParaRPr>
          </a:p>
        </p:txBody>
      </p:sp>
      <p:grpSp>
        <p:nvGrpSpPr>
          <p:cNvPr id="7" name="Gruppe 6">
            <a:extLst>
              <a:ext uri="{FF2B5EF4-FFF2-40B4-BE49-F238E27FC236}">
                <a16:creationId xmlns:a16="http://schemas.microsoft.com/office/drawing/2014/main" id="{649D2AF3-AE0E-F633-5BF9-E59CC52940CA}"/>
              </a:ext>
            </a:extLst>
          </p:cNvPr>
          <p:cNvGrpSpPr/>
          <p:nvPr/>
        </p:nvGrpSpPr>
        <p:grpSpPr>
          <a:xfrm>
            <a:off x="8321128" y="4965998"/>
            <a:ext cx="288008" cy="288008"/>
            <a:chOff x="8301084" y="4965998"/>
            <a:chExt cx="288008" cy="288008"/>
          </a:xfrm>
        </p:grpSpPr>
        <p:sp>
          <p:nvSpPr>
            <p:cNvPr id="4" name="Rektangel: avrundede hjørner 3">
              <a:extLst>
                <a:ext uri="{FF2B5EF4-FFF2-40B4-BE49-F238E27FC236}">
                  <a16:creationId xmlns:a16="http://schemas.microsoft.com/office/drawing/2014/main" id="{369AC282-3CCA-1B00-F42F-0D8992010A10}"/>
                </a:ext>
              </a:extLst>
            </p:cNvPr>
            <p:cNvSpPr/>
            <p:nvPr/>
          </p:nvSpPr>
          <p:spPr>
            <a:xfrm>
              <a:off x="8302143" y="4973764"/>
              <a:ext cx="270036" cy="2677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000" b="1">
                <a:solidFill>
                  <a:schemeClr val="accent1"/>
                </a:solidFill>
                <a:latin typeface="+mj-lt"/>
              </a:endParaRPr>
            </a:p>
          </p:txBody>
        </p:sp>
        <p:pic>
          <p:nvPicPr>
            <p:cNvPr id="5" name="LinkedIn Icon">
              <a:extLst>
                <a:ext uri="{FF2B5EF4-FFF2-40B4-BE49-F238E27FC236}">
                  <a16:creationId xmlns:a16="http://schemas.microsoft.com/office/drawing/2014/main" id="{34B03578-C240-522F-5389-D6B11A2287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301084" y="4965998"/>
              <a:ext cx="288008" cy="288008"/>
            </a:xfrm>
            <a:prstGeom prst="rect">
              <a:avLst/>
            </a:prstGeom>
          </p:spPr>
        </p:pic>
      </p:grpSp>
    </p:spTree>
    <p:extLst>
      <p:ext uri="{BB962C8B-B14F-4D97-AF65-F5344CB8AC3E}">
        <p14:creationId xmlns:p14="http://schemas.microsoft.com/office/powerpoint/2010/main" val="3107016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A1C874-F3F7-C431-13C7-FAC67693FC0F}"/>
              </a:ext>
            </a:extLst>
          </p:cNvPr>
          <p:cNvSpPr>
            <a:spLocks noGrp="1"/>
          </p:cNvSpPr>
          <p:nvPr>
            <p:ph type="title"/>
          </p:nvPr>
        </p:nvSpPr>
        <p:spPr/>
        <p:txBody>
          <a:bodyPr/>
          <a:lstStyle/>
          <a:p>
            <a:r>
              <a:rPr lang="nb-NO">
                <a:effectLst>
                  <a:outerShdw blurRad="63500" dist="63500" dir="2700000" algn="tl" rotWithShape="0">
                    <a:srgbClr val="117865">
                      <a:lumMod val="50000"/>
                      <a:alpha val="50000"/>
                    </a:srgbClr>
                  </a:outerShdw>
                </a:effectLst>
                <a:ea typeface="Roboto"/>
                <a:cs typeface="Aptos Serif"/>
              </a:rPr>
              <a:t>Demo</a:t>
            </a:r>
          </a:p>
        </p:txBody>
      </p:sp>
      <p:sp>
        <p:nvSpPr>
          <p:cNvPr id="2" name="Plassholder for tekst 1">
            <a:extLst>
              <a:ext uri="{FF2B5EF4-FFF2-40B4-BE49-F238E27FC236}">
                <a16:creationId xmlns:a16="http://schemas.microsoft.com/office/drawing/2014/main" id="{C0B580D4-59B9-BBD3-32E6-287A13B3D50B}"/>
              </a:ext>
            </a:extLst>
          </p:cNvPr>
          <p:cNvSpPr>
            <a:spLocks noGrp="1"/>
          </p:cNvSpPr>
          <p:nvPr>
            <p:ph type="body" sz="quarter" idx="10"/>
          </p:nvPr>
        </p:nvSpPr>
        <p:spPr/>
        <p:txBody>
          <a:bodyPr/>
          <a:lstStyle/>
          <a:p>
            <a:r>
              <a:rPr lang="nb-NO">
                <a:solidFill>
                  <a:srgbClr val="9EE0CB"/>
                </a:solidFill>
                <a:effectLst>
                  <a:outerShdw blurRad="63500" dist="63500" dir="2700000" algn="tl" rotWithShape="0">
                    <a:srgbClr val="117865">
                      <a:lumMod val="50000"/>
                      <a:alpha val="50000"/>
                    </a:srgbClr>
                  </a:outerShdw>
                </a:effectLst>
                <a:ea typeface="Roboto Light"/>
                <a:cs typeface="Aptos Serif"/>
              </a:rPr>
              <a:t>Sales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Predictions</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using</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AutoML</a:t>
            </a:r>
            <a:endParaRPr lang="nb-NO" err="1">
              <a:effectLst>
                <a:outerShdw blurRad="63500" dist="63500" dir="2700000" algn="tl" rotWithShape="0">
                  <a:srgbClr val="117865">
                    <a:lumMod val="50000"/>
                    <a:alpha val="50000"/>
                  </a:srgbClr>
                </a:outerShdw>
              </a:effectLst>
            </a:endParaRPr>
          </a:p>
        </p:txBody>
      </p:sp>
      <p:grpSp>
        <p:nvGrpSpPr>
          <p:cNvPr id="6" name="Gruppe 5">
            <a:extLst>
              <a:ext uri="{FF2B5EF4-FFF2-40B4-BE49-F238E27FC236}">
                <a16:creationId xmlns:a16="http://schemas.microsoft.com/office/drawing/2014/main" id="{E5624D8A-0CF2-8874-D90F-ED910C402360}"/>
              </a:ext>
            </a:extLst>
          </p:cNvPr>
          <p:cNvGrpSpPr/>
          <p:nvPr/>
        </p:nvGrpSpPr>
        <p:grpSpPr>
          <a:xfrm>
            <a:off x="10589551" y="261366"/>
            <a:ext cx="630000" cy="630000"/>
            <a:chOff x="10589551" y="261366"/>
            <a:chExt cx="630000" cy="630000"/>
          </a:xfrm>
        </p:grpSpPr>
        <p:sp>
          <p:nvSpPr>
            <p:cNvPr id="4" name="Oval 19">
              <a:extLst>
                <a:ext uri="{FF2B5EF4-FFF2-40B4-BE49-F238E27FC236}">
                  <a16:creationId xmlns:a16="http://schemas.microsoft.com/office/drawing/2014/main" id="{9870F8CB-E4A7-2DAB-1818-0DC46E55D0B5}"/>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5" name="Graphic 10" descr="Beaker with solid fill">
              <a:extLst>
                <a:ext uri="{FF2B5EF4-FFF2-40B4-BE49-F238E27FC236}">
                  <a16:creationId xmlns:a16="http://schemas.microsoft.com/office/drawing/2014/main" id="{FCF9131E-A1DB-CA20-084C-658A6F2AB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1588089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6B55312-EE49-0D8B-9A02-F4633F94E898}"/>
              </a:ext>
            </a:extLst>
          </p:cNvPr>
          <p:cNvSpPr/>
          <p:nvPr/>
        </p:nvSpPr>
        <p:spPr>
          <a:xfrm>
            <a:off x="5197320" y="471286"/>
            <a:ext cx="5524513" cy="57717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607"/>
          </a:p>
        </p:txBody>
      </p:sp>
      <p:sp>
        <p:nvSpPr>
          <p:cNvPr id="7" name="Plassholder for tekst 3">
            <a:extLst>
              <a:ext uri="{FF2B5EF4-FFF2-40B4-BE49-F238E27FC236}">
                <a16:creationId xmlns:a16="http://schemas.microsoft.com/office/drawing/2014/main" id="{26F5FB3F-013B-C6AD-158B-C956FF115FAB}"/>
              </a:ext>
            </a:extLst>
          </p:cNvPr>
          <p:cNvSpPr txBox="1">
            <a:spLocks/>
          </p:cNvSpPr>
          <p:nvPr/>
        </p:nvSpPr>
        <p:spPr>
          <a:xfrm>
            <a:off x="5760244" y="471286"/>
            <a:ext cx="3074471" cy="3144264"/>
          </a:xfrm>
          <a:prstGeom prst="ellipse">
            <a:avLst/>
          </a:prstGeom>
          <a:solidFill>
            <a:srgbClr val="117865"/>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nb-NO" sz="1950" b="1" err="1">
                <a:solidFill>
                  <a:schemeClr val="bg1"/>
                </a:solidFill>
                <a:latin typeface="Sofia Sans"/>
                <a:cs typeface="Arial"/>
              </a:rPr>
              <a:t>Idea</a:t>
            </a:r>
            <a:r>
              <a:rPr lang="nb-NO" sz="1950" b="1">
                <a:solidFill>
                  <a:schemeClr val="bg1"/>
                </a:solidFill>
                <a:latin typeface="Sofia Sans"/>
                <a:cs typeface="Arial"/>
              </a:rPr>
              <a:t>:</a:t>
            </a:r>
            <a:r>
              <a:rPr lang="nb-NO" sz="1950">
                <a:solidFill>
                  <a:schemeClr val="bg1"/>
                </a:solidFill>
                <a:latin typeface="Sofia Sans"/>
                <a:cs typeface="Arial"/>
              </a:rPr>
              <a:t> </a:t>
            </a:r>
            <a:r>
              <a:rPr lang="nb-NO" sz="1950" err="1">
                <a:solidFill>
                  <a:schemeClr val="bg1"/>
                </a:solidFill>
                <a:latin typeface="Sofia Sans"/>
                <a:cs typeface="Arial"/>
              </a:rPr>
              <a:t>Identify</a:t>
            </a:r>
            <a:r>
              <a:rPr lang="nb-NO" sz="1950">
                <a:solidFill>
                  <a:schemeClr val="bg1"/>
                </a:solidFill>
                <a:latin typeface="Sofia Sans"/>
                <a:cs typeface="Arial"/>
              </a:rPr>
              <a:t> sellers </a:t>
            </a:r>
            <a:r>
              <a:rPr lang="nb-NO" sz="1950" err="1">
                <a:solidFill>
                  <a:schemeClr val="bg1"/>
                </a:solidFill>
                <a:latin typeface="Sofia Sans"/>
                <a:cs typeface="Arial"/>
              </a:rPr>
              <a:t>with</a:t>
            </a:r>
            <a:r>
              <a:rPr lang="nb-NO" sz="1950">
                <a:solidFill>
                  <a:schemeClr val="bg1"/>
                </a:solidFill>
                <a:latin typeface="Sofia Sans"/>
                <a:cs typeface="Arial"/>
              </a:rPr>
              <a:t> </a:t>
            </a:r>
            <a:r>
              <a:rPr lang="nb-NO" sz="1950" err="1">
                <a:solidFill>
                  <a:schemeClr val="bg1"/>
                </a:solidFill>
                <a:latin typeface="Sofia Sans"/>
                <a:cs typeface="Arial"/>
              </a:rPr>
              <a:t>the</a:t>
            </a:r>
            <a:r>
              <a:rPr lang="nb-NO" sz="1950">
                <a:solidFill>
                  <a:schemeClr val="bg1"/>
                </a:solidFill>
                <a:latin typeface="Sofia Sans"/>
                <a:cs typeface="Arial"/>
              </a:rPr>
              <a:t> </a:t>
            </a:r>
            <a:r>
              <a:rPr lang="nb-NO" sz="1950" err="1">
                <a:solidFill>
                  <a:schemeClr val="bg1"/>
                </a:solidFill>
                <a:latin typeface="Sofia Sans"/>
                <a:cs typeface="Arial"/>
              </a:rPr>
              <a:t>highest</a:t>
            </a:r>
            <a:r>
              <a:rPr lang="nb-NO" sz="1950">
                <a:solidFill>
                  <a:schemeClr val="bg1"/>
                </a:solidFill>
                <a:latin typeface="Sofia Sans"/>
                <a:cs typeface="Arial"/>
              </a:rPr>
              <a:t> rate </a:t>
            </a:r>
            <a:r>
              <a:rPr lang="nb-NO" sz="1950" err="1">
                <a:solidFill>
                  <a:schemeClr val="bg1"/>
                </a:solidFill>
                <a:latin typeface="Sofia Sans"/>
                <a:cs typeface="Arial"/>
              </a:rPr>
              <a:t>of</a:t>
            </a:r>
            <a:r>
              <a:rPr lang="nb-NO" sz="1950">
                <a:solidFill>
                  <a:schemeClr val="bg1"/>
                </a:solidFill>
                <a:latin typeface="Sofia Sans"/>
                <a:cs typeface="Arial"/>
              </a:rPr>
              <a:t> </a:t>
            </a:r>
            <a:r>
              <a:rPr lang="nb-NO" sz="1950" err="1">
                <a:solidFill>
                  <a:schemeClr val="bg1"/>
                </a:solidFill>
                <a:latin typeface="Sofia Sans"/>
                <a:cs typeface="Arial"/>
              </a:rPr>
              <a:t>defect</a:t>
            </a:r>
            <a:r>
              <a:rPr lang="nb-NO" sz="1950">
                <a:solidFill>
                  <a:schemeClr val="bg1"/>
                </a:solidFill>
                <a:latin typeface="Sofia Sans"/>
                <a:cs typeface="Arial"/>
              </a:rPr>
              <a:t> </a:t>
            </a:r>
            <a:r>
              <a:rPr lang="nb-NO" sz="1950" err="1">
                <a:solidFill>
                  <a:schemeClr val="bg1"/>
                </a:solidFill>
                <a:latin typeface="Sofia Sans"/>
                <a:cs typeface="Arial"/>
              </a:rPr>
              <a:t>products</a:t>
            </a:r>
            <a:r>
              <a:rPr lang="nb-NO" sz="1950">
                <a:solidFill>
                  <a:schemeClr val="bg1"/>
                </a:solidFill>
                <a:latin typeface="Sofia Sans"/>
                <a:cs typeface="Arial"/>
              </a:rPr>
              <a:t> </a:t>
            </a:r>
            <a:r>
              <a:rPr lang="nb-NO" sz="1950" err="1">
                <a:solidFill>
                  <a:schemeClr val="bg1"/>
                </a:solidFill>
                <a:latin typeface="Sofia Sans"/>
                <a:cs typeface="Arial"/>
              </a:rPr>
              <a:t>based</a:t>
            </a:r>
            <a:r>
              <a:rPr lang="nb-NO" sz="1950">
                <a:solidFill>
                  <a:schemeClr val="bg1"/>
                </a:solidFill>
                <a:latin typeface="Sofia Sans"/>
                <a:cs typeface="Arial"/>
              </a:rPr>
              <a:t> </a:t>
            </a:r>
            <a:r>
              <a:rPr lang="nb-NO" sz="1950" err="1">
                <a:solidFill>
                  <a:schemeClr val="bg1"/>
                </a:solidFill>
                <a:latin typeface="Sofia Sans"/>
                <a:cs typeface="Arial"/>
              </a:rPr>
              <a:t>on</a:t>
            </a:r>
            <a:r>
              <a:rPr lang="nb-NO" sz="1950">
                <a:solidFill>
                  <a:schemeClr val="bg1"/>
                </a:solidFill>
                <a:latin typeface="Sofia Sans"/>
                <a:cs typeface="Arial"/>
              </a:rPr>
              <a:t> </a:t>
            </a:r>
            <a:r>
              <a:rPr lang="nb-NO" sz="1950" err="1">
                <a:solidFill>
                  <a:schemeClr val="bg1"/>
                </a:solidFill>
                <a:latin typeface="Sofia Sans"/>
                <a:cs typeface="Arial"/>
              </a:rPr>
              <a:t>customer</a:t>
            </a:r>
            <a:r>
              <a:rPr lang="nb-NO" sz="1950">
                <a:solidFill>
                  <a:schemeClr val="bg1"/>
                </a:solidFill>
                <a:latin typeface="Sofia Sans"/>
                <a:cs typeface="Arial"/>
              </a:rPr>
              <a:t> </a:t>
            </a:r>
            <a:r>
              <a:rPr lang="nb-NO" sz="1950" err="1">
                <a:solidFill>
                  <a:schemeClr val="bg1"/>
                </a:solidFill>
                <a:latin typeface="Sofia Sans"/>
                <a:cs typeface="Arial"/>
              </a:rPr>
              <a:t>reviews</a:t>
            </a:r>
            <a:endParaRPr lang="nb-NO" sz="1950">
              <a:solidFill>
                <a:schemeClr val="bg1"/>
              </a:solidFill>
              <a:latin typeface="Sofia Sans"/>
              <a:cs typeface="Arial"/>
            </a:endParaRPr>
          </a:p>
          <a:p>
            <a:endParaRPr lang="nb-NO" sz="1950">
              <a:solidFill>
                <a:schemeClr val="bg1"/>
              </a:solidFill>
              <a:cs typeface="Arial"/>
            </a:endParaRPr>
          </a:p>
        </p:txBody>
      </p:sp>
      <p:sp>
        <p:nvSpPr>
          <p:cNvPr id="8" name="Plassholder for tekst 7">
            <a:extLst>
              <a:ext uri="{FF2B5EF4-FFF2-40B4-BE49-F238E27FC236}">
                <a16:creationId xmlns:a16="http://schemas.microsoft.com/office/drawing/2014/main" id="{44529DFF-D051-3442-8CE4-6BABB52066D2}"/>
              </a:ext>
            </a:extLst>
          </p:cNvPr>
          <p:cNvSpPr txBox="1">
            <a:spLocks/>
          </p:cNvSpPr>
          <p:nvPr/>
        </p:nvSpPr>
        <p:spPr>
          <a:xfrm>
            <a:off x="7469269" y="2733228"/>
            <a:ext cx="3074471" cy="3144264"/>
          </a:xfrm>
          <a:prstGeom prst="ellipse">
            <a:avLst/>
          </a:prstGeom>
          <a:solidFill>
            <a:srgbClr val="2AAC94"/>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nb-NO" sz="2050" b="1">
                <a:solidFill>
                  <a:schemeClr val="bg1"/>
                </a:solidFill>
                <a:latin typeface="Sofia Sans"/>
                <a:cs typeface="Arial"/>
              </a:rPr>
              <a:t>Solution: </a:t>
            </a:r>
            <a:r>
              <a:rPr lang="nb-NO" sz="2050" err="1">
                <a:solidFill>
                  <a:schemeClr val="bg1"/>
                </a:solidFill>
                <a:latin typeface="Sofia Sans"/>
                <a:cs typeface="Arial"/>
              </a:rPr>
              <a:t>Use</a:t>
            </a:r>
            <a:r>
              <a:rPr lang="nb-NO" sz="2050">
                <a:solidFill>
                  <a:schemeClr val="bg1"/>
                </a:solidFill>
                <a:latin typeface="Sofia Sans"/>
                <a:cs typeface="Arial"/>
              </a:rPr>
              <a:t> </a:t>
            </a:r>
            <a:r>
              <a:rPr lang="nb-NO" sz="2050" err="1">
                <a:solidFill>
                  <a:schemeClr val="bg1"/>
                </a:solidFill>
                <a:latin typeface="Sofia Sans"/>
                <a:cs typeface="Arial"/>
              </a:rPr>
              <a:t>Azure</a:t>
            </a:r>
            <a:r>
              <a:rPr lang="nb-NO" sz="2050">
                <a:solidFill>
                  <a:schemeClr val="bg1"/>
                </a:solidFill>
                <a:latin typeface="Sofia Sans"/>
                <a:cs typeface="Arial"/>
              </a:rPr>
              <a:t> </a:t>
            </a:r>
            <a:r>
              <a:rPr lang="nb-NO" sz="2050" err="1">
                <a:solidFill>
                  <a:schemeClr val="bg1"/>
                </a:solidFill>
                <a:latin typeface="Sofia Sans"/>
                <a:cs typeface="Arial"/>
              </a:rPr>
              <a:t>OpenAI</a:t>
            </a:r>
            <a:r>
              <a:rPr lang="nb-NO" sz="2050">
                <a:solidFill>
                  <a:schemeClr val="bg1"/>
                </a:solidFill>
                <a:latin typeface="Sofia Sans"/>
                <a:cs typeface="Arial"/>
              </a:rPr>
              <a:t> to </a:t>
            </a:r>
            <a:r>
              <a:rPr lang="nb-NO" sz="2050" err="1">
                <a:solidFill>
                  <a:schemeClr val="bg1"/>
                </a:solidFill>
                <a:latin typeface="Sofia Sans"/>
                <a:cs typeface="Arial"/>
              </a:rPr>
              <a:t>assign</a:t>
            </a:r>
            <a:r>
              <a:rPr lang="nb-NO" sz="2050">
                <a:solidFill>
                  <a:schemeClr val="bg1"/>
                </a:solidFill>
                <a:latin typeface="Sofia Sans"/>
                <a:cs typeface="Arial"/>
              </a:rPr>
              <a:t> a </a:t>
            </a:r>
            <a:r>
              <a:rPr lang="nb-NO" sz="2050" err="1">
                <a:solidFill>
                  <a:schemeClr val="bg1"/>
                </a:solidFill>
                <a:latin typeface="Sofia Sans"/>
                <a:cs typeface="Arial"/>
              </a:rPr>
              <a:t>defect</a:t>
            </a:r>
            <a:r>
              <a:rPr lang="nb-NO" sz="2050">
                <a:solidFill>
                  <a:schemeClr val="bg1"/>
                </a:solidFill>
                <a:latin typeface="Sofia Sans"/>
                <a:cs typeface="Arial"/>
              </a:rPr>
              <a:t> score to </a:t>
            </a:r>
            <a:r>
              <a:rPr lang="nb-NO" sz="2050" err="1">
                <a:solidFill>
                  <a:schemeClr val="bg1"/>
                </a:solidFill>
                <a:latin typeface="Sofia Sans"/>
                <a:cs typeface="Arial"/>
              </a:rPr>
              <a:t>each</a:t>
            </a:r>
            <a:r>
              <a:rPr lang="nb-NO" sz="2050">
                <a:solidFill>
                  <a:schemeClr val="bg1"/>
                </a:solidFill>
                <a:latin typeface="Sofia Sans"/>
                <a:cs typeface="Arial"/>
              </a:rPr>
              <a:t> </a:t>
            </a:r>
            <a:r>
              <a:rPr lang="nb-NO" sz="2050" err="1">
                <a:solidFill>
                  <a:schemeClr val="bg1"/>
                </a:solidFill>
                <a:latin typeface="Sofia Sans"/>
                <a:cs typeface="Arial"/>
              </a:rPr>
              <a:t>review</a:t>
            </a:r>
            <a:endParaRPr lang="nb-NO" sz="2050">
              <a:solidFill>
                <a:schemeClr val="bg1"/>
              </a:solidFill>
              <a:latin typeface="Sofia Sans"/>
              <a:cs typeface="Arial"/>
            </a:endParaRPr>
          </a:p>
        </p:txBody>
      </p:sp>
      <p:sp>
        <p:nvSpPr>
          <p:cNvPr id="11" name="Title 1">
            <a:extLst>
              <a:ext uri="{FF2B5EF4-FFF2-40B4-BE49-F238E27FC236}">
                <a16:creationId xmlns:a16="http://schemas.microsoft.com/office/drawing/2014/main" id="{646717AE-542B-7BF6-9F09-64299CEC8985}"/>
              </a:ext>
            </a:extLst>
          </p:cNvPr>
          <p:cNvSpPr txBox="1">
            <a:spLocks/>
          </p:cNvSpPr>
          <p:nvPr/>
        </p:nvSpPr>
        <p:spPr>
          <a:xfrm>
            <a:off x="585499" y="1987683"/>
            <a:ext cx="5170434" cy="1247462"/>
          </a:xfrm>
          <a:prstGeom prst="rect">
            <a:avLst/>
          </a:prstGeom>
          <a:effectLst/>
        </p:spPr>
        <p:txBody>
          <a:bodyPr vert="horz" lIns="0" tIns="0" rIns="0" bIns="0" rtlCol="0" anchor="b">
            <a:noAutofit/>
          </a:bodyPr>
          <a:lstStyle>
            <a:lvl1pPr algn="l" defTabSz="864017" rtl="0" eaLnBrk="1" latinLnBrk="0" hangingPunct="1">
              <a:lnSpc>
                <a:spcPct val="100000"/>
              </a:lnSpc>
              <a:spcBef>
                <a:spcPct val="0"/>
              </a:spcBef>
              <a:spcAft>
                <a:spcPts val="1200"/>
              </a:spcAft>
              <a:buNone/>
              <a:defRPr sz="3600" b="1" kern="1200">
                <a:gradFill flip="none" rotWithShape="1">
                  <a:gsLst>
                    <a:gs pos="0">
                      <a:schemeClr val="accent3"/>
                    </a:gs>
                    <a:gs pos="50000">
                      <a:schemeClr val="accent2"/>
                    </a:gs>
                    <a:gs pos="100000">
                      <a:schemeClr val="accent4"/>
                    </a:gs>
                  </a:gsLst>
                  <a:lin ang="18900000" scaled="1"/>
                  <a:tileRect/>
                </a:gradFill>
                <a:effectLst/>
                <a:latin typeface="+mj-lt"/>
                <a:ea typeface="Roboto" panose="02000000000000000000" pitchFamily="2" charset="0"/>
                <a:cs typeface="Aptos Serif" panose="020B0502040204020203" pitchFamily="18" charset="0"/>
              </a:defRPr>
            </a:lvl1pPr>
          </a:lstStyle>
          <a:p>
            <a:r>
              <a:rPr lang="en-NO">
                <a:solidFill>
                  <a:schemeClr val="bg1"/>
                </a:solidFill>
                <a:ea typeface="Roboto"/>
                <a:cs typeface="Aptos Serif"/>
              </a:rPr>
              <a:t>Case 3. - </a:t>
            </a:r>
            <a:r>
              <a:rPr lang="en-NO" err="1">
                <a:solidFill>
                  <a:schemeClr val="bg1"/>
                </a:solidFill>
                <a:ea typeface="Roboto"/>
                <a:cs typeface="Aptos Serif"/>
              </a:rPr>
              <a:t>Analyzing</a:t>
            </a:r>
            <a:r>
              <a:rPr lang="en-NO">
                <a:solidFill>
                  <a:schemeClr val="bg1"/>
                </a:solidFill>
                <a:ea typeface="Roboto"/>
                <a:cs typeface="Aptos Serif"/>
              </a:rPr>
              <a:t> </a:t>
            </a:r>
            <a:r>
              <a:rPr lang="en-NO" err="1">
                <a:solidFill>
                  <a:schemeClr val="bg1"/>
                </a:solidFill>
                <a:ea typeface="Roboto"/>
                <a:cs typeface="Aptos Serif"/>
              </a:rPr>
              <a:t>customers</a:t>
            </a:r>
            <a:r>
              <a:rPr lang="en-NO">
                <a:solidFill>
                  <a:schemeClr val="bg1"/>
                </a:solidFill>
                <a:ea typeface="Roboto"/>
                <a:cs typeface="Aptos Serif"/>
              </a:rPr>
              <a:t> reviews </a:t>
            </a:r>
            <a:endParaRPr lang="nb-NO">
              <a:solidFill>
                <a:schemeClr val="bg1"/>
              </a:solidFill>
              <a:ea typeface="Roboto"/>
              <a:cs typeface="Aptos Serif"/>
            </a:endParaRPr>
          </a:p>
        </p:txBody>
      </p:sp>
      <p:pic>
        <p:nvPicPr>
          <p:cNvPr id="2" name="Grafikk 1" descr="Mål kontur">
            <a:extLst>
              <a:ext uri="{FF2B5EF4-FFF2-40B4-BE49-F238E27FC236}">
                <a16:creationId xmlns:a16="http://schemas.microsoft.com/office/drawing/2014/main" id="{5EA9B8AB-E865-BDE3-9F42-D38D5FA8A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2466" y="2606597"/>
            <a:ext cx="914414" cy="914400"/>
          </a:xfrm>
          <a:prstGeom prst="rect">
            <a:avLst/>
          </a:prstGeom>
        </p:spPr>
      </p:pic>
      <p:pic>
        <p:nvPicPr>
          <p:cNvPr id="4" name="Grafikk 3" descr="Kunstig intelligens med heldekkende fyll">
            <a:extLst>
              <a:ext uri="{FF2B5EF4-FFF2-40B4-BE49-F238E27FC236}">
                <a16:creationId xmlns:a16="http://schemas.microsoft.com/office/drawing/2014/main" id="{2190A6C1-976D-6F6D-8033-A7F3EF823D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6366" y="4691934"/>
            <a:ext cx="864023" cy="864023"/>
          </a:xfrm>
          <a:prstGeom prst="rect">
            <a:avLst/>
          </a:prstGeom>
        </p:spPr>
      </p:pic>
      <p:grpSp>
        <p:nvGrpSpPr>
          <p:cNvPr id="10" name="Gruppe 9">
            <a:extLst>
              <a:ext uri="{FF2B5EF4-FFF2-40B4-BE49-F238E27FC236}">
                <a16:creationId xmlns:a16="http://schemas.microsoft.com/office/drawing/2014/main" id="{AB773359-1CFD-F333-E926-6B5A68FC3584}"/>
              </a:ext>
            </a:extLst>
          </p:cNvPr>
          <p:cNvGrpSpPr/>
          <p:nvPr/>
        </p:nvGrpSpPr>
        <p:grpSpPr>
          <a:xfrm>
            <a:off x="10589551" y="261366"/>
            <a:ext cx="630000" cy="630000"/>
            <a:chOff x="10589551" y="261366"/>
            <a:chExt cx="630000" cy="630000"/>
          </a:xfrm>
        </p:grpSpPr>
        <p:sp>
          <p:nvSpPr>
            <p:cNvPr id="5" name="Oval 19">
              <a:extLst>
                <a:ext uri="{FF2B5EF4-FFF2-40B4-BE49-F238E27FC236}">
                  <a16:creationId xmlns:a16="http://schemas.microsoft.com/office/drawing/2014/main" id="{A4B7BF44-B229-2CC7-C275-D77489D70C0B}"/>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9" name="Graphic 10" descr="Beaker with solid fill">
              <a:extLst>
                <a:ext uri="{FF2B5EF4-FFF2-40B4-BE49-F238E27FC236}">
                  <a16:creationId xmlns:a16="http://schemas.microsoft.com/office/drawing/2014/main" id="{550C15D8-6FF0-2970-DEA2-53ABDB130B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7457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A03463-69F0-E11E-D300-A7AC1D68CBC3}"/>
              </a:ext>
            </a:extLst>
          </p:cNvPr>
          <p:cNvSpPr>
            <a:spLocks noGrp="1"/>
          </p:cNvSpPr>
          <p:nvPr>
            <p:ph type="title"/>
          </p:nvPr>
        </p:nvSpPr>
        <p:spPr/>
        <p:txBody>
          <a:bodyPr/>
          <a:lstStyle/>
          <a:p>
            <a:r>
              <a:rPr lang="nb-NO"/>
              <a:t>How do </a:t>
            </a:r>
            <a:r>
              <a:rPr lang="nb-NO" err="1"/>
              <a:t>we</a:t>
            </a:r>
            <a:r>
              <a:rPr lang="nb-NO"/>
              <a:t> </a:t>
            </a:r>
            <a:r>
              <a:rPr lang="nb-NO" err="1"/>
              <a:t>accomplish</a:t>
            </a:r>
            <a:r>
              <a:rPr lang="nb-NO"/>
              <a:t> </a:t>
            </a:r>
            <a:r>
              <a:rPr lang="nb-NO" err="1"/>
              <a:t>this</a:t>
            </a:r>
            <a:r>
              <a:rPr lang="nb-NO"/>
              <a:t>?</a:t>
            </a:r>
          </a:p>
        </p:txBody>
      </p:sp>
      <p:sp>
        <p:nvSpPr>
          <p:cNvPr id="3" name="Plassholder for innhold 2">
            <a:extLst>
              <a:ext uri="{FF2B5EF4-FFF2-40B4-BE49-F238E27FC236}">
                <a16:creationId xmlns:a16="http://schemas.microsoft.com/office/drawing/2014/main" id="{6CD047A0-CE8D-E73F-B7E4-9D623727366C}"/>
              </a:ext>
            </a:extLst>
          </p:cNvPr>
          <p:cNvSpPr>
            <a:spLocks noGrp="1"/>
          </p:cNvSpPr>
          <p:nvPr>
            <p:ph sz="half" idx="1"/>
          </p:nvPr>
        </p:nvSpPr>
        <p:spPr/>
        <p:txBody>
          <a:bodyPr/>
          <a:lstStyle/>
          <a:p>
            <a:r>
              <a:rPr lang="nb-NO" err="1">
                <a:ea typeface="Roboto Light"/>
                <a:cs typeface="Aptos Serif"/>
              </a:rPr>
              <a:t>Completion</a:t>
            </a:r>
            <a:r>
              <a:rPr lang="nb-NO">
                <a:ea typeface="Roboto Light"/>
                <a:cs typeface="Aptos Serif"/>
              </a:rPr>
              <a:t> API</a:t>
            </a:r>
            <a:endParaRPr lang="nb-NO"/>
          </a:p>
          <a:p>
            <a:r>
              <a:rPr lang="nb-NO" err="1">
                <a:ea typeface="Roboto Light"/>
                <a:cs typeface="Aptos Serif"/>
              </a:rPr>
              <a:t>ChatCompletion</a:t>
            </a:r>
            <a:r>
              <a:rPr lang="nb-NO">
                <a:ea typeface="Roboto Light"/>
                <a:cs typeface="Aptos Serif"/>
              </a:rPr>
              <a:t> API</a:t>
            </a:r>
          </a:p>
          <a:p>
            <a:endParaRPr lang="nb-NO"/>
          </a:p>
        </p:txBody>
      </p:sp>
      <p:pic>
        <p:nvPicPr>
          <p:cNvPr id="5" name="Bilde 4" descr="Et bilde som inneholder tekst, skjermbilde, programvare, Multimedieprogramvare&#10;&#10;Automatisk generert beskrivelse">
            <a:extLst>
              <a:ext uri="{FF2B5EF4-FFF2-40B4-BE49-F238E27FC236}">
                <a16:creationId xmlns:a16="http://schemas.microsoft.com/office/drawing/2014/main" id="{D285E0CE-5458-0ABB-2FF1-02D39C123045}"/>
              </a:ext>
            </a:extLst>
          </p:cNvPr>
          <p:cNvPicPr>
            <a:picLocks noChangeAspect="1"/>
          </p:cNvPicPr>
          <p:nvPr/>
        </p:nvPicPr>
        <p:blipFill>
          <a:blip r:embed="rId2"/>
          <a:stretch>
            <a:fillRect/>
          </a:stretch>
        </p:blipFill>
        <p:spPr>
          <a:xfrm>
            <a:off x="4609672" y="1622126"/>
            <a:ext cx="6541914" cy="3642160"/>
          </a:xfrm>
          <a:prstGeom prst="rect">
            <a:avLst/>
          </a:prstGeom>
        </p:spPr>
      </p:pic>
      <p:grpSp>
        <p:nvGrpSpPr>
          <p:cNvPr id="8" name="Gruppe 7">
            <a:extLst>
              <a:ext uri="{FF2B5EF4-FFF2-40B4-BE49-F238E27FC236}">
                <a16:creationId xmlns:a16="http://schemas.microsoft.com/office/drawing/2014/main" id="{104ABEA1-D13D-29F5-B1C6-7BD48E795DB0}"/>
              </a:ext>
            </a:extLst>
          </p:cNvPr>
          <p:cNvGrpSpPr/>
          <p:nvPr/>
        </p:nvGrpSpPr>
        <p:grpSpPr>
          <a:xfrm>
            <a:off x="10589551" y="261366"/>
            <a:ext cx="630000" cy="630000"/>
            <a:chOff x="10589551" y="261366"/>
            <a:chExt cx="630000" cy="630000"/>
          </a:xfrm>
        </p:grpSpPr>
        <p:sp>
          <p:nvSpPr>
            <p:cNvPr id="6" name="Oval 19">
              <a:extLst>
                <a:ext uri="{FF2B5EF4-FFF2-40B4-BE49-F238E27FC236}">
                  <a16:creationId xmlns:a16="http://schemas.microsoft.com/office/drawing/2014/main" id="{09744CF3-E12B-C401-AB19-83854B5F199A}"/>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7" name="Graphic 10" descr="Beaker with solid fill">
              <a:extLst>
                <a:ext uri="{FF2B5EF4-FFF2-40B4-BE49-F238E27FC236}">
                  <a16:creationId xmlns:a16="http://schemas.microsoft.com/office/drawing/2014/main" id="{20154507-43A1-12DC-5835-6956C03879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3457284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85D1D6-7A64-F12B-52DF-69B2EAE71C0D}"/>
              </a:ext>
            </a:extLst>
          </p:cNvPr>
          <p:cNvSpPr>
            <a:spLocks noGrp="1"/>
          </p:cNvSpPr>
          <p:nvPr>
            <p:ph type="title"/>
          </p:nvPr>
        </p:nvSpPr>
        <p:spPr/>
        <p:txBody>
          <a:bodyPr/>
          <a:lstStyle/>
          <a:p>
            <a:r>
              <a:rPr lang="nb-NO"/>
              <a:t>How do </a:t>
            </a:r>
            <a:r>
              <a:rPr lang="nb-NO" err="1"/>
              <a:t>we</a:t>
            </a:r>
            <a:r>
              <a:rPr lang="nb-NO"/>
              <a:t> </a:t>
            </a:r>
            <a:r>
              <a:rPr lang="nb-NO" err="1"/>
              <a:t>accomplish</a:t>
            </a:r>
            <a:r>
              <a:rPr lang="nb-NO"/>
              <a:t> </a:t>
            </a:r>
            <a:r>
              <a:rPr lang="nb-NO" err="1"/>
              <a:t>this</a:t>
            </a:r>
            <a:r>
              <a:rPr lang="nb-NO"/>
              <a:t>?</a:t>
            </a:r>
          </a:p>
        </p:txBody>
      </p:sp>
      <p:pic>
        <p:nvPicPr>
          <p:cNvPr id="3" name="Bilde 2" descr="Et bilde som inneholder tekst, elektronikk, skjermbilde, programvare&#10;&#10;Automatisk generert beskrivelse">
            <a:extLst>
              <a:ext uri="{FF2B5EF4-FFF2-40B4-BE49-F238E27FC236}">
                <a16:creationId xmlns:a16="http://schemas.microsoft.com/office/drawing/2014/main" id="{08742089-5DA8-05CA-D0B3-BF665D19C914}"/>
              </a:ext>
            </a:extLst>
          </p:cNvPr>
          <p:cNvPicPr>
            <a:picLocks noChangeAspect="1"/>
          </p:cNvPicPr>
          <p:nvPr/>
        </p:nvPicPr>
        <p:blipFill>
          <a:blip r:embed="rId2"/>
          <a:stretch>
            <a:fillRect/>
          </a:stretch>
        </p:blipFill>
        <p:spPr>
          <a:xfrm>
            <a:off x="2053426" y="1173203"/>
            <a:ext cx="7415310" cy="4519988"/>
          </a:xfrm>
          <a:prstGeom prst="rect">
            <a:avLst/>
          </a:prstGeom>
        </p:spPr>
      </p:pic>
      <p:grpSp>
        <p:nvGrpSpPr>
          <p:cNvPr id="7" name="Gruppe 6">
            <a:extLst>
              <a:ext uri="{FF2B5EF4-FFF2-40B4-BE49-F238E27FC236}">
                <a16:creationId xmlns:a16="http://schemas.microsoft.com/office/drawing/2014/main" id="{42BA1922-B491-6E46-887C-D16B9D783F8A}"/>
              </a:ext>
            </a:extLst>
          </p:cNvPr>
          <p:cNvGrpSpPr/>
          <p:nvPr/>
        </p:nvGrpSpPr>
        <p:grpSpPr>
          <a:xfrm>
            <a:off x="10589551" y="261366"/>
            <a:ext cx="630000" cy="630000"/>
            <a:chOff x="10589551" y="261366"/>
            <a:chExt cx="630000" cy="630000"/>
          </a:xfrm>
        </p:grpSpPr>
        <p:sp>
          <p:nvSpPr>
            <p:cNvPr id="5" name="Oval 19">
              <a:extLst>
                <a:ext uri="{FF2B5EF4-FFF2-40B4-BE49-F238E27FC236}">
                  <a16:creationId xmlns:a16="http://schemas.microsoft.com/office/drawing/2014/main" id="{28CFE88F-CF11-5D03-5BB2-9C72542223F9}"/>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6" name="Graphic 10" descr="Beaker with solid fill">
              <a:extLst>
                <a:ext uri="{FF2B5EF4-FFF2-40B4-BE49-F238E27FC236}">
                  <a16:creationId xmlns:a16="http://schemas.microsoft.com/office/drawing/2014/main" id="{D5E20C98-BB56-D563-8BE0-877427736A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1980485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3B5C74-33B1-0217-F2AD-AE1CD7F84D6B}"/>
              </a:ext>
            </a:extLst>
          </p:cNvPr>
          <p:cNvSpPr>
            <a:spLocks noGrp="1"/>
          </p:cNvSpPr>
          <p:nvPr>
            <p:ph type="title"/>
          </p:nvPr>
        </p:nvSpPr>
        <p:spPr/>
        <p:txBody>
          <a:bodyPr/>
          <a:lstStyle/>
          <a:p>
            <a:endParaRPr lang="nb-NO"/>
          </a:p>
        </p:txBody>
      </p:sp>
      <p:pic>
        <p:nvPicPr>
          <p:cNvPr id="6" name="Bilde 5" descr="Et bilde som inneholder tekst, skjermbilde, Font&#10;&#10;Automatisk generert beskrivelse">
            <a:extLst>
              <a:ext uri="{FF2B5EF4-FFF2-40B4-BE49-F238E27FC236}">
                <a16:creationId xmlns:a16="http://schemas.microsoft.com/office/drawing/2014/main" id="{8635EC36-7048-C50D-CCE2-84129A8CB881}"/>
              </a:ext>
            </a:extLst>
          </p:cNvPr>
          <p:cNvPicPr>
            <a:picLocks noChangeAspect="1"/>
          </p:cNvPicPr>
          <p:nvPr/>
        </p:nvPicPr>
        <p:blipFill>
          <a:blip r:embed="rId3"/>
          <a:stretch>
            <a:fillRect/>
          </a:stretch>
        </p:blipFill>
        <p:spPr>
          <a:xfrm>
            <a:off x="3633718" y="1191197"/>
            <a:ext cx="4240545" cy="2047875"/>
          </a:xfrm>
          <a:prstGeom prst="rect">
            <a:avLst/>
          </a:prstGeom>
        </p:spPr>
      </p:pic>
      <p:pic>
        <p:nvPicPr>
          <p:cNvPr id="7" name="Bilde 6" descr="Et bilde som inneholder tekst, kvittering, Font, skjermbilde&#10;&#10;Automatisk generert beskrivelse">
            <a:extLst>
              <a:ext uri="{FF2B5EF4-FFF2-40B4-BE49-F238E27FC236}">
                <a16:creationId xmlns:a16="http://schemas.microsoft.com/office/drawing/2014/main" id="{4B749B71-CA76-A515-8828-33CA0DBB2F00}"/>
              </a:ext>
            </a:extLst>
          </p:cNvPr>
          <p:cNvPicPr>
            <a:picLocks noChangeAspect="1"/>
          </p:cNvPicPr>
          <p:nvPr/>
        </p:nvPicPr>
        <p:blipFill>
          <a:blip r:embed="rId4"/>
          <a:stretch>
            <a:fillRect/>
          </a:stretch>
        </p:blipFill>
        <p:spPr>
          <a:xfrm>
            <a:off x="1558043" y="4618101"/>
            <a:ext cx="8404856" cy="971550"/>
          </a:xfrm>
          <a:prstGeom prst="rect">
            <a:avLst/>
          </a:prstGeom>
        </p:spPr>
      </p:pic>
      <p:sp>
        <p:nvSpPr>
          <p:cNvPr id="8" name="Pil ned 3">
            <a:extLst>
              <a:ext uri="{FF2B5EF4-FFF2-40B4-BE49-F238E27FC236}">
                <a16:creationId xmlns:a16="http://schemas.microsoft.com/office/drawing/2014/main" id="{D159AA1C-1974-CB47-F0E1-42E00E9C8EA0}"/>
              </a:ext>
            </a:extLst>
          </p:cNvPr>
          <p:cNvSpPr/>
          <p:nvPr/>
        </p:nvSpPr>
        <p:spPr>
          <a:xfrm>
            <a:off x="5311312" y="3404640"/>
            <a:ext cx="875685" cy="1208632"/>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grpSp>
        <p:nvGrpSpPr>
          <p:cNvPr id="9" name="Gruppe 8">
            <a:extLst>
              <a:ext uri="{FF2B5EF4-FFF2-40B4-BE49-F238E27FC236}">
                <a16:creationId xmlns:a16="http://schemas.microsoft.com/office/drawing/2014/main" id="{D2A936D8-8843-9770-6F48-84C928BD238E}"/>
              </a:ext>
            </a:extLst>
          </p:cNvPr>
          <p:cNvGrpSpPr/>
          <p:nvPr/>
        </p:nvGrpSpPr>
        <p:grpSpPr>
          <a:xfrm>
            <a:off x="10589551" y="261366"/>
            <a:ext cx="630000" cy="630000"/>
            <a:chOff x="10589551" y="261366"/>
            <a:chExt cx="630000" cy="630000"/>
          </a:xfrm>
        </p:grpSpPr>
        <p:sp>
          <p:nvSpPr>
            <p:cNvPr id="4" name="Oval 19">
              <a:extLst>
                <a:ext uri="{FF2B5EF4-FFF2-40B4-BE49-F238E27FC236}">
                  <a16:creationId xmlns:a16="http://schemas.microsoft.com/office/drawing/2014/main" id="{7810771B-79FB-2565-6DA7-E3196001D2C7}"/>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5" name="Graphic 10" descr="Beaker with solid fill">
              <a:extLst>
                <a:ext uri="{FF2B5EF4-FFF2-40B4-BE49-F238E27FC236}">
                  <a16:creationId xmlns:a16="http://schemas.microsoft.com/office/drawing/2014/main" id="{B6D21FC4-93F8-B34C-5E94-FC844F594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2187614957"/>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Font, nummer&#10;&#10;Automatisk generert beskrivelse">
            <a:extLst>
              <a:ext uri="{FF2B5EF4-FFF2-40B4-BE49-F238E27FC236}">
                <a16:creationId xmlns:a16="http://schemas.microsoft.com/office/drawing/2014/main" id="{97E7729B-9919-52B9-94B2-228C302A5331}"/>
              </a:ext>
            </a:extLst>
          </p:cNvPr>
          <p:cNvPicPr>
            <a:picLocks noChangeAspect="1"/>
          </p:cNvPicPr>
          <p:nvPr/>
        </p:nvPicPr>
        <p:blipFill>
          <a:blip r:embed="rId2"/>
          <a:stretch>
            <a:fillRect/>
          </a:stretch>
        </p:blipFill>
        <p:spPr>
          <a:xfrm>
            <a:off x="2758207" y="97804"/>
            <a:ext cx="5991317" cy="5791200"/>
          </a:xfrm>
          <a:prstGeom prst="rect">
            <a:avLst/>
          </a:prstGeom>
        </p:spPr>
      </p:pic>
      <p:grpSp>
        <p:nvGrpSpPr>
          <p:cNvPr id="6" name="Gruppe 5">
            <a:extLst>
              <a:ext uri="{FF2B5EF4-FFF2-40B4-BE49-F238E27FC236}">
                <a16:creationId xmlns:a16="http://schemas.microsoft.com/office/drawing/2014/main" id="{878D763B-35AD-92B7-EBB0-5D22572BAB27}"/>
              </a:ext>
            </a:extLst>
          </p:cNvPr>
          <p:cNvGrpSpPr/>
          <p:nvPr/>
        </p:nvGrpSpPr>
        <p:grpSpPr>
          <a:xfrm>
            <a:off x="10589551" y="261366"/>
            <a:ext cx="630000" cy="630000"/>
            <a:chOff x="10589551" y="261366"/>
            <a:chExt cx="630000" cy="630000"/>
          </a:xfrm>
        </p:grpSpPr>
        <p:sp>
          <p:nvSpPr>
            <p:cNvPr id="3" name="Oval 19">
              <a:extLst>
                <a:ext uri="{FF2B5EF4-FFF2-40B4-BE49-F238E27FC236}">
                  <a16:creationId xmlns:a16="http://schemas.microsoft.com/office/drawing/2014/main" id="{E65F9C97-0169-2FC7-4542-6A06908BBEBB}"/>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4" name="Graphic 10" descr="Beaker with solid fill">
              <a:extLst>
                <a:ext uri="{FF2B5EF4-FFF2-40B4-BE49-F238E27FC236}">
                  <a16:creationId xmlns:a16="http://schemas.microsoft.com/office/drawing/2014/main" id="{74A13F0C-3C20-C334-A492-ED8CF881F7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2417772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433921-3E0B-5E0A-7FDE-D8149DCE21F2}"/>
              </a:ext>
            </a:extLst>
          </p:cNvPr>
          <p:cNvSpPr>
            <a:spLocks noGrp="1"/>
          </p:cNvSpPr>
          <p:nvPr>
            <p:ph type="title"/>
          </p:nvPr>
        </p:nvSpPr>
        <p:spPr/>
        <p:txBody>
          <a:bodyPr/>
          <a:lstStyle/>
          <a:p>
            <a:r>
              <a:rPr lang="en-NO"/>
              <a:t>Fun-Fact: Pre-processing with AI Translator</a:t>
            </a:r>
          </a:p>
        </p:txBody>
      </p:sp>
      <p:sp>
        <p:nvSpPr>
          <p:cNvPr id="11" name="TextBox 10">
            <a:extLst>
              <a:ext uri="{FF2B5EF4-FFF2-40B4-BE49-F238E27FC236}">
                <a16:creationId xmlns:a16="http://schemas.microsoft.com/office/drawing/2014/main" id="{F2971BF1-80CC-7302-5B85-9BDD8D44E153}"/>
              </a:ext>
            </a:extLst>
          </p:cNvPr>
          <p:cNvSpPr txBox="1"/>
          <p:nvPr/>
        </p:nvSpPr>
        <p:spPr>
          <a:xfrm>
            <a:off x="2505205" y="3006247"/>
            <a:ext cx="0" cy="0"/>
          </a:xfrm>
          <a:prstGeom prst="rect">
            <a:avLst/>
          </a:prstGeom>
          <a:noFill/>
        </p:spPr>
        <p:txBody>
          <a:bodyPr wrap="none" lIns="0" tIns="0" rIns="0" bIns="0" rtlCol="0" anchor="ctr">
            <a:noAutofit/>
          </a:bodyPr>
          <a:lstStyle/>
          <a:p>
            <a:pPr algn="ctr"/>
            <a:endParaRPr lang="en-NO"/>
          </a:p>
        </p:txBody>
      </p:sp>
      <p:pic>
        <p:nvPicPr>
          <p:cNvPr id="2" name="Bilde 1" descr="Et bilde som inneholder tekst, Font, skjermbilde, line&#10;&#10;Automatisk generert beskrivelse">
            <a:extLst>
              <a:ext uri="{FF2B5EF4-FFF2-40B4-BE49-F238E27FC236}">
                <a16:creationId xmlns:a16="http://schemas.microsoft.com/office/drawing/2014/main" id="{9A638374-92D8-01B3-98EF-6D10DF24837F}"/>
              </a:ext>
            </a:extLst>
          </p:cNvPr>
          <p:cNvPicPr>
            <a:picLocks noChangeAspect="1"/>
          </p:cNvPicPr>
          <p:nvPr/>
        </p:nvPicPr>
        <p:blipFill>
          <a:blip r:embed="rId3"/>
          <a:stretch>
            <a:fillRect/>
          </a:stretch>
        </p:blipFill>
        <p:spPr>
          <a:xfrm>
            <a:off x="302262" y="2429947"/>
            <a:ext cx="10918140" cy="1167653"/>
          </a:xfrm>
          <a:prstGeom prst="rect">
            <a:avLst/>
          </a:prstGeom>
        </p:spPr>
      </p:pic>
      <p:grpSp>
        <p:nvGrpSpPr>
          <p:cNvPr id="7" name="Gruppe 6">
            <a:extLst>
              <a:ext uri="{FF2B5EF4-FFF2-40B4-BE49-F238E27FC236}">
                <a16:creationId xmlns:a16="http://schemas.microsoft.com/office/drawing/2014/main" id="{FAF7C97C-FB00-158B-EECC-72433589183F}"/>
              </a:ext>
            </a:extLst>
          </p:cNvPr>
          <p:cNvGrpSpPr/>
          <p:nvPr/>
        </p:nvGrpSpPr>
        <p:grpSpPr>
          <a:xfrm>
            <a:off x="10589551" y="261366"/>
            <a:ext cx="630000" cy="630000"/>
            <a:chOff x="10589551" y="261366"/>
            <a:chExt cx="630000" cy="630000"/>
          </a:xfrm>
        </p:grpSpPr>
        <p:sp>
          <p:nvSpPr>
            <p:cNvPr id="4" name="Oval 19">
              <a:extLst>
                <a:ext uri="{FF2B5EF4-FFF2-40B4-BE49-F238E27FC236}">
                  <a16:creationId xmlns:a16="http://schemas.microsoft.com/office/drawing/2014/main" id="{B98BF75C-4E61-70B7-8F9C-2276EF6B9D6D}"/>
                </a:ext>
              </a:extLst>
            </p:cNvPr>
            <p:cNvSpPr>
              <a:spLocks noChangeAspect="1"/>
            </p:cNvSpPr>
            <p:nvPr/>
          </p:nvSpPr>
          <p:spPr>
            <a:xfrm>
              <a:off x="10589551" y="261366"/>
              <a:ext cx="630000" cy="630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64017" rtl="0" eaLnBrk="1" latinLnBrk="0" hangingPunct="1">
                <a:defRPr sz="1701" kern="1200">
                  <a:solidFill>
                    <a:schemeClr val="lt1"/>
                  </a:solidFill>
                  <a:latin typeface="+mn-lt"/>
                  <a:ea typeface="+mn-ea"/>
                  <a:cs typeface="+mn-cs"/>
                </a:defRPr>
              </a:lvl1pPr>
              <a:lvl2pPr marL="432008" algn="l" defTabSz="864017" rtl="0" eaLnBrk="1" latinLnBrk="0" hangingPunct="1">
                <a:defRPr sz="1701" kern="1200">
                  <a:solidFill>
                    <a:schemeClr val="lt1"/>
                  </a:solidFill>
                  <a:latin typeface="+mn-lt"/>
                  <a:ea typeface="+mn-ea"/>
                  <a:cs typeface="+mn-cs"/>
                </a:defRPr>
              </a:lvl2pPr>
              <a:lvl3pPr marL="864017" algn="l" defTabSz="864017" rtl="0" eaLnBrk="1" latinLnBrk="0" hangingPunct="1">
                <a:defRPr sz="1701" kern="1200">
                  <a:solidFill>
                    <a:schemeClr val="lt1"/>
                  </a:solidFill>
                  <a:latin typeface="+mn-lt"/>
                  <a:ea typeface="+mn-ea"/>
                  <a:cs typeface="+mn-cs"/>
                </a:defRPr>
              </a:lvl3pPr>
              <a:lvl4pPr marL="1296025" algn="l" defTabSz="864017" rtl="0" eaLnBrk="1" latinLnBrk="0" hangingPunct="1">
                <a:defRPr sz="1701" kern="1200">
                  <a:solidFill>
                    <a:schemeClr val="lt1"/>
                  </a:solidFill>
                  <a:latin typeface="+mn-lt"/>
                  <a:ea typeface="+mn-ea"/>
                  <a:cs typeface="+mn-cs"/>
                </a:defRPr>
              </a:lvl4pPr>
              <a:lvl5pPr marL="1728033" algn="l" defTabSz="864017" rtl="0" eaLnBrk="1" latinLnBrk="0" hangingPunct="1">
                <a:defRPr sz="1701" kern="1200">
                  <a:solidFill>
                    <a:schemeClr val="lt1"/>
                  </a:solidFill>
                  <a:latin typeface="+mn-lt"/>
                  <a:ea typeface="+mn-ea"/>
                  <a:cs typeface="+mn-cs"/>
                </a:defRPr>
              </a:lvl5pPr>
              <a:lvl6pPr marL="2160041" algn="l" defTabSz="864017" rtl="0" eaLnBrk="1" latinLnBrk="0" hangingPunct="1">
                <a:defRPr sz="1701" kern="1200">
                  <a:solidFill>
                    <a:schemeClr val="lt1"/>
                  </a:solidFill>
                  <a:latin typeface="+mn-lt"/>
                  <a:ea typeface="+mn-ea"/>
                  <a:cs typeface="+mn-cs"/>
                </a:defRPr>
              </a:lvl6pPr>
              <a:lvl7pPr marL="2592050" algn="l" defTabSz="864017" rtl="0" eaLnBrk="1" latinLnBrk="0" hangingPunct="1">
                <a:defRPr sz="1701" kern="1200">
                  <a:solidFill>
                    <a:schemeClr val="lt1"/>
                  </a:solidFill>
                  <a:latin typeface="+mn-lt"/>
                  <a:ea typeface="+mn-ea"/>
                  <a:cs typeface="+mn-cs"/>
                </a:defRPr>
              </a:lvl7pPr>
              <a:lvl8pPr marL="3024058" algn="l" defTabSz="864017" rtl="0" eaLnBrk="1" latinLnBrk="0" hangingPunct="1">
                <a:defRPr sz="1701" kern="1200">
                  <a:solidFill>
                    <a:schemeClr val="lt1"/>
                  </a:solidFill>
                  <a:latin typeface="+mn-lt"/>
                  <a:ea typeface="+mn-ea"/>
                  <a:cs typeface="+mn-cs"/>
                </a:defRPr>
              </a:lvl8pPr>
              <a:lvl9pPr marL="3456066" algn="l" defTabSz="864017" rtl="0" eaLnBrk="1" latinLnBrk="0" hangingPunct="1">
                <a:defRPr sz="1701" kern="1200">
                  <a:solidFill>
                    <a:schemeClr val="lt1"/>
                  </a:solidFill>
                  <a:latin typeface="+mn-lt"/>
                  <a:ea typeface="+mn-ea"/>
                  <a:cs typeface="+mn-cs"/>
                </a:defRPr>
              </a:lvl9pPr>
            </a:lstStyle>
            <a:p>
              <a:pPr algn="ctr"/>
              <a:endParaRPr lang="en-NO" sz="2000" b="1">
                <a:solidFill>
                  <a:schemeClr val="accent1"/>
                </a:solidFill>
                <a:latin typeface="+mj-lt"/>
              </a:endParaRPr>
            </a:p>
          </p:txBody>
        </p:sp>
        <p:pic>
          <p:nvPicPr>
            <p:cNvPr id="6" name="Graphic 10" descr="Beaker with solid fill">
              <a:extLst>
                <a:ext uri="{FF2B5EF4-FFF2-40B4-BE49-F238E27FC236}">
                  <a16:creationId xmlns:a16="http://schemas.microsoft.com/office/drawing/2014/main" id="{1BA9294A-ED2B-646A-A548-072699EFEB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7074" y="351366"/>
              <a:ext cx="450000" cy="450000"/>
            </a:xfrm>
            <a:prstGeom prst="rect">
              <a:avLst/>
            </a:prstGeom>
          </p:spPr>
        </p:pic>
      </p:grpSp>
    </p:spTree>
    <p:extLst>
      <p:ext uri="{BB962C8B-B14F-4D97-AF65-F5344CB8AC3E}">
        <p14:creationId xmlns:p14="http://schemas.microsoft.com/office/powerpoint/2010/main" val="2831090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B5F80E-73B9-3A44-D436-06BADC87E7B6}"/>
              </a:ext>
            </a:extLst>
          </p:cNvPr>
          <p:cNvSpPr>
            <a:spLocks noGrp="1"/>
          </p:cNvSpPr>
          <p:nvPr>
            <p:ph type="title"/>
          </p:nvPr>
        </p:nvSpPr>
        <p:spPr/>
        <p:txBody>
          <a:bodyPr/>
          <a:lstStyle/>
          <a:p>
            <a:r>
              <a:rPr lang="en-NO" err="1"/>
              <a:t>Enrich</a:t>
            </a:r>
            <a:r>
              <a:rPr lang="en-NO"/>
              <a:t> and </a:t>
            </a:r>
            <a:r>
              <a:rPr lang="en-NO" err="1"/>
              <a:t>Operationalise</a:t>
            </a:r>
            <a:endParaRPr lang="nb-NO" err="1"/>
          </a:p>
        </p:txBody>
      </p:sp>
      <p:sp>
        <p:nvSpPr>
          <p:cNvPr id="2" name="Plassholder for tekst 1">
            <a:extLst>
              <a:ext uri="{FF2B5EF4-FFF2-40B4-BE49-F238E27FC236}">
                <a16:creationId xmlns:a16="http://schemas.microsoft.com/office/drawing/2014/main" id="{50555535-2973-4C4D-F529-3D7BC6C0D475}"/>
              </a:ext>
            </a:extLst>
          </p:cNvPr>
          <p:cNvSpPr>
            <a:spLocks noGrp="1"/>
          </p:cNvSpPr>
          <p:nvPr>
            <p:ph type="body" sz="quarter" idx="10"/>
          </p:nvPr>
        </p:nvSpPr>
        <p:spPr/>
        <p:txBody>
          <a:bodyPr/>
          <a:lstStyle/>
          <a:p>
            <a:r>
              <a:rPr lang="nb-NO">
                <a:solidFill>
                  <a:srgbClr val="9EE0CB"/>
                </a:solidFill>
                <a:effectLst>
                  <a:outerShdw blurRad="63500" dist="63500" dir="2700000" algn="tl" rotWithShape="0">
                    <a:srgbClr val="117865">
                      <a:lumMod val="50000"/>
                      <a:alpha val="50000"/>
                    </a:srgbClr>
                  </a:outerShdw>
                </a:effectLst>
                <a:ea typeface="Roboto Light"/>
                <a:cs typeface="Aptos Serif"/>
              </a:rPr>
              <a:t>Applying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the</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Data Science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Process</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a:t>
            </a:r>
            <a:endParaRPr lang="nb-NO">
              <a:solidFill>
                <a:srgbClr val="9EE0CB"/>
              </a:solidFill>
              <a:effectLst>
                <a:outerShdw blurRad="63500" dist="63500" dir="2700000" algn="tl" rotWithShape="0">
                  <a:srgbClr val="117865">
                    <a:lumMod val="50000"/>
                    <a:alpha val="50000"/>
                  </a:srgbClr>
                </a:outerShdw>
              </a:effectLst>
            </a:endParaRPr>
          </a:p>
        </p:txBody>
      </p:sp>
      <p:grpSp>
        <p:nvGrpSpPr>
          <p:cNvPr id="14" name="Gruppe 13">
            <a:extLst>
              <a:ext uri="{FF2B5EF4-FFF2-40B4-BE49-F238E27FC236}">
                <a16:creationId xmlns:a16="http://schemas.microsoft.com/office/drawing/2014/main" id="{3B79DA07-DA7A-7BFC-088F-EE39597AC2BB}"/>
              </a:ext>
            </a:extLst>
          </p:cNvPr>
          <p:cNvGrpSpPr/>
          <p:nvPr/>
        </p:nvGrpSpPr>
        <p:grpSpPr>
          <a:xfrm>
            <a:off x="5072162" y="4746110"/>
            <a:ext cx="1372378" cy="1373194"/>
            <a:chOff x="7676636" y="2876051"/>
            <a:chExt cx="630000" cy="630000"/>
          </a:xfrm>
        </p:grpSpPr>
        <p:sp>
          <p:nvSpPr>
            <p:cNvPr id="11" name="Oval 17">
              <a:extLst>
                <a:ext uri="{FF2B5EF4-FFF2-40B4-BE49-F238E27FC236}">
                  <a16:creationId xmlns:a16="http://schemas.microsoft.com/office/drawing/2014/main" id="{056B9690-D3A3-66CD-AA53-3E356F2EC90F}"/>
                </a:ext>
              </a:extLst>
            </p:cNvPr>
            <p:cNvSpPr>
              <a:spLocks noChangeAspect="1"/>
            </p:cNvSpPr>
            <p:nvPr/>
          </p:nvSpPr>
          <p:spPr>
            <a:xfrm>
              <a:off x="7676636" y="2876051"/>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3" name="Graphic 6" descr="Gears with solid fill">
              <a:extLst>
                <a:ext uri="{FF2B5EF4-FFF2-40B4-BE49-F238E27FC236}">
                  <a16:creationId xmlns:a16="http://schemas.microsoft.com/office/drawing/2014/main" id="{B1B67061-A18E-3E03-5257-E08BB2BCC1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6636" y="2966051"/>
              <a:ext cx="450000" cy="450000"/>
            </a:xfrm>
            <a:prstGeom prst="rect">
              <a:avLst/>
            </a:prstGeom>
          </p:spPr>
        </p:pic>
      </p:grpSp>
    </p:spTree>
    <p:extLst>
      <p:ext uri="{BB962C8B-B14F-4D97-AF65-F5344CB8AC3E}">
        <p14:creationId xmlns:p14="http://schemas.microsoft.com/office/powerpoint/2010/main" val="2888362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348C-8781-3962-6D88-54DE7ED9B304}"/>
              </a:ext>
            </a:extLst>
          </p:cNvPr>
          <p:cNvSpPr>
            <a:spLocks noGrp="1"/>
          </p:cNvSpPr>
          <p:nvPr>
            <p:ph type="title"/>
          </p:nvPr>
        </p:nvSpPr>
        <p:spPr/>
        <p:txBody>
          <a:bodyPr/>
          <a:lstStyle/>
          <a:p>
            <a:r>
              <a:rPr lang="en-NO"/>
              <a:t>Creating the End-to-End-Pipeline</a:t>
            </a:r>
          </a:p>
        </p:txBody>
      </p:sp>
      <p:sp>
        <p:nvSpPr>
          <p:cNvPr id="512" name="Pil: vinkeltegn 511">
            <a:extLst>
              <a:ext uri="{FF2B5EF4-FFF2-40B4-BE49-F238E27FC236}">
                <a16:creationId xmlns:a16="http://schemas.microsoft.com/office/drawing/2014/main" id="{DC182CAF-10B4-4D27-9C5C-02A50EDA2113}"/>
              </a:ext>
            </a:extLst>
          </p:cNvPr>
          <p:cNvSpPr/>
          <p:nvPr/>
        </p:nvSpPr>
        <p:spPr>
          <a:xfrm>
            <a:off x="293985" y="2891868"/>
            <a:ext cx="1772072" cy="653886"/>
          </a:xfrm>
          <a:prstGeom prst="chevron">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i="1" err="1">
                <a:solidFill>
                  <a:srgbClr val="3B3B3B"/>
                </a:solidFill>
                <a:latin typeface="+mj-lt"/>
                <a:cs typeface="Arial"/>
              </a:rPr>
              <a:t>Refresh</a:t>
            </a:r>
            <a:r>
              <a:rPr lang="nb-NO" sz="2000" i="1">
                <a:solidFill>
                  <a:srgbClr val="3B3B3B"/>
                </a:solidFill>
                <a:latin typeface="+mj-lt"/>
                <a:cs typeface="Arial"/>
              </a:rPr>
              <a:t> Model</a:t>
            </a:r>
          </a:p>
        </p:txBody>
      </p:sp>
      <p:sp>
        <p:nvSpPr>
          <p:cNvPr id="513" name="Pil: vinkeltegn 512">
            <a:extLst>
              <a:ext uri="{FF2B5EF4-FFF2-40B4-BE49-F238E27FC236}">
                <a16:creationId xmlns:a16="http://schemas.microsoft.com/office/drawing/2014/main" id="{62FE1C8E-0D6A-996C-7F29-9A0AC1833A0F}"/>
              </a:ext>
            </a:extLst>
          </p:cNvPr>
          <p:cNvSpPr/>
          <p:nvPr/>
        </p:nvSpPr>
        <p:spPr>
          <a:xfrm>
            <a:off x="1818453" y="2898548"/>
            <a:ext cx="1775709" cy="653886"/>
          </a:xfrm>
          <a:prstGeom prst="chevron">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b="1" err="1">
                <a:solidFill>
                  <a:schemeClr val="bg1"/>
                </a:solidFill>
                <a:latin typeface="+mj-lt"/>
                <a:cs typeface="Arial"/>
              </a:rPr>
              <a:t>Extract</a:t>
            </a:r>
            <a:r>
              <a:rPr lang="nb-NO" sz="2000" b="1">
                <a:solidFill>
                  <a:schemeClr val="bg1"/>
                </a:solidFill>
                <a:latin typeface="+mj-lt"/>
                <a:cs typeface="Arial"/>
              </a:rPr>
              <a:t> Data</a:t>
            </a:r>
            <a:endParaRPr lang="nb-NO" sz="1700" b="1">
              <a:solidFill>
                <a:schemeClr val="bg1"/>
              </a:solidFill>
              <a:cs typeface="Arial"/>
            </a:endParaRPr>
          </a:p>
        </p:txBody>
      </p:sp>
      <p:sp>
        <p:nvSpPr>
          <p:cNvPr id="676" name="Pil: vinkeltegn 675">
            <a:extLst>
              <a:ext uri="{FF2B5EF4-FFF2-40B4-BE49-F238E27FC236}">
                <a16:creationId xmlns:a16="http://schemas.microsoft.com/office/drawing/2014/main" id="{4881D0D0-6878-5C23-B308-9C7638E6FA83}"/>
              </a:ext>
            </a:extLst>
          </p:cNvPr>
          <p:cNvSpPr/>
          <p:nvPr/>
        </p:nvSpPr>
        <p:spPr>
          <a:xfrm>
            <a:off x="4875077" y="2893218"/>
            <a:ext cx="1775482" cy="653886"/>
          </a:xfrm>
          <a:prstGeom prst="chevron">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i="1">
                <a:solidFill>
                  <a:srgbClr val="3B3B3B"/>
                </a:solidFill>
                <a:latin typeface="+mj-lt"/>
                <a:cs typeface="Arial"/>
              </a:rPr>
              <a:t>Train Model</a:t>
            </a:r>
            <a:endParaRPr lang="nb-NO"/>
          </a:p>
        </p:txBody>
      </p:sp>
      <p:sp>
        <p:nvSpPr>
          <p:cNvPr id="677" name="Pil: vinkeltegn 676">
            <a:extLst>
              <a:ext uri="{FF2B5EF4-FFF2-40B4-BE49-F238E27FC236}">
                <a16:creationId xmlns:a16="http://schemas.microsoft.com/office/drawing/2014/main" id="{83065C54-8E76-8C11-4C09-D11EFD452C4E}"/>
              </a:ext>
            </a:extLst>
          </p:cNvPr>
          <p:cNvSpPr/>
          <p:nvPr/>
        </p:nvSpPr>
        <p:spPr>
          <a:xfrm>
            <a:off x="3340692" y="2893218"/>
            <a:ext cx="1775709" cy="653886"/>
          </a:xfrm>
          <a:prstGeom prst="chevron">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err="1">
                <a:solidFill>
                  <a:schemeClr val="bg1"/>
                </a:solidFill>
                <a:latin typeface="+mj-lt"/>
                <a:cs typeface="Arial"/>
              </a:rPr>
              <a:t>Process</a:t>
            </a:r>
            <a:r>
              <a:rPr lang="nb-NO" sz="2000">
                <a:solidFill>
                  <a:schemeClr val="bg1"/>
                </a:solidFill>
                <a:latin typeface="+mj-lt"/>
                <a:cs typeface="Arial"/>
              </a:rPr>
              <a:t> Data</a:t>
            </a:r>
            <a:endParaRPr lang="nb-NO"/>
          </a:p>
        </p:txBody>
      </p:sp>
      <p:sp>
        <p:nvSpPr>
          <p:cNvPr id="678" name="Pil: vinkeltegn 677">
            <a:extLst>
              <a:ext uri="{FF2B5EF4-FFF2-40B4-BE49-F238E27FC236}">
                <a16:creationId xmlns:a16="http://schemas.microsoft.com/office/drawing/2014/main" id="{2C6EDA93-74AC-F5D8-2E90-3E0F5982D595}"/>
              </a:ext>
            </a:extLst>
          </p:cNvPr>
          <p:cNvSpPr/>
          <p:nvPr/>
        </p:nvSpPr>
        <p:spPr>
          <a:xfrm>
            <a:off x="9455112" y="2893217"/>
            <a:ext cx="1775482" cy="653886"/>
          </a:xfrm>
          <a:prstGeom prst="chevron">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i="1" err="1">
                <a:solidFill>
                  <a:srgbClr val="3B3B3B"/>
                </a:solidFill>
                <a:latin typeface="+mj-lt"/>
                <a:cs typeface="Arial"/>
              </a:rPr>
              <a:t>Partial</a:t>
            </a:r>
            <a:r>
              <a:rPr lang="nb-NO" sz="2000" i="1">
                <a:solidFill>
                  <a:srgbClr val="3B3B3B"/>
                </a:solidFill>
                <a:latin typeface="+mj-lt"/>
                <a:cs typeface="Arial"/>
              </a:rPr>
              <a:t> </a:t>
            </a:r>
            <a:r>
              <a:rPr lang="nb-NO" sz="2000" i="1" err="1">
                <a:solidFill>
                  <a:srgbClr val="3B3B3B"/>
                </a:solidFill>
                <a:latin typeface="+mj-lt"/>
                <a:cs typeface="Arial"/>
              </a:rPr>
              <a:t>Refresh</a:t>
            </a:r>
            <a:endParaRPr lang="nb-NO" err="1"/>
          </a:p>
        </p:txBody>
      </p:sp>
      <p:sp>
        <p:nvSpPr>
          <p:cNvPr id="679" name="Pil: vinkeltegn 678">
            <a:extLst>
              <a:ext uri="{FF2B5EF4-FFF2-40B4-BE49-F238E27FC236}">
                <a16:creationId xmlns:a16="http://schemas.microsoft.com/office/drawing/2014/main" id="{03C76811-0726-1FD2-6827-BB3BEEDD68FF}"/>
              </a:ext>
            </a:extLst>
          </p:cNvPr>
          <p:cNvSpPr/>
          <p:nvPr/>
        </p:nvSpPr>
        <p:spPr>
          <a:xfrm>
            <a:off x="6410240" y="2893217"/>
            <a:ext cx="1775709" cy="653886"/>
          </a:xfrm>
          <a:prstGeom prst="chevron">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err="1">
                <a:solidFill>
                  <a:schemeClr val="bg1"/>
                </a:solidFill>
                <a:latin typeface="+mj-lt"/>
                <a:cs typeface="Arial"/>
              </a:rPr>
              <a:t>Predict</a:t>
            </a:r>
            <a:endParaRPr lang="nb-NO"/>
          </a:p>
        </p:txBody>
      </p:sp>
      <p:sp>
        <p:nvSpPr>
          <p:cNvPr id="680" name="Pil: vinkeltegn 679">
            <a:extLst>
              <a:ext uri="{FF2B5EF4-FFF2-40B4-BE49-F238E27FC236}">
                <a16:creationId xmlns:a16="http://schemas.microsoft.com/office/drawing/2014/main" id="{78DF9090-C080-3D1F-01F4-1D23FDEEF969}"/>
              </a:ext>
            </a:extLst>
          </p:cNvPr>
          <p:cNvSpPr/>
          <p:nvPr/>
        </p:nvSpPr>
        <p:spPr>
          <a:xfrm>
            <a:off x="7927483" y="2893216"/>
            <a:ext cx="1775709" cy="653886"/>
          </a:xfrm>
          <a:prstGeom prst="chevron">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b-NO" sz="2000">
                <a:solidFill>
                  <a:schemeClr val="bg1"/>
                </a:solidFill>
                <a:latin typeface="+mj-lt"/>
                <a:cs typeface="Arial"/>
              </a:rPr>
              <a:t>Save Data</a:t>
            </a:r>
            <a:endParaRPr lang="nb-NO" sz="2000">
              <a:solidFill>
                <a:schemeClr val="bg1"/>
              </a:solidFill>
              <a:cs typeface="Arial"/>
            </a:endParaRPr>
          </a:p>
        </p:txBody>
      </p:sp>
      <p:grpSp>
        <p:nvGrpSpPr>
          <p:cNvPr id="12" name="Group 11">
            <a:extLst>
              <a:ext uri="{FF2B5EF4-FFF2-40B4-BE49-F238E27FC236}">
                <a16:creationId xmlns:a16="http://schemas.microsoft.com/office/drawing/2014/main" id="{269B7650-5180-A9E9-7805-16BC75498F9F}"/>
              </a:ext>
            </a:extLst>
          </p:cNvPr>
          <p:cNvGrpSpPr/>
          <p:nvPr/>
        </p:nvGrpSpPr>
        <p:grpSpPr>
          <a:xfrm>
            <a:off x="3929041" y="4331964"/>
            <a:ext cx="3533950" cy="252250"/>
            <a:chOff x="4018713" y="5352019"/>
            <a:chExt cx="3533950" cy="252250"/>
          </a:xfrm>
        </p:grpSpPr>
        <p:grpSp>
          <p:nvGrpSpPr>
            <p:cNvPr id="10" name="Group 9">
              <a:extLst>
                <a:ext uri="{FF2B5EF4-FFF2-40B4-BE49-F238E27FC236}">
                  <a16:creationId xmlns:a16="http://schemas.microsoft.com/office/drawing/2014/main" id="{03BB350E-91B4-2853-F40E-6036741DBC8E}"/>
                </a:ext>
              </a:extLst>
            </p:cNvPr>
            <p:cNvGrpSpPr/>
            <p:nvPr/>
          </p:nvGrpSpPr>
          <p:grpSpPr>
            <a:xfrm>
              <a:off x="5978147" y="5352019"/>
              <a:ext cx="1574516" cy="252249"/>
              <a:chOff x="4899953" y="5404714"/>
              <a:chExt cx="1574516" cy="252249"/>
            </a:xfrm>
          </p:grpSpPr>
          <p:sp>
            <p:nvSpPr>
              <p:cNvPr id="3" name="Oval 2">
                <a:extLst>
                  <a:ext uri="{FF2B5EF4-FFF2-40B4-BE49-F238E27FC236}">
                    <a16:creationId xmlns:a16="http://schemas.microsoft.com/office/drawing/2014/main" id="{CB65CC67-5170-542A-9DD0-28D21982EDB3}"/>
                  </a:ext>
                </a:extLst>
              </p:cNvPr>
              <p:cNvSpPr/>
              <p:nvPr/>
            </p:nvSpPr>
            <p:spPr>
              <a:xfrm>
                <a:off x="4899953" y="5404714"/>
                <a:ext cx="252249" cy="25224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a:solidFill>
                    <a:srgbClr val="E3F7EF"/>
                  </a:solidFill>
                </a:endParaRPr>
              </a:p>
            </p:txBody>
          </p:sp>
          <p:sp>
            <p:nvSpPr>
              <p:cNvPr id="4" name="TextBox 3">
                <a:extLst>
                  <a:ext uri="{FF2B5EF4-FFF2-40B4-BE49-F238E27FC236}">
                    <a16:creationId xmlns:a16="http://schemas.microsoft.com/office/drawing/2014/main" id="{6A7AC0B1-E009-A113-0ABE-E59D213C01F1}"/>
                  </a:ext>
                </a:extLst>
              </p:cNvPr>
              <p:cNvSpPr txBox="1"/>
              <p:nvPr/>
            </p:nvSpPr>
            <p:spPr>
              <a:xfrm>
                <a:off x="5278327" y="5404714"/>
                <a:ext cx="1196142" cy="252249"/>
              </a:xfrm>
              <a:prstGeom prst="rect">
                <a:avLst/>
              </a:prstGeom>
              <a:noFill/>
            </p:spPr>
            <p:txBody>
              <a:bodyPr wrap="none" lIns="0" tIns="0" rIns="0" bIns="0" rtlCol="0" anchor="ctr">
                <a:noAutofit/>
              </a:bodyPr>
              <a:lstStyle/>
              <a:p>
                <a:r>
                  <a:rPr lang="en-NO">
                    <a:solidFill>
                      <a:srgbClr val="E3F7EF"/>
                    </a:solidFill>
                  </a:rPr>
                  <a:t>Task dependent</a:t>
                </a:r>
              </a:p>
            </p:txBody>
          </p:sp>
        </p:grpSp>
        <p:grpSp>
          <p:nvGrpSpPr>
            <p:cNvPr id="11" name="Group 10">
              <a:extLst>
                <a:ext uri="{FF2B5EF4-FFF2-40B4-BE49-F238E27FC236}">
                  <a16:creationId xmlns:a16="http://schemas.microsoft.com/office/drawing/2014/main" id="{1CDFEBAE-C184-98F0-2AAF-EBC3850EC9BC}"/>
                </a:ext>
              </a:extLst>
            </p:cNvPr>
            <p:cNvGrpSpPr/>
            <p:nvPr/>
          </p:nvGrpSpPr>
          <p:grpSpPr>
            <a:xfrm>
              <a:off x="4018713" y="5352020"/>
              <a:ext cx="1573572" cy="252249"/>
              <a:chOff x="3602172" y="5404713"/>
              <a:chExt cx="1573572" cy="252249"/>
            </a:xfrm>
          </p:grpSpPr>
          <p:sp>
            <p:nvSpPr>
              <p:cNvPr id="8" name="TextBox 7">
                <a:extLst>
                  <a:ext uri="{FF2B5EF4-FFF2-40B4-BE49-F238E27FC236}">
                    <a16:creationId xmlns:a16="http://schemas.microsoft.com/office/drawing/2014/main" id="{5D387AE8-652D-5971-0584-C556D5BCE4FC}"/>
                  </a:ext>
                </a:extLst>
              </p:cNvPr>
              <p:cNvSpPr txBox="1"/>
              <p:nvPr/>
            </p:nvSpPr>
            <p:spPr>
              <a:xfrm>
                <a:off x="3980544" y="5404713"/>
                <a:ext cx="1195200" cy="252249"/>
              </a:xfrm>
              <a:prstGeom prst="rect">
                <a:avLst/>
              </a:prstGeom>
              <a:noFill/>
            </p:spPr>
            <p:txBody>
              <a:bodyPr wrap="none" lIns="0" tIns="0" rIns="0" bIns="0" rtlCol="0" anchor="ctr">
                <a:noAutofit/>
              </a:bodyPr>
              <a:lstStyle/>
              <a:p>
                <a:r>
                  <a:rPr lang="en-NO">
                    <a:solidFill>
                      <a:srgbClr val="E3F7EF"/>
                    </a:solidFill>
                  </a:rPr>
                  <a:t>Required</a:t>
                </a:r>
              </a:p>
            </p:txBody>
          </p:sp>
          <p:sp>
            <p:nvSpPr>
              <p:cNvPr id="7" name="Oval 6">
                <a:extLst>
                  <a:ext uri="{FF2B5EF4-FFF2-40B4-BE49-F238E27FC236}">
                    <a16:creationId xmlns:a16="http://schemas.microsoft.com/office/drawing/2014/main" id="{C6A0684A-2A96-F24E-D922-7EA238FBADB4}"/>
                  </a:ext>
                </a:extLst>
              </p:cNvPr>
              <p:cNvSpPr/>
              <p:nvPr/>
            </p:nvSpPr>
            <p:spPr>
              <a:xfrm>
                <a:off x="3602172" y="5404713"/>
                <a:ext cx="252249" cy="2522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a:solidFill>
                    <a:srgbClr val="E3F7EF"/>
                  </a:solidFill>
                </a:endParaRPr>
              </a:p>
            </p:txBody>
          </p:sp>
        </p:grpSp>
      </p:grpSp>
      <p:grpSp>
        <p:nvGrpSpPr>
          <p:cNvPr id="13" name="Gruppe 12">
            <a:extLst>
              <a:ext uri="{FF2B5EF4-FFF2-40B4-BE49-F238E27FC236}">
                <a16:creationId xmlns:a16="http://schemas.microsoft.com/office/drawing/2014/main" id="{F5A044C7-6642-2AF2-6F56-FEEF23086628}"/>
              </a:ext>
            </a:extLst>
          </p:cNvPr>
          <p:cNvGrpSpPr/>
          <p:nvPr/>
        </p:nvGrpSpPr>
        <p:grpSpPr>
          <a:xfrm>
            <a:off x="10616596" y="250071"/>
            <a:ext cx="630000" cy="630000"/>
            <a:chOff x="7676636" y="2876051"/>
            <a:chExt cx="630000" cy="630000"/>
          </a:xfrm>
        </p:grpSpPr>
        <p:sp>
          <p:nvSpPr>
            <p:cNvPr id="6" name="Oval 17">
              <a:extLst>
                <a:ext uri="{FF2B5EF4-FFF2-40B4-BE49-F238E27FC236}">
                  <a16:creationId xmlns:a16="http://schemas.microsoft.com/office/drawing/2014/main" id="{887F3483-87C3-1C64-6ECC-703296A27AAD}"/>
                </a:ext>
              </a:extLst>
            </p:cNvPr>
            <p:cNvSpPr>
              <a:spLocks noChangeAspect="1"/>
            </p:cNvSpPr>
            <p:nvPr/>
          </p:nvSpPr>
          <p:spPr>
            <a:xfrm>
              <a:off x="7676636" y="2876051"/>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9" name="Graphic 6" descr="Gears with solid fill">
              <a:extLst>
                <a:ext uri="{FF2B5EF4-FFF2-40B4-BE49-F238E27FC236}">
                  <a16:creationId xmlns:a16="http://schemas.microsoft.com/office/drawing/2014/main" id="{269098B3-E600-B535-B80E-543248E53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6636" y="2966051"/>
              <a:ext cx="450000" cy="450000"/>
            </a:xfrm>
            <a:prstGeom prst="rect">
              <a:avLst/>
            </a:prstGeom>
          </p:spPr>
        </p:pic>
      </p:grpSp>
    </p:spTree>
    <p:extLst>
      <p:ext uri="{BB962C8B-B14F-4D97-AF65-F5344CB8AC3E}">
        <p14:creationId xmlns:p14="http://schemas.microsoft.com/office/powerpoint/2010/main" val="3437936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F66B-5EEA-0A82-A5BA-A6D57257D682}"/>
            </a:ext>
          </a:extLst>
        </p:cNvPr>
        <p:cNvGrpSpPr/>
        <p:nvPr/>
      </p:nvGrpSpPr>
      <p:grpSpPr>
        <a:xfrm>
          <a:off x="0" y="0"/>
          <a:ext cx="0" cy="0"/>
          <a:chOff x="0" y="0"/>
          <a:chExt cx="0" cy="0"/>
        </a:xfrm>
      </p:grpSpPr>
      <p:cxnSp>
        <p:nvCxnSpPr>
          <p:cNvPr id="18" name="Straight Arrow Connector 48">
            <a:extLst>
              <a:ext uri="{FF2B5EF4-FFF2-40B4-BE49-F238E27FC236}">
                <a16:creationId xmlns:a16="http://schemas.microsoft.com/office/drawing/2014/main" id="{8AB14559-D0EE-D75E-5FAC-4C25FE3095B6}"/>
              </a:ext>
            </a:extLst>
          </p:cNvPr>
          <p:cNvCxnSpPr>
            <a:cxnSpLocks/>
            <a:endCxn id="8" idx="1"/>
          </p:cNvCxnSpPr>
          <p:nvPr/>
        </p:nvCxnSpPr>
        <p:spPr>
          <a:xfrm>
            <a:off x="5219931" y="2678025"/>
            <a:ext cx="3183226" cy="650915"/>
          </a:xfrm>
          <a:prstGeom prst="bentConnector3">
            <a:avLst>
              <a:gd name="adj1" fmla="val 50000"/>
            </a:avLst>
          </a:prstGeom>
          <a:ln w="3810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48">
            <a:extLst>
              <a:ext uri="{FF2B5EF4-FFF2-40B4-BE49-F238E27FC236}">
                <a16:creationId xmlns:a16="http://schemas.microsoft.com/office/drawing/2014/main" id="{77852A69-4611-ACAF-76DC-3EACB4B8C255}"/>
              </a:ext>
            </a:extLst>
          </p:cNvPr>
          <p:cNvCxnSpPr>
            <a:cxnSpLocks/>
            <a:endCxn id="30" idx="1"/>
          </p:cNvCxnSpPr>
          <p:nvPr/>
        </p:nvCxnSpPr>
        <p:spPr>
          <a:xfrm flipV="1">
            <a:off x="5219931" y="1666274"/>
            <a:ext cx="3183226" cy="1011751"/>
          </a:xfrm>
          <a:prstGeom prst="bentConnector3">
            <a:avLst>
              <a:gd name="adj1" fmla="val 50000"/>
            </a:avLst>
          </a:prstGeom>
          <a:ln w="3810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9">
            <a:extLst>
              <a:ext uri="{FF2B5EF4-FFF2-40B4-BE49-F238E27FC236}">
                <a16:creationId xmlns:a16="http://schemas.microsoft.com/office/drawing/2014/main" id="{D6CBC6CC-A1F3-611F-5235-ACEC92DA2041}"/>
              </a:ext>
            </a:extLst>
          </p:cNvPr>
          <p:cNvCxnSpPr>
            <a:cxnSpLocks/>
            <a:stCxn id="19" idx="1"/>
          </p:cNvCxnSpPr>
          <p:nvPr/>
        </p:nvCxnSpPr>
        <p:spPr>
          <a:xfrm rot="10800000">
            <a:off x="5219932" y="2678025"/>
            <a:ext cx="1889259" cy="2270354"/>
          </a:xfrm>
          <a:prstGeom prst="bentConnector3">
            <a:avLst>
              <a:gd name="adj1" fmla="val 50000"/>
            </a:avLst>
          </a:prstGeom>
          <a:ln w="57150" cap="rnd">
            <a:solidFill>
              <a:schemeClr val="accent5"/>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E0A7CD2A-95BA-1C5C-E32D-480AA8F81A98}"/>
              </a:ext>
            </a:extLst>
          </p:cNvPr>
          <p:cNvSpPr>
            <a:spLocks noGrp="1"/>
          </p:cNvSpPr>
          <p:nvPr>
            <p:ph type="title"/>
          </p:nvPr>
        </p:nvSpPr>
        <p:spPr/>
        <p:txBody>
          <a:bodyPr/>
          <a:lstStyle/>
          <a:p>
            <a:r>
              <a:rPr lang="nb-NO" err="1"/>
              <a:t>Likely</a:t>
            </a:r>
            <a:r>
              <a:rPr lang="nb-NO"/>
              <a:t> </a:t>
            </a:r>
            <a:r>
              <a:rPr lang="nb-NO" err="1"/>
              <a:t>Circular</a:t>
            </a:r>
            <a:r>
              <a:rPr lang="nb-NO"/>
              <a:t> </a:t>
            </a:r>
            <a:r>
              <a:rPr lang="nb-NO" err="1"/>
              <a:t>Dependencies</a:t>
            </a:r>
            <a:endParaRPr lang="nb-NO"/>
          </a:p>
        </p:txBody>
      </p:sp>
      <p:grpSp>
        <p:nvGrpSpPr>
          <p:cNvPr id="4" name="Group 53">
            <a:extLst>
              <a:ext uri="{FF2B5EF4-FFF2-40B4-BE49-F238E27FC236}">
                <a16:creationId xmlns:a16="http://schemas.microsoft.com/office/drawing/2014/main" id="{96A65E74-5045-DD08-B6F0-C26743BAFDB9}"/>
              </a:ext>
            </a:extLst>
          </p:cNvPr>
          <p:cNvGrpSpPr/>
          <p:nvPr/>
        </p:nvGrpSpPr>
        <p:grpSpPr>
          <a:xfrm>
            <a:off x="3750845" y="2082732"/>
            <a:ext cx="1747593" cy="1713860"/>
            <a:chOff x="4132643" y="3089397"/>
            <a:chExt cx="1849487" cy="1813787"/>
          </a:xfrm>
        </p:grpSpPr>
        <p:pic>
          <p:nvPicPr>
            <p:cNvPr id="5" name="Graphic 4">
              <a:extLst>
                <a:ext uri="{FF2B5EF4-FFF2-40B4-BE49-F238E27FC236}">
                  <a16:creationId xmlns:a16="http://schemas.microsoft.com/office/drawing/2014/main" id="{224970BD-945C-BF38-3BC9-A3A6B65761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7383" y="3089397"/>
              <a:ext cx="1260000" cy="1260000"/>
            </a:xfrm>
            <a:prstGeom prst="rect">
              <a:avLst/>
            </a:prstGeom>
          </p:spPr>
        </p:pic>
        <p:sp>
          <p:nvSpPr>
            <p:cNvPr id="6" name="TextBox 14">
              <a:extLst>
                <a:ext uri="{FF2B5EF4-FFF2-40B4-BE49-F238E27FC236}">
                  <a16:creationId xmlns:a16="http://schemas.microsoft.com/office/drawing/2014/main" id="{8122D312-1616-CDC6-83A1-D942BD8A4410}"/>
                </a:ext>
              </a:extLst>
            </p:cNvPr>
            <p:cNvSpPr txBox="1"/>
            <p:nvPr/>
          </p:nvSpPr>
          <p:spPr>
            <a:xfrm>
              <a:off x="4132643" y="4284314"/>
              <a:ext cx="1849487" cy="618870"/>
            </a:xfrm>
            <a:prstGeom prst="rect">
              <a:avLst/>
            </a:prstGeom>
            <a:noFill/>
          </p:spPr>
          <p:txBody>
            <a:bodyPr wrap="none" lIns="91440" tIns="45720" rIns="91440" bIns="45720" rtlCol="0" anchor="t">
              <a:spAutoFit/>
            </a:bodyPr>
            <a:lstStyle/>
            <a:p>
              <a:pPr algn="ctr"/>
              <a:r>
                <a:rPr lang="en-NO" sz="1600" b="1">
                  <a:solidFill>
                    <a:srgbClr val="E3F7EF"/>
                  </a:solidFill>
                  <a:latin typeface="Arial"/>
                  <a:cs typeface="Arial"/>
                </a:rPr>
                <a:t>Existing</a:t>
              </a:r>
              <a:endParaRPr lang="nb-NO" sz="1600" b="1">
                <a:solidFill>
                  <a:srgbClr val="E3F7EF"/>
                </a:solidFill>
                <a:latin typeface="Arial"/>
                <a:cs typeface="Arial"/>
              </a:endParaRPr>
            </a:p>
            <a:p>
              <a:pPr algn="ctr"/>
              <a:r>
                <a:rPr lang="en-NO" sz="1600" b="1">
                  <a:solidFill>
                    <a:srgbClr val="E3F7EF"/>
                  </a:solidFill>
                  <a:latin typeface="Arial"/>
                  <a:cs typeface="Arial"/>
                </a:rPr>
                <a:t>Semantic Model</a:t>
              </a:r>
            </a:p>
          </p:txBody>
        </p:sp>
      </p:grpSp>
      <p:grpSp>
        <p:nvGrpSpPr>
          <p:cNvPr id="7" name="Group 52">
            <a:extLst>
              <a:ext uri="{FF2B5EF4-FFF2-40B4-BE49-F238E27FC236}">
                <a16:creationId xmlns:a16="http://schemas.microsoft.com/office/drawing/2014/main" id="{2C2E28F5-98C0-58B1-84F9-2C81C008531C}"/>
              </a:ext>
            </a:extLst>
          </p:cNvPr>
          <p:cNvGrpSpPr/>
          <p:nvPr/>
        </p:nvGrpSpPr>
        <p:grpSpPr>
          <a:xfrm>
            <a:off x="8403157" y="2733648"/>
            <a:ext cx="1190583" cy="1716042"/>
            <a:chOff x="7454582" y="3089397"/>
            <a:chExt cx="1260000" cy="1816095"/>
          </a:xfrm>
        </p:grpSpPr>
        <p:pic>
          <p:nvPicPr>
            <p:cNvPr id="8" name="Graphic 16">
              <a:extLst>
                <a:ext uri="{FF2B5EF4-FFF2-40B4-BE49-F238E27FC236}">
                  <a16:creationId xmlns:a16="http://schemas.microsoft.com/office/drawing/2014/main" id="{ED70718A-5CAD-A86C-53B8-ECED22650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4582" y="3089397"/>
              <a:ext cx="1260000" cy="1260000"/>
            </a:xfrm>
            <a:prstGeom prst="rect">
              <a:avLst/>
            </a:prstGeom>
          </p:spPr>
        </p:pic>
        <p:sp>
          <p:nvSpPr>
            <p:cNvPr id="9" name="TextBox 17">
              <a:extLst>
                <a:ext uri="{FF2B5EF4-FFF2-40B4-BE49-F238E27FC236}">
                  <a16:creationId xmlns:a16="http://schemas.microsoft.com/office/drawing/2014/main" id="{0B385366-BDD6-A08E-692A-A3BF37593314}"/>
                </a:ext>
              </a:extLst>
            </p:cNvPr>
            <p:cNvSpPr txBox="1"/>
            <p:nvPr/>
          </p:nvSpPr>
          <p:spPr>
            <a:xfrm>
              <a:off x="7703708" y="4284314"/>
              <a:ext cx="969021" cy="62117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Existing</a:t>
              </a:r>
            </a:p>
            <a:p>
              <a:pPr algn="ctr"/>
              <a:r>
                <a:rPr lang="en-NO" sz="1607">
                  <a:solidFill>
                    <a:srgbClr val="E3F7EF"/>
                  </a:solidFill>
                  <a:latin typeface="Arial" panose="020B0604020202020204" pitchFamily="34" charset="0"/>
                  <a:cs typeface="Arial" panose="020B0604020202020204" pitchFamily="34" charset="0"/>
                </a:rPr>
                <a:t>Reports</a:t>
              </a:r>
            </a:p>
          </p:txBody>
        </p:sp>
      </p:grpSp>
      <p:grpSp>
        <p:nvGrpSpPr>
          <p:cNvPr id="10" name="Group 20">
            <a:extLst>
              <a:ext uri="{FF2B5EF4-FFF2-40B4-BE49-F238E27FC236}">
                <a16:creationId xmlns:a16="http://schemas.microsoft.com/office/drawing/2014/main" id="{4FDB0D9C-EADF-52ED-6ADB-7DAD8245A647}"/>
              </a:ext>
            </a:extLst>
          </p:cNvPr>
          <p:cNvGrpSpPr/>
          <p:nvPr/>
        </p:nvGrpSpPr>
        <p:grpSpPr>
          <a:xfrm>
            <a:off x="1229225" y="1139252"/>
            <a:ext cx="1007007" cy="1095448"/>
            <a:chOff x="1476920" y="2603326"/>
            <a:chExt cx="1065721" cy="1159318"/>
          </a:xfrm>
        </p:grpSpPr>
        <p:pic>
          <p:nvPicPr>
            <p:cNvPr id="11" name="Graphic 8" descr="Database with solid fill">
              <a:extLst>
                <a:ext uri="{FF2B5EF4-FFF2-40B4-BE49-F238E27FC236}">
                  <a16:creationId xmlns:a16="http://schemas.microsoft.com/office/drawing/2014/main" id="{FEA40C38-4077-51E9-A843-2AC5181339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578" y="2603326"/>
              <a:ext cx="914400" cy="914400"/>
            </a:xfrm>
            <a:prstGeom prst="rect">
              <a:avLst/>
            </a:prstGeom>
          </p:spPr>
        </p:pic>
        <p:sp>
          <p:nvSpPr>
            <p:cNvPr id="12" name="TextBox 10">
              <a:extLst>
                <a:ext uri="{FF2B5EF4-FFF2-40B4-BE49-F238E27FC236}">
                  <a16:creationId xmlns:a16="http://schemas.microsoft.com/office/drawing/2014/main" id="{73D232F0-72D3-2451-9CC4-EBDA0C6B4BD4}"/>
                </a:ext>
              </a:extLst>
            </p:cNvPr>
            <p:cNvSpPr txBox="1"/>
            <p:nvPr/>
          </p:nvSpPr>
          <p:spPr>
            <a:xfrm>
              <a:off x="1476920" y="3403196"/>
              <a:ext cx="1065721" cy="35944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Source 1</a:t>
              </a:r>
            </a:p>
          </p:txBody>
        </p:sp>
      </p:grpSp>
      <p:grpSp>
        <p:nvGrpSpPr>
          <p:cNvPr id="13" name="Group 22">
            <a:extLst>
              <a:ext uri="{FF2B5EF4-FFF2-40B4-BE49-F238E27FC236}">
                <a16:creationId xmlns:a16="http://schemas.microsoft.com/office/drawing/2014/main" id="{DC51ED77-80B5-C4DB-5749-5229F7743E15}"/>
              </a:ext>
            </a:extLst>
          </p:cNvPr>
          <p:cNvGrpSpPr/>
          <p:nvPr/>
        </p:nvGrpSpPr>
        <p:grpSpPr>
          <a:xfrm>
            <a:off x="1229225" y="3327304"/>
            <a:ext cx="1007007" cy="1201971"/>
            <a:chOff x="1476920" y="2490592"/>
            <a:chExt cx="1065721" cy="1272052"/>
          </a:xfrm>
        </p:grpSpPr>
        <p:pic>
          <p:nvPicPr>
            <p:cNvPr id="14" name="Graphic 23" descr="Database with solid fill">
              <a:extLst>
                <a:ext uri="{FF2B5EF4-FFF2-40B4-BE49-F238E27FC236}">
                  <a16:creationId xmlns:a16="http://schemas.microsoft.com/office/drawing/2014/main" id="{2C7FA980-BFFD-F818-DA35-207BDEC1D0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578" y="2490592"/>
              <a:ext cx="914400" cy="914400"/>
            </a:xfrm>
            <a:prstGeom prst="rect">
              <a:avLst/>
            </a:prstGeom>
          </p:spPr>
        </p:pic>
        <p:sp>
          <p:nvSpPr>
            <p:cNvPr id="15" name="TextBox 24">
              <a:extLst>
                <a:ext uri="{FF2B5EF4-FFF2-40B4-BE49-F238E27FC236}">
                  <a16:creationId xmlns:a16="http://schemas.microsoft.com/office/drawing/2014/main" id="{F173639B-FFD5-93D4-2830-F499F3EFA994}"/>
                </a:ext>
              </a:extLst>
            </p:cNvPr>
            <p:cNvSpPr txBox="1"/>
            <p:nvPr/>
          </p:nvSpPr>
          <p:spPr>
            <a:xfrm>
              <a:off x="1476920" y="3403196"/>
              <a:ext cx="1065721" cy="35944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Source 2</a:t>
              </a:r>
            </a:p>
          </p:txBody>
        </p:sp>
      </p:grpSp>
      <p:cxnSp>
        <p:nvCxnSpPr>
          <p:cNvPr id="16" name="Elbow Connector 28">
            <a:extLst>
              <a:ext uri="{FF2B5EF4-FFF2-40B4-BE49-F238E27FC236}">
                <a16:creationId xmlns:a16="http://schemas.microsoft.com/office/drawing/2014/main" id="{DEE323C8-4623-4C41-FEC2-69D1753188DB}"/>
              </a:ext>
            </a:extLst>
          </p:cNvPr>
          <p:cNvCxnSpPr>
            <a:cxnSpLocks/>
            <a:stCxn id="11" idx="3"/>
          </p:cNvCxnSpPr>
          <p:nvPr/>
        </p:nvCxnSpPr>
        <p:spPr>
          <a:xfrm>
            <a:off x="2164738" y="1571263"/>
            <a:ext cx="1864610" cy="1106761"/>
          </a:xfrm>
          <a:prstGeom prst="bentConnector3">
            <a:avLst/>
          </a:prstGeom>
          <a:ln w="3810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32">
            <a:extLst>
              <a:ext uri="{FF2B5EF4-FFF2-40B4-BE49-F238E27FC236}">
                <a16:creationId xmlns:a16="http://schemas.microsoft.com/office/drawing/2014/main" id="{DE26FFA0-288A-09AD-C103-C33A8B017272}"/>
              </a:ext>
            </a:extLst>
          </p:cNvPr>
          <p:cNvCxnSpPr>
            <a:cxnSpLocks/>
            <a:stCxn id="14" idx="3"/>
          </p:cNvCxnSpPr>
          <p:nvPr/>
        </p:nvCxnSpPr>
        <p:spPr>
          <a:xfrm flipV="1">
            <a:off x="2164738" y="2678024"/>
            <a:ext cx="1864610" cy="1081292"/>
          </a:xfrm>
          <a:prstGeom prst="bentConnector3">
            <a:avLst>
              <a:gd name="adj1" fmla="val 50000"/>
            </a:avLst>
          </a:prstGeom>
          <a:ln w="3810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pic>
        <p:nvPicPr>
          <p:cNvPr id="19" name="Graphic 3">
            <a:extLst>
              <a:ext uri="{FF2B5EF4-FFF2-40B4-BE49-F238E27FC236}">
                <a16:creationId xmlns:a16="http://schemas.microsoft.com/office/drawing/2014/main" id="{F96A2E11-0F55-BD03-BB64-25978F1058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9190" y="4353087"/>
            <a:ext cx="1190583" cy="1190583"/>
          </a:xfrm>
          <a:prstGeom prst="rect">
            <a:avLst/>
          </a:prstGeom>
        </p:spPr>
      </p:pic>
      <p:pic>
        <p:nvPicPr>
          <p:cNvPr id="20" name="Graphic 6">
            <a:extLst>
              <a:ext uri="{FF2B5EF4-FFF2-40B4-BE49-F238E27FC236}">
                <a16:creationId xmlns:a16="http://schemas.microsoft.com/office/drawing/2014/main" id="{5E5724A3-6483-43C2-A751-F5BA35B09D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29349" y="4353087"/>
            <a:ext cx="1190583" cy="1190583"/>
          </a:xfrm>
          <a:prstGeom prst="rect">
            <a:avLst/>
          </a:prstGeom>
        </p:spPr>
      </p:pic>
      <p:cxnSp>
        <p:nvCxnSpPr>
          <p:cNvPr id="21" name="Straight Arrow Connector 7">
            <a:extLst>
              <a:ext uri="{FF2B5EF4-FFF2-40B4-BE49-F238E27FC236}">
                <a16:creationId xmlns:a16="http://schemas.microsoft.com/office/drawing/2014/main" id="{26BA36A2-7C91-87EA-0C13-6F0F322A604C}"/>
              </a:ext>
            </a:extLst>
          </p:cNvPr>
          <p:cNvCxnSpPr>
            <a:cxnSpLocks/>
            <a:endCxn id="20" idx="0"/>
          </p:cNvCxnSpPr>
          <p:nvPr/>
        </p:nvCxnSpPr>
        <p:spPr>
          <a:xfrm flipH="1">
            <a:off x="4624641" y="3796594"/>
            <a:ext cx="3" cy="556493"/>
          </a:xfrm>
          <a:prstGeom prst="straightConnector1">
            <a:avLst/>
          </a:prstGeom>
          <a:ln w="57150" cap="rnd">
            <a:solidFill>
              <a:schemeClr val="accent5"/>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18">
            <a:extLst>
              <a:ext uri="{FF2B5EF4-FFF2-40B4-BE49-F238E27FC236}">
                <a16:creationId xmlns:a16="http://schemas.microsoft.com/office/drawing/2014/main" id="{F4E04965-989A-D134-2DF7-76A93C5F96A4}"/>
              </a:ext>
            </a:extLst>
          </p:cNvPr>
          <p:cNvCxnSpPr>
            <a:cxnSpLocks/>
            <a:stCxn id="19" idx="1"/>
          </p:cNvCxnSpPr>
          <p:nvPr/>
        </p:nvCxnSpPr>
        <p:spPr>
          <a:xfrm flipH="1">
            <a:off x="5219932" y="4948378"/>
            <a:ext cx="1889258" cy="0"/>
          </a:xfrm>
          <a:prstGeom prst="straightConnector1">
            <a:avLst/>
          </a:prstGeom>
          <a:ln w="57150" cap="rnd">
            <a:solidFill>
              <a:schemeClr val="accent5"/>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7">
            <a:extLst>
              <a:ext uri="{FF2B5EF4-FFF2-40B4-BE49-F238E27FC236}">
                <a16:creationId xmlns:a16="http://schemas.microsoft.com/office/drawing/2014/main" id="{49BADC52-4F5F-46A3-01AB-1A01EC72F842}"/>
              </a:ext>
            </a:extLst>
          </p:cNvPr>
          <p:cNvSpPr txBox="1"/>
          <p:nvPr/>
        </p:nvSpPr>
        <p:spPr>
          <a:xfrm rot="5400000">
            <a:off x="5605520" y="3476366"/>
            <a:ext cx="1451038" cy="338554"/>
          </a:xfrm>
          <a:prstGeom prst="rect">
            <a:avLst/>
          </a:prstGeom>
          <a:noFill/>
          <a:ln>
            <a:noFill/>
          </a:ln>
        </p:spPr>
        <p:txBody>
          <a:bodyPr wrap="none" lIns="91440" tIns="45720" rIns="91440" bIns="45720" rtlCol="0" anchor="t">
            <a:spAutoFit/>
          </a:bodyPr>
          <a:lstStyle/>
          <a:p>
            <a:r>
              <a:rPr lang="en-NO" sz="1600" b="1" err="1">
                <a:solidFill>
                  <a:srgbClr val="E3F7EF"/>
                </a:solidFill>
              </a:rPr>
              <a:t>Semantic</a:t>
            </a:r>
            <a:r>
              <a:rPr lang="en-NO" sz="1600" b="1">
                <a:solidFill>
                  <a:srgbClr val="E3F7EF"/>
                </a:solidFill>
              </a:rPr>
              <a:t> Link</a:t>
            </a:r>
            <a:endParaRPr lang="nb-NO" sz="1600" b="1">
              <a:solidFill>
                <a:srgbClr val="E3F7EF"/>
              </a:solidFill>
              <a:cs typeface="Arial"/>
            </a:endParaRPr>
          </a:p>
        </p:txBody>
      </p:sp>
      <p:sp>
        <p:nvSpPr>
          <p:cNvPr id="25" name="TextBox 33">
            <a:extLst>
              <a:ext uri="{FF2B5EF4-FFF2-40B4-BE49-F238E27FC236}">
                <a16:creationId xmlns:a16="http://schemas.microsoft.com/office/drawing/2014/main" id="{EAA6B704-09E8-332B-57F6-EA617815E9E1}"/>
              </a:ext>
            </a:extLst>
          </p:cNvPr>
          <p:cNvSpPr txBox="1"/>
          <p:nvPr/>
        </p:nvSpPr>
        <p:spPr>
          <a:xfrm>
            <a:off x="3516006" y="5543671"/>
            <a:ext cx="2217274" cy="353943"/>
          </a:xfrm>
          <a:prstGeom prst="rect">
            <a:avLst/>
          </a:prstGeom>
          <a:noFill/>
        </p:spPr>
        <p:txBody>
          <a:bodyPr wrap="none" lIns="91440" tIns="45720" rIns="91440" bIns="45720" rtlCol="0" anchor="t">
            <a:spAutoFit/>
          </a:bodyPr>
          <a:lstStyle/>
          <a:p>
            <a:pPr algn="ctr"/>
            <a:r>
              <a:rPr lang="en-NO" sz="1700" b="1">
                <a:solidFill>
                  <a:srgbClr val="E3F7EF"/>
                </a:solidFill>
              </a:rPr>
              <a:t>Model &amp; Enrichments</a:t>
            </a:r>
            <a:endParaRPr lang="nb-NO" sz="1700" b="1">
              <a:solidFill>
                <a:srgbClr val="E3F7EF"/>
              </a:solidFill>
              <a:cs typeface="Arial"/>
            </a:endParaRPr>
          </a:p>
        </p:txBody>
      </p:sp>
      <p:sp>
        <p:nvSpPr>
          <p:cNvPr id="26" name="TextBox 34">
            <a:extLst>
              <a:ext uri="{FF2B5EF4-FFF2-40B4-BE49-F238E27FC236}">
                <a16:creationId xmlns:a16="http://schemas.microsoft.com/office/drawing/2014/main" id="{9BE9CDC3-B488-250A-D69F-2300D8DC51EE}"/>
              </a:ext>
            </a:extLst>
          </p:cNvPr>
          <p:cNvSpPr txBox="1"/>
          <p:nvPr/>
        </p:nvSpPr>
        <p:spPr>
          <a:xfrm>
            <a:off x="7293152" y="5537907"/>
            <a:ext cx="793807" cy="353943"/>
          </a:xfrm>
          <a:prstGeom prst="rect">
            <a:avLst/>
          </a:prstGeom>
          <a:noFill/>
        </p:spPr>
        <p:txBody>
          <a:bodyPr wrap="none" lIns="91440" tIns="45720" rIns="91440" bIns="45720" rtlCol="0" anchor="t">
            <a:spAutoFit/>
          </a:bodyPr>
          <a:lstStyle/>
          <a:p>
            <a:r>
              <a:rPr lang="en-NO" sz="1700" b="1">
                <a:solidFill>
                  <a:srgbClr val="E3F7EF"/>
                </a:solidFill>
              </a:rPr>
              <a:t>Enrich</a:t>
            </a:r>
            <a:endParaRPr lang="nb-NO" sz="1700" b="1">
              <a:solidFill>
                <a:srgbClr val="E3F7EF"/>
              </a:solidFill>
              <a:cs typeface="Arial"/>
            </a:endParaRPr>
          </a:p>
        </p:txBody>
      </p:sp>
      <p:grpSp>
        <p:nvGrpSpPr>
          <p:cNvPr id="3" name="Group 52">
            <a:extLst>
              <a:ext uri="{FF2B5EF4-FFF2-40B4-BE49-F238E27FC236}">
                <a16:creationId xmlns:a16="http://schemas.microsoft.com/office/drawing/2014/main" id="{376FE241-4BD7-B379-CD67-E2573F76BB03}"/>
              </a:ext>
            </a:extLst>
          </p:cNvPr>
          <p:cNvGrpSpPr/>
          <p:nvPr/>
        </p:nvGrpSpPr>
        <p:grpSpPr>
          <a:xfrm>
            <a:off x="8403157" y="1070982"/>
            <a:ext cx="1190583" cy="1716042"/>
            <a:chOff x="7454582" y="3089397"/>
            <a:chExt cx="1260000" cy="1816095"/>
          </a:xfrm>
        </p:grpSpPr>
        <p:pic>
          <p:nvPicPr>
            <p:cNvPr id="30" name="Graphic 16">
              <a:extLst>
                <a:ext uri="{FF2B5EF4-FFF2-40B4-BE49-F238E27FC236}">
                  <a16:creationId xmlns:a16="http://schemas.microsoft.com/office/drawing/2014/main" id="{3AB97B08-A008-2855-2C22-595833D75C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4582" y="3089397"/>
              <a:ext cx="1260000" cy="1260000"/>
            </a:xfrm>
            <a:prstGeom prst="rect">
              <a:avLst/>
            </a:prstGeom>
          </p:spPr>
        </p:pic>
        <p:sp>
          <p:nvSpPr>
            <p:cNvPr id="31" name="TextBox 17">
              <a:extLst>
                <a:ext uri="{FF2B5EF4-FFF2-40B4-BE49-F238E27FC236}">
                  <a16:creationId xmlns:a16="http://schemas.microsoft.com/office/drawing/2014/main" id="{C8764D2C-9AD7-C53C-2B88-FB1AE651D787}"/>
                </a:ext>
              </a:extLst>
            </p:cNvPr>
            <p:cNvSpPr txBox="1"/>
            <p:nvPr/>
          </p:nvSpPr>
          <p:spPr>
            <a:xfrm>
              <a:off x="7703708" y="4284314"/>
              <a:ext cx="969021" cy="621178"/>
            </a:xfrm>
            <a:prstGeom prst="rect">
              <a:avLst/>
            </a:prstGeom>
            <a:noFill/>
          </p:spPr>
          <p:txBody>
            <a:bodyPr wrap="none" rtlCol="0">
              <a:spAutoFit/>
            </a:bodyPr>
            <a:lstStyle/>
            <a:p>
              <a:pPr algn="ctr"/>
              <a:r>
                <a:rPr lang="en-NO" sz="1607">
                  <a:solidFill>
                    <a:srgbClr val="E3F7EF"/>
                  </a:solidFill>
                  <a:latin typeface="Arial" panose="020B0604020202020204" pitchFamily="34" charset="0"/>
                  <a:cs typeface="Arial" panose="020B0604020202020204" pitchFamily="34" charset="0"/>
                </a:rPr>
                <a:t>Existing</a:t>
              </a:r>
            </a:p>
            <a:p>
              <a:pPr algn="ctr"/>
              <a:r>
                <a:rPr lang="en-NO" sz="1607">
                  <a:solidFill>
                    <a:srgbClr val="E3F7EF"/>
                  </a:solidFill>
                  <a:latin typeface="Arial" panose="020B0604020202020204" pitchFamily="34" charset="0"/>
                  <a:cs typeface="Arial" panose="020B0604020202020204" pitchFamily="34" charset="0"/>
                </a:rPr>
                <a:t>Reports</a:t>
              </a:r>
            </a:p>
          </p:txBody>
        </p:sp>
      </p:grpSp>
      <p:grpSp>
        <p:nvGrpSpPr>
          <p:cNvPr id="36" name="Gruppe 35">
            <a:extLst>
              <a:ext uri="{FF2B5EF4-FFF2-40B4-BE49-F238E27FC236}">
                <a16:creationId xmlns:a16="http://schemas.microsoft.com/office/drawing/2014/main" id="{F0DE6037-9785-9B2E-22C2-D99C23BC80DD}"/>
              </a:ext>
            </a:extLst>
          </p:cNvPr>
          <p:cNvGrpSpPr/>
          <p:nvPr/>
        </p:nvGrpSpPr>
        <p:grpSpPr>
          <a:xfrm>
            <a:off x="10616596" y="250071"/>
            <a:ext cx="630000" cy="630000"/>
            <a:chOff x="7676636" y="2876051"/>
            <a:chExt cx="630000" cy="630000"/>
          </a:xfrm>
        </p:grpSpPr>
        <p:sp>
          <p:nvSpPr>
            <p:cNvPr id="34" name="Oval 17">
              <a:extLst>
                <a:ext uri="{FF2B5EF4-FFF2-40B4-BE49-F238E27FC236}">
                  <a16:creationId xmlns:a16="http://schemas.microsoft.com/office/drawing/2014/main" id="{19EE3605-1BA0-8273-4826-CEFECA589815}"/>
                </a:ext>
              </a:extLst>
            </p:cNvPr>
            <p:cNvSpPr>
              <a:spLocks noChangeAspect="1"/>
            </p:cNvSpPr>
            <p:nvPr/>
          </p:nvSpPr>
          <p:spPr>
            <a:xfrm>
              <a:off x="7676636" y="2876051"/>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rgbClr val="E3F7EF"/>
                </a:solidFill>
                <a:latin typeface="+mj-lt"/>
              </a:endParaRPr>
            </a:p>
          </p:txBody>
        </p:sp>
        <p:pic>
          <p:nvPicPr>
            <p:cNvPr id="35" name="Graphic 6" descr="Gears with solid fill">
              <a:extLst>
                <a:ext uri="{FF2B5EF4-FFF2-40B4-BE49-F238E27FC236}">
                  <a16:creationId xmlns:a16="http://schemas.microsoft.com/office/drawing/2014/main" id="{2AE24BED-95D4-49DE-1A70-B2AC0A3A5A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6636" y="2966051"/>
              <a:ext cx="450000" cy="450000"/>
            </a:xfrm>
            <a:prstGeom prst="rect">
              <a:avLst/>
            </a:prstGeom>
          </p:spPr>
        </p:pic>
      </p:grpSp>
    </p:spTree>
    <p:extLst>
      <p:ext uri="{BB962C8B-B14F-4D97-AF65-F5344CB8AC3E}">
        <p14:creationId xmlns:p14="http://schemas.microsoft.com/office/powerpoint/2010/main" val="2168171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943F1F-BBA4-F337-AF22-CEE50464B44A}"/>
              </a:ext>
            </a:extLst>
          </p:cNvPr>
          <p:cNvSpPr>
            <a:spLocks noGrp="1"/>
          </p:cNvSpPr>
          <p:nvPr>
            <p:ph type="ctrTitle"/>
          </p:nvPr>
        </p:nvSpPr>
        <p:spPr/>
        <p:txBody>
          <a:bodyPr/>
          <a:lstStyle/>
          <a:p>
            <a:r>
              <a:rPr lang="nb-NO" sz="9600">
                <a:solidFill>
                  <a:srgbClr val="FFFFFF"/>
                </a:solidFill>
                <a:effectLst>
                  <a:outerShdw blurRad="63500" dist="63500" dir="2700000" algn="tl" rotWithShape="0">
                    <a:srgbClr val="117865">
                      <a:lumMod val="50000"/>
                      <a:alpha val="50000"/>
                    </a:srgbClr>
                  </a:outerShdw>
                </a:effectLst>
                <a:ea typeface="Roboto"/>
                <a:cs typeface="Aptos Serif"/>
              </a:rPr>
              <a:t>Data Science</a:t>
            </a:r>
            <a:br>
              <a:rPr lang="nb-NO" sz="9600">
                <a:effectLst>
                  <a:outerShdw blurRad="63500" dist="63500" dir="2700000" algn="tl" rotWithShape="0">
                    <a:srgbClr val="117865">
                      <a:lumMod val="50000"/>
                      <a:alpha val="50000"/>
                    </a:srgbClr>
                  </a:outerShdw>
                </a:effectLst>
              </a:rPr>
            </a:br>
            <a:r>
              <a:rPr lang="nb-NO" sz="9600">
                <a:solidFill>
                  <a:srgbClr val="FFFFFF"/>
                </a:solidFill>
                <a:effectLst>
                  <a:outerShdw blurRad="63500" dist="63500" dir="2700000" algn="tl" rotWithShape="0">
                    <a:srgbClr val="117865">
                      <a:lumMod val="50000"/>
                      <a:alpha val="50000"/>
                    </a:srgbClr>
                  </a:outerShdw>
                </a:effectLst>
                <a:ea typeface="Roboto"/>
                <a:cs typeface="Aptos Serif"/>
              </a:rPr>
              <a:t>in Microsoft </a:t>
            </a:r>
            <a:r>
              <a:rPr lang="nb-NO" sz="9600" err="1">
                <a:solidFill>
                  <a:srgbClr val="FFFFFF"/>
                </a:solidFill>
                <a:effectLst>
                  <a:outerShdw blurRad="63500" dist="63500" dir="2700000" algn="tl" rotWithShape="0">
                    <a:srgbClr val="117865">
                      <a:lumMod val="50000"/>
                      <a:alpha val="50000"/>
                    </a:srgbClr>
                  </a:outerShdw>
                </a:effectLst>
                <a:ea typeface="Roboto"/>
                <a:cs typeface="Aptos Serif"/>
              </a:rPr>
              <a:t>Fabric</a:t>
            </a:r>
          </a:p>
        </p:txBody>
      </p:sp>
      <p:pic>
        <p:nvPicPr>
          <p:cNvPr id="4" name="Picture Placeholder 8">
            <a:extLst>
              <a:ext uri="{FF2B5EF4-FFF2-40B4-BE49-F238E27FC236}">
                <a16:creationId xmlns:a16="http://schemas.microsoft.com/office/drawing/2014/main" id="{EFA49A4C-767D-1FE9-EE38-DBE657924E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a:stretch/>
        </p:blipFill>
        <p:spPr>
          <a:xfrm>
            <a:off x="10573633" y="138022"/>
            <a:ext cx="748070" cy="748243"/>
          </a:xfrm>
          <a:prstGeom prst="rect">
            <a:avLst/>
          </a:prstGeom>
        </p:spPr>
      </p:pic>
    </p:spTree>
    <p:extLst>
      <p:ext uri="{BB962C8B-B14F-4D97-AF65-F5344CB8AC3E}">
        <p14:creationId xmlns:p14="http://schemas.microsoft.com/office/powerpoint/2010/main" val="2520424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348C-8781-3962-6D88-54DE7ED9B304}"/>
              </a:ext>
            </a:extLst>
          </p:cNvPr>
          <p:cNvSpPr>
            <a:spLocks noGrp="1"/>
          </p:cNvSpPr>
          <p:nvPr>
            <p:ph type="title"/>
          </p:nvPr>
        </p:nvSpPr>
        <p:spPr/>
        <p:txBody>
          <a:bodyPr/>
          <a:lstStyle/>
          <a:p>
            <a:r>
              <a:rPr lang="nb-NO"/>
              <a:t>Storing </a:t>
            </a:r>
            <a:r>
              <a:rPr lang="nb-NO" err="1"/>
              <a:t>predictions</a:t>
            </a:r>
            <a:r>
              <a:rPr lang="nb-NO"/>
              <a:t> </a:t>
            </a:r>
            <a:r>
              <a:rPr lang="nb-NO" err="1"/>
              <a:t>considerations</a:t>
            </a:r>
          </a:p>
        </p:txBody>
      </p:sp>
      <p:sp>
        <p:nvSpPr>
          <p:cNvPr id="3" name="Text Placeholder 2">
            <a:extLst>
              <a:ext uri="{FF2B5EF4-FFF2-40B4-BE49-F238E27FC236}">
                <a16:creationId xmlns:a16="http://schemas.microsoft.com/office/drawing/2014/main" id="{B0BB91C2-FC6C-62F2-D0D8-BE6040FEE514}"/>
              </a:ext>
            </a:extLst>
          </p:cNvPr>
          <p:cNvSpPr>
            <a:spLocks noGrp="1"/>
          </p:cNvSpPr>
          <p:nvPr>
            <p:ph idx="1"/>
          </p:nvPr>
        </p:nvSpPr>
        <p:spPr/>
        <p:txBody>
          <a:bodyPr vert="horz" lIns="0" tIns="0" rIns="0" bIns="0" rtlCol="0" anchor="t">
            <a:normAutofit/>
          </a:bodyPr>
          <a:lstStyle/>
          <a:p>
            <a:pPr marL="571500" indent="-571500">
              <a:buChar char="•"/>
            </a:pPr>
            <a:r>
              <a:rPr lang="en-US">
                <a:ea typeface="Roboto Light"/>
                <a:cs typeface="Arial"/>
              </a:rPr>
              <a:t>Modelling for Predictions</a:t>
            </a:r>
            <a:endParaRPr lang="nb-NO">
              <a:effectLst>
                <a:outerShdw blurRad="63500" dist="63500" dir="2700000" algn="tl" rotWithShape="0">
                  <a:srgbClr val="117865">
                    <a:lumMod val="50000"/>
                    <a:alpha val="50000"/>
                  </a:srgbClr>
                </a:outerShdw>
              </a:effectLst>
            </a:endParaRPr>
          </a:p>
          <a:p>
            <a:pPr marL="571500" indent="-571500">
              <a:buChar char="•"/>
            </a:pPr>
            <a:r>
              <a:rPr lang="en-NO">
                <a:ea typeface="Roboto Light"/>
                <a:cs typeface="Aptos Serif"/>
              </a:rPr>
              <a:t>Storage Mode for Integrating Predictions</a:t>
            </a:r>
            <a:endParaRPr lang="en-NO">
              <a:effectLst>
                <a:outerShdw blurRad="63500" dist="63500" dir="2700000" algn="tl" rotWithShape="0">
                  <a:srgbClr val="117865">
                    <a:lumMod val="50000"/>
                    <a:alpha val="50000"/>
                  </a:srgbClr>
                </a:outerShdw>
              </a:effectLst>
              <a:ea typeface="Roboto Light"/>
              <a:cs typeface="Aptos Serif"/>
            </a:endParaRPr>
          </a:p>
          <a:p>
            <a:pPr marL="571500" indent="-571500">
              <a:buChar char="•"/>
            </a:pPr>
            <a:r>
              <a:rPr lang="en-NO">
                <a:ea typeface="Roboto Light"/>
                <a:cs typeface="Aptos Serif"/>
              </a:rPr>
              <a:t>Circular dependencies</a:t>
            </a:r>
            <a:endParaRPr lang="en-NO">
              <a:effectLst>
                <a:outerShdw blurRad="63500" dist="63500" dir="2700000" algn="tl" rotWithShape="0">
                  <a:srgbClr val="117865">
                    <a:lumMod val="50000"/>
                    <a:alpha val="50000"/>
                  </a:srgbClr>
                </a:outerShdw>
              </a:effectLst>
            </a:endParaRPr>
          </a:p>
        </p:txBody>
      </p:sp>
      <p:grpSp>
        <p:nvGrpSpPr>
          <p:cNvPr id="11" name="Gruppe 10">
            <a:extLst>
              <a:ext uri="{FF2B5EF4-FFF2-40B4-BE49-F238E27FC236}">
                <a16:creationId xmlns:a16="http://schemas.microsoft.com/office/drawing/2014/main" id="{762C3372-868F-D8BD-D39C-4BD5B4EE12D9}"/>
              </a:ext>
            </a:extLst>
          </p:cNvPr>
          <p:cNvGrpSpPr/>
          <p:nvPr/>
        </p:nvGrpSpPr>
        <p:grpSpPr>
          <a:xfrm>
            <a:off x="10616596" y="250071"/>
            <a:ext cx="630000" cy="630000"/>
            <a:chOff x="7676636" y="2876051"/>
            <a:chExt cx="630000" cy="630000"/>
          </a:xfrm>
        </p:grpSpPr>
        <p:sp>
          <p:nvSpPr>
            <p:cNvPr id="9" name="Oval 17">
              <a:extLst>
                <a:ext uri="{FF2B5EF4-FFF2-40B4-BE49-F238E27FC236}">
                  <a16:creationId xmlns:a16="http://schemas.microsoft.com/office/drawing/2014/main" id="{DD36F414-F3B4-59E6-AB40-7431132527ED}"/>
                </a:ext>
              </a:extLst>
            </p:cNvPr>
            <p:cNvSpPr>
              <a:spLocks noChangeAspect="1"/>
            </p:cNvSpPr>
            <p:nvPr/>
          </p:nvSpPr>
          <p:spPr>
            <a:xfrm>
              <a:off x="7676636" y="2876051"/>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0" name="Graphic 6" descr="Gears with solid fill">
              <a:extLst>
                <a:ext uri="{FF2B5EF4-FFF2-40B4-BE49-F238E27FC236}">
                  <a16:creationId xmlns:a16="http://schemas.microsoft.com/office/drawing/2014/main" id="{9A129CDF-902B-73BF-8852-8F2A6969A2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6636" y="2966051"/>
              <a:ext cx="450000" cy="450000"/>
            </a:xfrm>
            <a:prstGeom prst="rect">
              <a:avLst/>
            </a:prstGeom>
          </p:spPr>
        </p:pic>
      </p:grpSp>
    </p:spTree>
    <p:extLst>
      <p:ext uri="{BB962C8B-B14F-4D97-AF65-F5344CB8AC3E}">
        <p14:creationId xmlns:p14="http://schemas.microsoft.com/office/powerpoint/2010/main" val="33035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348C-8781-3962-6D88-54DE7ED9B304}"/>
              </a:ext>
            </a:extLst>
          </p:cNvPr>
          <p:cNvSpPr>
            <a:spLocks noGrp="1"/>
          </p:cNvSpPr>
          <p:nvPr>
            <p:ph type="title"/>
          </p:nvPr>
        </p:nvSpPr>
        <p:spPr/>
        <p:txBody>
          <a:bodyPr/>
          <a:lstStyle/>
          <a:p>
            <a:r>
              <a:rPr lang="en-US">
                <a:solidFill>
                  <a:srgbClr val="FFFFFF"/>
                </a:solidFill>
                <a:ea typeface="Roboto"/>
                <a:cs typeface="Aptos Serif"/>
              </a:rPr>
              <a:t>One-Directional and Iterative Approach</a:t>
            </a:r>
            <a:endParaRPr lang="en-US">
              <a:solidFill>
                <a:srgbClr val="FFFFFF"/>
              </a:solidFill>
            </a:endParaRPr>
          </a:p>
        </p:txBody>
      </p:sp>
      <p:grpSp>
        <p:nvGrpSpPr>
          <p:cNvPr id="42" name="Group 41">
            <a:extLst>
              <a:ext uri="{FF2B5EF4-FFF2-40B4-BE49-F238E27FC236}">
                <a16:creationId xmlns:a16="http://schemas.microsoft.com/office/drawing/2014/main" id="{35BE9167-74A7-2C53-9DD2-3DCB0A38C6EB}"/>
              </a:ext>
            </a:extLst>
          </p:cNvPr>
          <p:cNvGrpSpPr/>
          <p:nvPr/>
        </p:nvGrpSpPr>
        <p:grpSpPr>
          <a:xfrm>
            <a:off x="3851135" y="2882165"/>
            <a:ext cx="1190583" cy="1523374"/>
            <a:chOff x="7109190" y="4353087"/>
            <a:chExt cx="1190583" cy="1523374"/>
          </a:xfrm>
        </p:grpSpPr>
        <p:pic>
          <p:nvPicPr>
            <p:cNvPr id="31" name="Graphic 3">
              <a:extLst>
                <a:ext uri="{FF2B5EF4-FFF2-40B4-BE49-F238E27FC236}">
                  <a16:creationId xmlns:a16="http://schemas.microsoft.com/office/drawing/2014/main" id="{06372C7D-020E-F22F-3128-B05D73527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9190" y="4353087"/>
              <a:ext cx="1190583" cy="1190583"/>
            </a:xfrm>
            <a:prstGeom prst="rect">
              <a:avLst/>
            </a:prstGeom>
          </p:spPr>
        </p:pic>
        <p:sp>
          <p:nvSpPr>
            <p:cNvPr id="32" name="TextBox 34">
              <a:extLst>
                <a:ext uri="{FF2B5EF4-FFF2-40B4-BE49-F238E27FC236}">
                  <a16:creationId xmlns:a16="http://schemas.microsoft.com/office/drawing/2014/main" id="{8CEE9EAC-58C5-02EE-D6CA-F7AE7B202854}"/>
                </a:ext>
              </a:extLst>
            </p:cNvPr>
            <p:cNvSpPr txBox="1"/>
            <p:nvPr/>
          </p:nvSpPr>
          <p:spPr>
            <a:xfrm>
              <a:off x="7292354" y="5537907"/>
              <a:ext cx="824265" cy="338554"/>
            </a:xfrm>
            <a:prstGeom prst="rect">
              <a:avLst/>
            </a:prstGeom>
            <a:noFill/>
          </p:spPr>
          <p:txBody>
            <a:bodyPr wrap="none" lIns="91440" tIns="45720" rIns="91440" bIns="45720" rtlCol="0" anchor="t">
              <a:spAutoFit/>
            </a:bodyPr>
            <a:lstStyle/>
            <a:p>
              <a:pPr algn="ctr"/>
              <a:r>
                <a:rPr lang="en-NO" sz="1600" err="1">
                  <a:solidFill>
                    <a:srgbClr val="FFFFFF"/>
                  </a:solidFill>
                  <a:latin typeface="Arial"/>
                  <a:cs typeface="Arial"/>
                </a:rPr>
                <a:t>Extract</a:t>
              </a:r>
              <a:endParaRPr lang="nb-NO" sz="1600" err="1">
                <a:solidFill>
                  <a:srgbClr val="FFFFFF"/>
                </a:solidFill>
                <a:latin typeface="Arial"/>
                <a:cs typeface="Arial"/>
              </a:endParaRPr>
            </a:p>
          </p:txBody>
        </p:sp>
      </p:grpSp>
      <p:grpSp>
        <p:nvGrpSpPr>
          <p:cNvPr id="78" name="Group 77">
            <a:extLst>
              <a:ext uri="{FF2B5EF4-FFF2-40B4-BE49-F238E27FC236}">
                <a16:creationId xmlns:a16="http://schemas.microsoft.com/office/drawing/2014/main" id="{93C29CB0-7B57-E7EC-6C9D-56B56ADA3265}"/>
              </a:ext>
            </a:extLst>
          </p:cNvPr>
          <p:cNvGrpSpPr/>
          <p:nvPr/>
        </p:nvGrpSpPr>
        <p:grpSpPr>
          <a:xfrm>
            <a:off x="9352104" y="1965880"/>
            <a:ext cx="1190583" cy="3550727"/>
            <a:chOff x="9352104" y="1965880"/>
            <a:chExt cx="1190583" cy="3550727"/>
          </a:xfrm>
        </p:grpSpPr>
        <p:grpSp>
          <p:nvGrpSpPr>
            <p:cNvPr id="33" name="Group 52">
              <a:extLst>
                <a:ext uri="{FF2B5EF4-FFF2-40B4-BE49-F238E27FC236}">
                  <a16:creationId xmlns:a16="http://schemas.microsoft.com/office/drawing/2014/main" id="{A7166221-461B-CD4A-B834-77C0262F46A3}"/>
                </a:ext>
              </a:extLst>
            </p:cNvPr>
            <p:cNvGrpSpPr/>
            <p:nvPr/>
          </p:nvGrpSpPr>
          <p:grpSpPr>
            <a:xfrm>
              <a:off x="9352104" y="3845327"/>
              <a:ext cx="1190583" cy="1671280"/>
              <a:chOff x="7454582" y="3089397"/>
              <a:chExt cx="1260000" cy="1768723"/>
            </a:xfrm>
          </p:grpSpPr>
          <p:pic>
            <p:nvPicPr>
              <p:cNvPr id="34" name="Graphic 16">
                <a:extLst>
                  <a:ext uri="{FF2B5EF4-FFF2-40B4-BE49-F238E27FC236}">
                    <a16:creationId xmlns:a16="http://schemas.microsoft.com/office/drawing/2014/main" id="{E9F1EEC4-D169-6815-10F1-F019C0620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4582" y="3089397"/>
                <a:ext cx="1260000" cy="1260000"/>
              </a:xfrm>
              <a:prstGeom prst="rect">
                <a:avLst/>
              </a:prstGeom>
            </p:spPr>
          </p:pic>
          <p:sp>
            <p:nvSpPr>
              <p:cNvPr id="35" name="TextBox 17">
                <a:extLst>
                  <a:ext uri="{FF2B5EF4-FFF2-40B4-BE49-F238E27FC236}">
                    <a16:creationId xmlns:a16="http://schemas.microsoft.com/office/drawing/2014/main" id="{5F370976-EAA4-435C-3843-958FE8DDEDA6}"/>
                  </a:ext>
                </a:extLst>
              </p:cNvPr>
              <p:cNvSpPr txBox="1"/>
              <p:nvPr/>
            </p:nvSpPr>
            <p:spPr>
              <a:xfrm>
                <a:off x="7544920" y="4236942"/>
                <a:ext cx="1019915" cy="621178"/>
              </a:xfrm>
              <a:prstGeom prst="rect">
                <a:avLst/>
              </a:prstGeom>
              <a:noFill/>
            </p:spPr>
            <p:txBody>
              <a:bodyPr wrap="none" lIns="91440" tIns="45720" rIns="91440" bIns="45720" rtlCol="0" anchor="t">
                <a:spAutoFit/>
              </a:bodyPr>
              <a:lstStyle/>
              <a:p>
                <a:pPr algn="ctr"/>
                <a:r>
                  <a:rPr lang="en-NO" sz="1600">
                    <a:solidFill>
                      <a:srgbClr val="FFFFFF"/>
                    </a:solidFill>
                    <a:latin typeface="Arial"/>
                    <a:cs typeface="Arial"/>
                  </a:rPr>
                  <a:t>Existing </a:t>
                </a:r>
                <a:endParaRPr lang="nb-NO" sz="1600">
                  <a:solidFill>
                    <a:srgbClr val="FFFFFF"/>
                  </a:solidFill>
                  <a:latin typeface="Arial"/>
                  <a:cs typeface="Arial"/>
                </a:endParaRPr>
              </a:p>
              <a:p>
                <a:pPr algn="ctr"/>
                <a:r>
                  <a:rPr lang="en-NO" sz="1600">
                    <a:solidFill>
                      <a:srgbClr val="FFFFFF"/>
                    </a:solidFill>
                    <a:latin typeface="Arial"/>
                    <a:cs typeface="Arial"/>
                  </a:rPr>
                  <a:t>Report 2</a:t>
                </a:r>
              </a:p>
            </p:txBody>
          </p:sp>
        </p:grpSp>
        <p:grpSp>
          <p:nvGrpSpPr>
            <p:cNvPr id="36" name="Group 52">
              <a:extLst>
                <a:ext uri="{FF2B5EF4-FFF2-40B4-BE49-F238E27FC236}">
                  <a16:creationId xmlns:a16="http://schemas.microsoft.com/office/drawing/2014/main" id="{EA92AEB6-9824-7869-51DC-2F158F832010}"/>
                </a:ext>
              </a:extLst>
            </p:cNvPr>
            <p:cNvGrpSpPr/>
            <p:nvPr/>
          </p:nvGrpSpPr>
          <p:grpSpPr>
            <a:xfrm>
              <a:off x="9352104" y="1965880"/>
              <a:ext cx="1190583" cy="1671280"/>
              <a:chOff x="7454582" y="3089397"/>
              <a:chExt cx="1260000" cy="1768723"/>
            </a:xfrm>
          </p:grpSpPr>
          <p:pic>
            <p:nvPicPr>
              <p:cNvPr id="37" name="Graphic 16">
                <a:extLst>
                  <a:ext uri="{FF2B5EF4-FFF2-40B4-BE49-F238E27FC236}">
                    <a16:creationId xmlns:a16="http://schemas.microsoft.com/office/drawing/2014/main" id="{BEBAF948-2FD7-3DF0-1251-8B37C19F6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4582" y="3089397"/>
                <a:ext cx="1260000" cy="1260000"/>
              </a:xfrm>
              <a:prstGeom prst="rect">
                <a:avLst/>
              </a:prstGeom>
            </p:spPr>
          </p:pic>
          <p:sp>
            <p:nvSpPr>
              <p:cNvPr id="38" name="TextBox 17">
                <a:extLst>
                  <a:ext uri="{FF2B5EF4-FFF2-40B4-BE49-F238E27FC236}">
                    <a16:creationId xmlns:a16="http://schemas.microsoft.com/office/drawing/2014/main" id="{668BF141-C5BC-65B5-0386-393910AB15DC}"/>
                  </a:ext>
                </a:extLst>
              </p:cNvPr>
              <p:cNvSpPr txBox="1"/>
              <p:nvPr/>
            </p:nvSpPr>
            <p:spPr>
              <a:xfrm>
                <a:off x="7544920" y="4236942"/>
                <a:ext cx="1019915" cy="621178"/>
              </a:xfrm>
              <a:prstGeom prst="rect">
                <a:avLst/>
              </a:prstGeom>
              <a:noFill/>
            </p:spPr>
            <p:txBody>
              <a:bodyPr wrap="none" lIns="91440" tIns="45720" rIns="91440" bIns="45720" rtlCol="0" anchor="t">
                <a:spAutoFit/>
              </a:bodyPr>
              <a:lstStyle/>
              <a:p>
                <a:pPr algn="ctr"/>
                <a:r>
                  <a:rPr lang="en-NO" sz="1600" err="1">
                    <a:solidFill>
                      <a:schemeClr val="bg1"/>
                    </a:solidFill>
                    <a:latin typeface="Arial"/>
                    <a:cs typeface="Arial"/>
                  </a:rPr>
                  <a:t>Existing</a:t>
                </a:r>
                <a:r>
                  <a:rPr lang="en-NO" sz="1600">
                    <a:solidFill>
                      <a:schemeClr val="bg1"/>
                    </a:solidFill>
                    <a:latin typeface="Arial"/>
                    <a:cs typeface="Arial"/>
                  </a:rPr>
                  <a:t> </a:t>
                </a:r>
                <a:endParaRPr lang="nb-NO" sz="1600">
                  <a:solidFill>
                    <a:schemeClr val="bg1"/>
                  </a:solidFill>
                  <a:latin typeface="Arial"/>
                  <a:cs typeface="Arial"/>
                </a:endParaRPr>
              </a:p>
              <a:p>
                <a:pPr algn="ctr"/>
                <a:r>
                  <a:rPr lang="en-NO" sz="1600">
                    <a:solidFill>
                      <a:schemeClr val="bg1"/>
                    </a:solidFill>
                    <a:latin typeface="Arial"/>
                    <a:cs typeface="Arial"/>
                  </a:rPr>
                  <a:t>Report 1</a:t>
                </a:r>
              </a:p>
            </p:txBody>
          </p:sp>
        </p:grpSp>
      </p:grpSp>
      <p:grpSp>
        <p:nvGrpSpPr>
          <p:cNvPr id="3" name="Group 53">
            <a:extLst>
              <a:ext uri="{FF2B5EF4-FFF2-40B4-BE49-F238E27FC236}">
                <a16:creationId xmlns:a16="http://schemas.microsoft.com/office/drawing/2014/main" id="{A55672B9-7649-3D2E-D7AB-E9956F935645}"/>
              </a:ext>
            </a:extLst>
          </p:cNvPr>
          <p:cNvGrpSpPr/>
          <p:nvPr/>
        </p:nvGrpSpPr>
        <p:grpSpPr>
          <a:xfrm>
            <a:off x="7578849" y="3031264"/>
            <a:ext cx="1099980" cy="1749527"/>
            <a:chOff x="4339352" y="3089397"/>
            <a:chExt cx="1436080" cy="2284094"/>
          </a:xfrm>
        </p:grpSpPr>
        <p:pic>
          <p:nvPicPr>
            <p:cNvPr id="13" name="Graphic 12">
              <a:extLst>
                <a:ext uri="{FF2B5EF4-FFF2-40B4-BE49-F238E27FC236}">
                  <a16:creationId xmlns:a16="http://schemas.microsoft.com/office/drawing/2014/main" id="{D83AAAD8-3F44-611C-A5AE-7E4C57BBFB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27383" y="3089397"/>
              <a:ext cx="1260000" cy="1260000"/>
            </a:xfrm>
            <a:prstGeom prst="rect">
              <a:avLst/>
            </a:prstGeom>
          </p:spPr>
        </p:pic>
        <p:sp>
          <p:nvSpPr>
            <p:cNvPr id="14" name="TextBox 14">
              <a:extLst>
                <a:ext uri="{FF2B5EF4-FFF2-40B4-BE49-F238E27FC236}">
                  <a16:creationId xmlns:a16="http://schemas.microsoft.com/office/drawing/2014/main" id="{94F9A721-3B4F-A17A-97B8-061C37329D52}"/>
                </a:ext>
              </a:extLst>
            </p:cNvPr>
            <p:cNvSpPr txBox="1"/>
            <p:nvPr/>
          </p:nvSpPr>
          <p:spPr>
            <a:xfrm>
              <a:off x="4339352" y="4284314"/>
              <a:ext cx="1436080" cy="1089177"/>
            </a:xfrm>
            <a:prstGeom prst="rect">
              <a:avLst/>
            </a:prstGeom>
            <a:noFill/>
          </p:spPr>
          <p:txBody>
            <a:bodyPr wrap="none" lIns="91440" tIns="45720" rIns="91440" bIns="45720" rtlCol="0" anchor="t">
              <a:spAutoFit/>
            </a:bodyPr>
            <a:lstStyle/>
            <a:p>
              <a:pPr algn="ctr"/>
              <a:r>
                <a:rPr lang="en-NO" sz="1600">
                  <a:solidFill>
                    <a:srgbClr val="FFFFFF"/>
                  </a:solidFill>
                  <a:latin typeface="Arial"/>
                  <a:cs typeface="Arial"/>
                </a:rPr>
                <a:t>New</a:t>
              </a:r>
              <a:endParaRPr lang="nb-NO" sz="1600">
                <a:solidFill>
                  <a:srgbClr val="FFFFFF"/>
                </a:solidFill>
                <a:latin typeface="Arial"/>
                <a:cs typeface="Arial"/>
              </a:endParaRPr>
            </a:p>
            <a:p>
              <a:pPr algn="ctr"/>
              <a:r>
                <a:rPr lang="en-NO" sz="1600">
                  <a:solidFill>
                    <a:srgbClr val="FFFFFF"/>
                  </a:solidFill>
                  <a:latin typeface="Arial"/>
                  <a:cs typeface="Arial"/>
                </a:rPr>
                <a:t>Semantic </a:t>
              </a:r>
            </a:p>
            <a:p>
              <a:pPr algn="ctr"/>
              <a:r>
                <a:rPr lang="en-NO" sz="1600">
                  <a:solidFill>
                    <a:srgbClr val="FFFFFF"/>
                  </a:solidFill>
                  <a:latin typeface="Arial"/>
                  <a:cs typeface="Arial"/>
                </a:rPr>
                <a:t>Model(s)</a:t>
              </a:r>
            </a:p>
          </p:txBody>
        </p:sp>
      </p:grpSp>
      <p:grpSp>
        <p:nvGrpSpPr>
          <p:cNvPr id="79" name="Group 78">
            <a:extLst>
              <a:ext uri="{FF2B5EF4-FFF2-40B4-BE49-F238E27FC236}">
                <a16:creationId xmlns:a16="http://schemas.microsoft.com/office/drawing/2014/main" id="{52DF09D9-A1DA-DC4E-4E88-72B24C536962}"/>
              </a:ext>
            </a:extLst>
          </p:cNvPr>
          <p:cNvGrpSpPr/>
          <p:nvPr/>
        </p:nvGrpSpPr>
        <p:grpSpPr>
          <a:xfrm>
            <a:off x="5714992" y="2877758"/>
            <a:ext cx="1190583" cy="1788492"/>
            <a:chOff x="5977150" y="2877758"/>
            <a:chExt cx="1190583" cy="1788492"/>
          </a:xfrm>
        </p:grpSpPr>
        <p:pic>
          <p:nvPicPr>
            <p:cNvPr id="16" name="Graphic 6">
              <a:extLst>
                <a:ext uri="{FF2B5EF4-FFF2-40B4-BE49-F238E27FC236}">
                  <a16:creationId xmlns:a16="http://schemas.microsoft.com/office/drawing/2014/main" id="{AC5D2567-D44B-C194-9F98-F1C0CB52C4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7150" y="2877758"/>
              <a:ext cx="1190583" cy="1190583"/>
            </a:xfrm>
            <a:prstGeom prst="rect">
              <a:avLst/>
            </a:prstGeom>
          </p:spPr>
        </p:pic>
        <p:sp>
          <p:nvSpPr>
            <p:cNvPr id="15" name="TextBox 34">
              <a:extLst>
                <a:ext uri="{FF2B5EF4-FFF2-40B4-BE49-F238E27FC236}">
                  <a16:creationId xmlns:a16="http://schemas.microsoft.com/office/drawing/2014/main" id="{41CC72E1-57B5-E849-AE72-CA89BE73CA7C}"/>
                </a:ext>
              </a:extLst>
            </p:cNvPr>
            <p:cNvSpPr txBox="1"/>
            <p:nvPr/>
          </p:nvSpPr>
          <p:spPr>
            <a:xfrm>
              <a:off x="6021728" y="4081475"/>
              <a:ext cx="1069988" cy="584775"/>
            </a:xfrm>
            <a:prstGeom prst="rect">
              <a:avLst/>
            </a:prstGeom>
            <a:noFill/>
          </p:spPr>
          <p:txBody>
            <a:bodyPr wrap="square" lIns="91440" tIns="45720" rIns="91440" bIns="45720" rtlCol="0" anchor="t">
              <a:spAutoFit/>
            </a:bodyPr>
            <a:lstStyle/>
            <a:p>
              <a:pPr algn="ctr"/>
              <a:r>
                <a:rPr lang="en-NO" sz="1600">
                  <a:solidFill>
                    <a:srgbClr val="FFFFFF"/>
                  </a:solidFill>
                  <a:latin typeface="Arial"/>
                  <a:cs typeface="Arial"/>
                </a:rPr>
                <a:t>Gold /</a:t>
              </a:r>
              <a:endParaRPr lang="nb-NO" sz="1600">
                <a:solidFill>
                  <a:srgbClr val="FFFFFF"/>
                </a:solidFill>
                <a:latin typeface="Arial"/>
                <a:cs typeface="Arial"/>
              </a:endParaRPr>
            </a:p>
            <a:p>
              <a:pPr algn="ctr"/>
              <a:r>
                <a:rPr lang="nb-NO" sz="1600">
                  <a:solidFill>
                    <a:srgbClr val="FFFFFF"/>
                  </a:solidFill>
                  <a:latin typeface="Arial"/>
                  <a:cs typeface="Arial"/>
                </a:rPr>
                <a:t>Platinum</a:t>
              </a:r>
            </a:p>
          </p:txBody>
        </p:sp>
      </p:grpSp>
      <p:grpSp>
        <p:nvGrpSpPr>
          <p:cNvPr id="80" name="Group 79">
            <a:extLst>
              <a:ext uri="{FF2B5EF4-FFF2-40B4-BE49-F238E27FC236}">
                <a16:creationId xmlns:a16="http://schemas.microsoft.com/office/drawing/2014/main" id="{61DF25D0-5653-65B8-52EB-B91D3CEC7876}"/>
              </a:ext>
            </a:extLst>
          </p:cNvPr>
          <p:cNvGrpSpPr/>
          <p:nvPr/>
        </p:nvGrpSpPr>
        <p:grpSpPr>
          <a:xfrm>
            <a:off x="2100322" y="2160154"/>
            <a:ext cx="1077539" cy="3021459"/>
            <a:chOff x="2332485" y="2160154"/>
            <a:chExt cx="1077539" cy="3021459"/>
          </a:xfrm>
        </p:grpSpPr>
        <p:grpSp>
          <p:nvGrpSpPr>
            <p:cNvPr id="4" name="Group 53">
              <a:extLst>
                <a:ext uri="{FF2B5EF4-FFF2-40B4-BE49-F238E27FC236}">
                  <a16:creationId xmlns:a16="http://schemas.microsoft.com/office/drawing/2014/main" id="{814D7E32-5E66-EE60-A5BD-97F1237F4B59}"/>
                </a:ext>
              </a:extLst>
            </p:cNvPr>
            <p:cNvGrpSpPr/>
            <p:nvPr/>
          </p:nvGrpSpPr>
          <p:grpSpPr>
            <a:xfrm>
              <a:off x="2332485" y="2160154"/>
              <a:ext cx="1077539" cy="1254905"/>
              <a:chOff x="4354002" y="3089397"/>
              <a:chExt cx="1406782" cy="1638340"/>
            </a:xfrm>
          </p:grpSpPr>
          <p:pic>
            <p:nvPicPr>
              <p:cNvPr id="5" name="Graphic 4">
                <a:extLst>
                  <a:ext uri="{FF2B5EF4-FFF2-40B4-BE49-F238E27FC236}">
                    <a16:creationId xmlns:a16="http://schemas.microsoft.com/office/drawing/2014/main" id="{ADFC55DC-7BB3-DDF8-5624-A8ECB8430D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27383" y="3089397"/>
                <a:ext cx="1260000" cy="1260000"/>
              </a:xfrm>
              <a:prstGeom prst="rect">
                <a:avLst/>
              </a:prstGeom>
            </p:spPr>
          </p:pic>
          <p:sp>
            <p:nvSpPr>
              <p:cNvPr id="6" name="TextBox 14">
                <a:extLst>
                  <a:ext uri="{FF2B5EF4-FFF2-40B4-BE49-F238E27FC236}">
                    <a16:creationId xmlns:a16="http://schemas.microsoft.com/office/drawing/2014/main" id="{6476C217-5EBE-66F1-70C0-3C2B15AB3681}"/>
                  </a:ext>
                </a:extLst>
              </p:cNvPr>
              <p:cNvSpPr txBox="1"/>
              <p:nvPr/>
            </p:nvSpPr>
            <p:spPr>
              <a:xfrm>
                <a:off x="4354002" y="4284314"/>
                <a:ext cx="1406782" cy="443423"/>
              </a:xfrm>
              <a:prstGeom prst="rect">
                <a:avLst/>
              </a:prstGeom>
              <a:noFill/>
            </p:spPr>
            <p:txBody>
              <a:bodyPr wrap="none" lIns="91440" tIns="45720" rIns="91440" bIns="45720" rtlCol="0" anchor="t">
                <a:spAutoFit/>
              </a:bodyPr>
              <a:lstStyle/>
              <a:p>
                <a:pPr algn="ctr"/>
                <a:r>
                  <a:rPr lang="en-NO" sz="1600">
                    <a:solidFill>
                      <a:srgbClr val="FFFFFF"/>
                    </a:solidFill>
                    <a:latin typeface="Arial"/>
                    <a:cs typeface="Arial"/>
                  </a:rPr>
                  <a:t>Existing 1</a:t>
                </a:r>
                <a:endParaRPr lang="nb-NO" sz="1600">
                  <a:solidFill>
                    <a:srgbClr val="FFFFFF"/>
                  </a:solidFill>
                  <a:latin typeface="Arial"/>
                  <a:cs typeface="Arial"/>
                </a:endParaRPr>
              </a:p>
            </p:txBody>
          </p:sp>
        </p:grpSp>
        <p:grpSp>
          <p:nvGrpSpPr>
            <p:cNvPr id="17" name="Group 53">
              <a:extLst>
                <a:ext uri="{FF2B5EF4-FFF2-40B4-BE49-F238E27FC236}">
                  <a16:creationId xmlns:a16="http://schemas.microsoft.com/office/drawing/2014/main" id="{A5D13964-0C9A-9F0A-344B-CD594AF28CE0}"/>
                </a:ext>
              </a:extLst>
            </p:cNvPr>
            <p:cNvGrpSpPr/>
            <p:nvPr/>
          </p:nvGrpSpPr>
          <p:grpSpPr>
            <a:xfrm>
              <a:off x="2334886" y="3927799"/>
              <a:ext cx="1072730" cy="1253814"/>
              <a:chOff x="4357141" y="3089397"/>
              <a:chExt cx="1400503" cy="1636916"/>
            </a:xfrm>
          </p:grpSpPr>
          <p:pic>
            <p:nvPicPr>
              <p:cNvPr id="18" name="Graphic 17">
                <a:extLst>
                  <a:ext uri="{FF2B5EF4-FFF2-40B4-BE49-F238E27FC236}">
                    <a16:creationId xmlns:a16="http://schemas.microsoft.com/office/drawing/2014/main" id="{F888FA53-12C2-8F07-7416-651146A07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27383" y="3089397"/>
                <a:ext cx="1260000" cy="1260000"/>
              </a:xfrm>
              <a:prstGeom prst="rect">
                <a:avLst/>
              </a:prstGeom>
            </p:spPr>
          </p:pic>
          <p:sp>
            <p:nvSpPr>
              <p:cNvPr id="19" name="TextBox 14">
                <a:extLst>
                  <a:ext uri="{FF2B5EF4-FFF2-40B4-BE49-F238E27FC236}">
                    <a16:creationId xmlns:a16="http://schemas.microsoft.com/office/drawing/2014/main" id="{15CB1862-DF4F-61F6-E6C3-1998A12D3351}"/>
                  </a:ext>
                </a:extLst>
              </p:cNvPr>
              <p:cNvSpPr txBox="1"/>
              <p:nvPr/>
            </p:nvSpPr>
            <p:spPr>
              <a:xfrm>
                <a:off x="4357141" y="4284314"/>
                <a:ext cx="1400503" cy="441999"/>
              </a:xfrm>
              <a:prstGeom prst="rect">
                <a:avLst/>
              </a:prstGeom>
              <a:noFill/>
            </p:spPr>
            <p:txBody>
              <a:bodyPr wrap="none" lIns="91440" tIns="45720" rIns="91440" bIns="45720" rtlCol="0" anchor="t">
                <a:spAutoFit/>
              </a:bodyPr>
              <a:lstStyle/>
              <a:p>
                <a:pPr algn="ctr"/>
                <a:r>
                  <a:rPr lang="en-NO" sz="1600">
                    <a:solidFill>
                      <a:srgbClr val="FFFFFF"/>
                    </a:solidFill>
                    <a:latin typeface="Arial"/>
                    <a:cs typeface="Arial"/>
                  </a:rPr>
                  <a:t>Existing 2</a:t>
                </a:r>
                <a:endParaRPr lang="nb-NO" sz="1600">
                  <a:solidFill>
                    <a:srgbClr val="FFFFFF"/>
                  </a:solidFill>
                  <a:latin typeface="Arial"/>
                  <a:cs typeface="Arial"/>
                </a:endParaRPr>
              </a:p>
            </p:txBody>
          </p:sp>
        </p:grpSp>
      </p:grpSp>
      <p:grpSp>
        <p:nvGrpSpPr>
          <p:cNvPr id="81" name="Group 80">
            <a:extLst>
              <a:ext uri="{FF2B5EF4-FFF2-40B4-BE49-F238E27FC236}">
                <a16:creationId xmlns:a16="http://schemas.microsoft.com/office/drawing/2014/main" id="{EAEE9364-F27C-7508-7E67-7BA0E6CFFDDF}"/>
              </a:ext>
            </a:extLst>
          </p:cNvPr>
          <p:cNvGrpSpPr/>
          <p:nvPr/>
        </p:nvGrpSpPr>
        <p:grpSpPr>
          <a:xfrm>
            <a:off x="397875" y="2213390"/>
            <a:ext cx="1029168" cy="2856787"/>
            <a:chOff x="397875" y="2213390"/>
            <a:chExt cx="1029168" cy="2856787"/>
          </a:xfrm>
        </p:grpSpPr>
        <p:grpSp>
          <p:nvGrpSpPr>
            <p:cNvPr id="10" name="Group 20">
              <a:extLst>
                <a:ext uri="{FF2B5EF4-FFF2-40B4-BE49-F238E27FC236}">
                  <a16:creationId xmlns:a16="http://schemas.microsoft.com/office/drawing/2014/main" id="{575B2174-8973-2CD7-4A36-551586098F84}"/>
                </a:ext>
              </a:extLst>
            </p:cNvPr>
            <p:cNvGrpSpPr/>
            <p:nvPr/>
          </p:nvGrpSpPr>
          <p:grpSpPr>
            <a:xfrm>
              <a:off x="397875" y="2213390"/>
              <a:ext cx="1007007" cy="1095447"/>
              <a:chOff x="1476920" y="2603328"/>
              <a:chExt cx="1065721" cy="1159317"/>
            </a:xfrm>
          </p:grpSpPr>
          <p:pic>
            <p:nvPicPr>
              <p:cNvPr id="11" name="Graphic 8" descr="Database with solid fill">
                <a:extLst>
                  <a:ext uri="{FF2B5EF4-FFF2-40B4-BE49-F238E27FC236}">
                    <a16:creationId xmlns:a16="http://schemas.microsoft.com/office/drawing/2014/main" id="{C5DB83BF-9E62-46C8-CEAA-6214B6123F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52578" y="2603328"/>
                <a:ext cx="914400" cy="914400"/>
              </a:xfrm>
              <a:prstGeom prst="rect">
                <a:avLst/>
              </a:prstGeom>
            </p:spPr>
          </p:pic>
          <p:sp>
            <p:nvSpPr>
              <p:cNvPr id="12" name="TextBox 10">
                <a:extLst>
                  <a:ext uri="{FF2B5EF4-FFF2-40B4-BE49-F238E27FC236}">
                    <a16:creationId xmlns:a16="http://schemas.microsoft.com/office/drawing/2014/main" id="{40A9B4FF-467E-A105-DC00-5EA0F45821A5}"/>
                  </a:ext>
                </a:extLst>
              </p:cNvPr>
              <p:cNvSpPr txBox="1"/>
              <p:nvPr/>
            </p:nvSpPr>
            <p:spPr>
              <a:xfrm>
                <a:off x="1476920" y="3403197"/>
                <a:ext cx="1065721" cy="359448"/>
              </a:xfrm>
              <a:prstGeom prst="rect">
                <a:avLst/>
              </a:prstGeom>
              <a:noFill/>
            </p:spPr>
            <p:txBody>
              <a:bodyPr wrap="none" lIns="91440" tIns="45720" rIns="91440" bIns="45720" rtlCol="0" anchor="t">
                <a:spAutoFit/>
              </a:bodyPr>
              <a:lstStyle/>
              <a:p>
                <a:pPr algn="ctr"/>
                <a:r>
                  <a:rPr lang="en-NO" sz="1600">
                    <a:solidFill>
                      <a:srgbClr val="FFFFFF"/>
                    </a:solidFill>
                    <a:latin typeface="Arial"/>
                    <a:cs typeface="Arial"/>
                  </a:rPr>
                  <a:t>Source 1</a:t>
                </a:r>
              </a:p>
            </p:txBody>
          </p:sp>
        </p:grpSp>
        <p:grpSp>
          <p:nvGrpSpPr>
            <p:cNvPr id="20" name="Group 20">
              <a:extLst>
                <a:ext uri="{FF2B5EF4-FFF2-40B4-BE49-F238E27FC236}">
                  <a16:creationId xmlns:a16="http://schemas.microsoft.com/office/drawing/2014/main" id="{CA54EFCB-BA2C-A2E0-350B-00760519CD8E}"/>
                </a:ext>
              </a:extLst>
            </p:cNvPr>
            <p:cNvGrpSpPr/>
            <p:nvPr/>
          </p:nvGrpSpPr>
          <p:grpSpPr>
            <a:xfrm>
              <a:off x="420036" y="3974730"/>
              <a:ext cx="1007007" cy="1095447"/>
              <a:chOff x="1476920" y="2603328"/>
              <a:chExt cx="1065721" cy="1159317"/>
            </a:xfrm>
          </p:grpSpPr>
          <p:pic>
            <p:nvPicPr>
              <p:cNvPr id="21" name="Graphic 8" descr="Database with solid fill">
                <a:extLst>
                  <a:ext uri="{FF2B5EF4-FFF2-40B4-BE49-F238E27FC236}">
                    <a16:creationId xmlns:a16="http://schemas.microsoft.com/office/drawing/2014/main" id="{CF807285-6319-E716-DACA-CE6A3456BC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52578" y="2603328"/>
                <a:ext cx="914400" cy="914400"/>
              </a:xfrm>
              <a:prstGeom prst="rect">
                <a:avLst/>
              </a:prstGeom>
            </p:spPr>
          </p:pic>
          <p:sp>
            <p:nvSpPr>
              <p:cNvPr id="22" name="TextBox 10">
                <a:extLst>
                  <a:ext uri="{FF2B5EF4-FFF2-40B4-BE49-F238E27FC236}">
                    <a16:creationId xmlns:a16="http://schemas.microsoft.com/office/drawing/2014/main" id="{689A94D9-5E03-B7AD-2E81-B3220FA20146}"/>
                  </a:ext>
                </a:extLst>
              </p:cNvPr>
              <p:cNvSpPr txBox="1"/>
              <p:nvPr/>
            </p:nvSpPr>
            <p:spPr>
              <a:xfrm>
                <a:off x="1476920" y="3403197"/>
                <a:ext cx="1065721" cy="359448"/>
              </a:xfrm>
              <a:prstGeom prst="rect">
                <a:avLst/>
              </a:prstGeom>
              <a:noFill/>
            </p:spPr>
            <p:txBody>
              <a:bodyPr wrap="none" lIns="91440" tIns="45720" rIns="91440" bIns="45720" rtlCol="0" anchor="t">
                <a:spAutoFit/>
              </a:bodyPr>
              <a:lstStyle/>
              <a:p>
                <a:pPr algn="ctr"/>
                <a:r>
                  <a:rPr lang="en-NO" sz="1600">
                    <a:solidFill>
                      <a:srgbClr val="FFFFFF"/>
                    </a:solidFill>
                    <a:latin typeface="Arial"/>
                    <a:cs typeface="Arial"/>
                  </a:rPr>
                  <a:t>Source 2</a:t>
                </a:r>
                <a:endParaRPr lang="nb-NO" sz="1600">
                  <a:solidFill>
                    <a:srgbClr val="FFFFFF"/>
                  </a:solidFill>
                  <a:latin typeface="Arial"/>
                  <a:cs typeface="Arial"/>
                </a:endParaRPr>
              </a:p>
            </p:txBody>
          </p:sp>
        </p:grpSp>
      </p:grpSp>
      <p:cxnSp>
        <p:nvCxnSpPr>
          <p:cNvPr id="23" name="Elbow Connector 28">
            <a:extLst>
              <a:ext uri="{FF2B5EF4-FFF2-40B4-BE49-F238E27FC236}">
                <a16:creationId xmlns:a16="http://schemas.microsoft.com/office/drawing/2014/main" id="{EA71B1A6-7B3D-D75D-9B9A-BA6F6FAD3CA6}"/>
              </a:ext>
            </a:extLst>
          </p:cNvPr>
          <p:cNvCxnSpPr>
            <a:cxnSpLocks/>
          </p:cNvCxnSpPr>
          <p:nvPr/>
        </p:nvCxnSpPr>
        <p:spPr>
          <a:xfrm flipV="1">
            <a:off x="1333388" y="2642710"/>
            <a:ext cx="823141" cy="2692"/>
          </a:xfrm>
          <a:prstGeom prst="bentConnector3">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8">
            <a:extLst>
              <a:ext uri="{FF2B5EF4-FFF2-40B4-BE49-F238E27FC236}">
                <a16:creationId xmlns:a16="http://schemas.microsoft.com/office/drawing/2014/main" id="{13450748-B22C-2442-60CD-BC84BA330E55}"/>
              </a:ext>
            </a:extLst>
          </p:cNvPr>
          <p:cNvCxnSpPr>
            <a:cxnSpLocks/>
          </p:cNvCxnSpPr>
          <p:nvPr/>
        </p:nvCxnSpPr>
        <p:spPr>
          <a:xfrm>
            <a:off x="1355549" y="4406742"/>
            <a:ext cx="800975" cy="3614"/>
          </a:xfrm>
          <a:prstGeom prst="bentConnector3">
            <a:avLst>
              <a:gd name="adj1" fmla="val 50000"/>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28">
            <a:extLst>
              <a:ext uri="{FF2B5EF4-FFF2-40B4-BE49-F238E27FC236}">
                <a16:creationId xmlns:a16="http://schemas.microsoft.com/office/drawing/2014/main" id="{D9397844-765A-97EC-6DA7-ACD4630463F9}"/>
              </a:ext>
            </a:extLst>
          </p:cNvPr>
          <p:cNvCxnSpPr>
            <a:cxnSpLocks/>
          </p:cNvCxnSpPr>
          <p:nvPr/>
        </p:nvCxnSpPr>
        <p:spPr>
          <a:xfrm>
            <a:off x="1333388" y="2645402"/>
            <a:ext cx="823136" cy="1764954"/>
          </a:xfrm>
          <a:prstGeom prst="straightConnector1">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28">
            <a:extLst>
              <a:ext uri="{FF2B5EF4-FFF2-40B4-BE49-F238E27FC236}">
                <a16:creationId xmlns:a16="http://schemas.microsoft.com/office/drawing/2014/main" id="{B53333EE-C908-80C1-0B4B-8E009BE43144}"/>
              </a:ext>
            </a:extLst>
          </p:cNvPr>
          <p:cNvCxnSpPr>
            <a:cxnSpLocks/>
          </p:cNvCxnSpPr>
          <p:nvPr/>
        </p:nvCxnSpPr>
        <p:spPr>
          <a:xfrm>
            <a:off x="3121639" y="2642710"/>
            <a:ext cx="729496" cy="834747"/>
          </a:xfrm>
          <a:prstGeom prst="bentConnector3">
            <a:avLst>
              <a:gd name="adj1" fmla="val 50000"/>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28">
            <a:extLst>
              <a:ext uri="{FF2B5EF4-FFF2-40B4-BE49-F238E27FC236}">
                <a16:creationId xmlns:a16="http://schemas.microsoft.com/office/drawing/2014/main" id="{17717029-F599-6373-4220-12F03327CB5B}"/>
              </a:ext>
            </a:extLst>
          </p:cNvPr>
          <p:cNvCxnSpPr>
            <a:cxnSpLocks/>
          </p:cNvCxnSpPr>
          <p:nvPr/>
        </p:nvCxnSpPr>
        <p:spPr>
          <a:xfrm flipV="1">
            <a:off x="3121634" y="3477457"/>
            <a:ext cx="729501" cy="932899"/>
          </a:xfrm>
          <a:prstGeom prst="bentConnector3">
            <a:avLst>
              <a:gd name="adj1" fmla="val 50000"/>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28">
            <a:extLst>
              <a:ext uri="{FF2B5EF4-FFF2-40B4-BE49-F238E27FC236}">
                <a16:creationId xmlns:a16="http://schemas.microsoft.com/office/drawing/2014/main" id="{DD11B23F-CFBF-2467-1084-AE7A827B1A45}"/>
              </a:ext>
            </a:extLst>
          </p:cNvPr>
          <p:cNvCxnSpPr>
            <a:cxnSpLocks/>
          </p:cNvCxnSpPr>
          <p:nvPr/>
        </p:nvCxnSpPr>
        <p:spPr>
          <a:xfrm flipV="1">
            <a:off x="5041718" y="3473050"/>
            <a:ext cx="673274" cy="4407"/>
          </a:xfrm>
          <a:prstGeom prst="bentConnector3">
            <a:avLst>
              <a:gd name="adj1" fmla="val 50000"/>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28">
            <a:extLst>
              <a:ext uri="{FF2B5EF4-FFF2-40B4-BE49-F238E27FC236}">
                <a16:creationId xmlns:a16="http://schemas.microsoft.com/office/drawing/2014/main" id="{40F882D0-83BC-56B7-0B61-06907B47C222}"/>
              </a:ext>
            </a:extLst>
          </p:cNvPr>
          <p:cNvCxnSpPr>
            <a:cxnSpLocks/>
          </p:cNvCxnSpPr>
          <p:nvPr/>
        </p:nvCxnSpPr>
        <p:spPr>
          <a:xfrm>
            <a:off x="6905575" y="3475183"/>
            <a:ext cx="740702" cy="0"/>
          </a:xfrm>
          <a:prstGeom prst="straightConnector1">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28">
            <a:extLst>
              <a:ext uri="{FF2B5EF4-FFF2-40B4-BE49-F238E27FC236}">
                <a16:creationId xmlns:a16="http://schemas.microsoft.com/office/drawing/2014/main" id="{E33AC23E-08B7-530B-43CA-6F4A083A691A}"/>
              </a:ext>
            </a:extLst>
          </p:cNvPr>
          <p:cNvCxnSpPr>
            <a:cxnSpLocks/>
          </p:cNvCxnSpPr>
          <p:nvPr/>
        </p:nvCxnSpPr>
        <p:spPr>
          <a:xfrm flipV="1">
            <a:off x="8611387" y="2561172"/>
            <a:ext cx="740717" cy="952648"/>
          </a:xfrm>
          <a:prstGeom prst="bentConnector3">
            <a:avLst>
              <a:gd name="adj1" fmla="val 50000"/>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28">
            <a:extLst>
              <a:ext uri="{FF2B5EF4-FFF2-40B4-BE49-F238E27FC236}">
                <a16:creationId xmlns:a16="http://schemas.microsoft.com/office/drawing/2014/main" id="{01C0C7CB-2B0B-90A6-5A4C-275AD8400464}"/>
              </a:ext>
            </a:extLst>
          </p:cNvPr>
          <p:cNvCxnSpPr>
            <a:cxnSpLocks/>
          </p:cNvCxnSpPr>
          <p:nvPr/>
        </p:nvCxnSpPr>
        <p:spPr>
          <a:xfrm>
            <a:off x="8611387" y="3513820"/>
            <a:ext cx="740717" cy="926799"/>
          </a:xfrm>
          <a:prstGeom prst="bentConnector3">
            <a:avLst>
              <a:gd name="adj1" fmla="val 50000"/>
            </a:avLst>
          </a:prstGeom>
          <a:ln w="3810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514385E5-A14C-05C8-E44A-DCB23FBD8736}"/>
              </a:ext>
            </a:extLst>
          </p:cNvPr>
          <p:cNvGrpSpPr/>
          <p:nvPr/>
        </p:nvGrpSpPr>
        <p:grpSpPr>
          <a:xfrm>
            <a:off x="5838175" y="1104610"/>
            <a:ext cx="804757" cy="1140508"/>
            <a:chOff x="7109190" y="4353087"/>
            <a:chExt cx="1190583" cy="1687301"/>
          </a:xfrm>
        </p:grpSpPr>
        <p:pic>
          <p:nvPicPr>
            <p:cNvPr id="84" name="Graphic 3">
              <a:extLst>
                <a:ext uri="{FF2B5EF4-FFF2-40B4-BE49-F238E27FC236}">
                  <a16:creationId xmlns:a16="http://schemas.microsoft.com/office/drawing/2014/main" id="{997F0525-1C16-C9AA-ECC6-0C8D78785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9190" y="4353087"/>
              <a:ext cx="1190583" cy="1190583"/>
            </a:xfrm>
            <a:prstGeom prst="rect">
              <a:avLst/>
            </a:prstGeom>
          </p:spPr>
        </p:pic>
        <p:sp>
          <p:nvSpPr>
            <p:cNvPr id="85" name="TextBox 34">
              <a:extLst>
                <a:ext uri="{FF2B5EF4-FFF2-40B4-BE49-F238E27FC236}">
                  <a16:creationId xmlns:a16="http://schemas.microsoft.com/office/drawing/2014/main" id="{5C153582-6BD2-F85F-9E5C-5E03875DB44A}"/>
                </a:ext>
              </a:extLst>
            </p:cNvPr>
            <p:cNvSpPr txBox="1"/>
            <p:nvPr/>
          </p:nvSpPr>
          <p:spPr>
            <a:xfrm>
              <a:off x="7136267" y="5537907"/>
              <a:ext cx="1136439" cy="502481"/>
            </a:xfrm>
            <a:prstGeom prst="rect">
              <a:avLst/>
            </a:prstGeom>
            <a:noFill/>
          </p:spPr>
          <p:txBody>
            <a:bodyPr wrap="none" lIns="91440" tIns="45720" rIns="91440" bIns="45720" rtlCol="0" anchor="t">
              <a:spAutoFit/>
            </a:bodyPr>
            <a:lstStyle/>
            <a:p>
              <a:r>
                <a:rPr lang="en-NO" sz="1600" err="1">
                  <a:solidFill>
                    <a:srgbClr val="FFFFFF"/>
                  </a:solidFill>
                  <a:latin typeface="Arial"/>
                  <a:cs typeface="Arial"/>
                </a:rPr>
                <a:t>Enrich</a:t>
              </a:r>
              <a:endParaRPr lang="nb-NO" sz="1600">
                <a:solidFill>
                  <a:srgbClr val="FFFFFF"/>
                </a:solidFill>
                <a:latin typeface="Arial"/>
                <a:cs typeface="Arial"/>
              </a:endParaRPr>
            </a:p>
          </p:txBody>
        </p:sp>
      </p:grpSp>
      <p:cxnSp>
        <p:nvCxnSpPr>
          <p:cNvPr id="86" name="Elbow Connector 28">
            <a:extLst>
              <a:ext uri="{FF2B5EF4-FFF2-40B4-BE49-F238E27FC236}">
                <a16:creationId xmlns:a16="http://schemas.microsoft.com/office/drawing/2014/main" id="{0B3B369E-7962-3768-95FC-F2EDF65CD7F2}"/>
              </a:ext>
            </a:extLst>
          </p:cNvPr>
          <p:cNvCxnSpPr>
            <a:cxnSpLocks/>
          </p:cNvCxnSpPr>
          <p:nvPr/>
        </p:nvCxnSpPr>
        <p:spPr>
          <a:xfrm rot="16200000" flipH="1">
            <a:off x="5957463" y="2602211"/>
            <a:ext cx="546679" cy="4413"/>
          </a:xfrm>
          <a:prstGeom prst="bentConnector3">
            <a:avLst>
              <a:gd name="adj1" fmla="val 50000"/>
            </a:avLst>
          </a:prstGeom>
          <a:ln w="38100" cap="rnd">
            <a:solidFill>
              <a:schemeClr val="accent4">
                <a:lumMod val="75000"/>
              </a:schemeClr>
            </a:solidFill>
            <a:roun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uppe 23">
            <a:extLst>
              <a:ext uri="{FF2B5EF4-FFF2-40B4-BE49-F238E27FC236}">
                <a16:creationId xmlns:a16="http://schemas.microsoft.com/office/drawing/2014/main" id="{22E35E41-0419-99E4-3FD7-17DFE2B2D66B}"/>
              </a:ext>
            </a:extLst>
          </p:cNvPr>
          <p:cNvGrpSpPr/>
          <p:nvPr/>
        </p:nvGrpSpPr>
        <p:grpSpPr>
          <a:xfrm>
            <a:off x="10616596" y="250071"/>
            <a:ext cx="630000" cy="630000"/>
            <a:chOff x="7676636" y="2876051"/>
            <a:chExt cx="630000" cy="630000"/>
          </a:xfrm>
        </p:grpSpPr>
        <p:sp>
          <p:nvSpPr>
            <p:cNvPr id="8" name="Oval 17">
              <a:extLst>
                <a:ext uri="{FF2B5EF4-FFF2-40B4-BE49-F238E27FC236}">
                  <a16:creationId xmlns:a16="http://schemas.microsoft.com/office/drawing/2014/main" id="{7F98022F-41C3-489E-5D2E-482FA444648A}"/>
                </a:ext>
              </a:extLst>
            </p:cNvPr>
            <p:cNvSpPr>
              <a:spLocks noChangeAspect="1"/>
            </p:cNvSpPr>
            <p:nvPr/>
          </p:nvSpPr>
          <p:spPr>
            <a:xfrm>
              <a:off x="7676636" y="2876051"/>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rgbClr val="FFFFFF"/>
                </a:solidFill>
                <a:latin typeface="+mj-lt"/>
              </a:endParaRPr>
            </a:p>
          </p:txBody>
        </p:sp>
        <p:pic>
          <p:nvPicPr>
            <p:cNvPr id="9" name="Graphic 6" descr="Gears with solid fill">
              <a:extLst>
                <a:ext uri="{FF2B5EF4-FFF2-40B4-BE49-F238E27FC236}">
                  <a16:creationId xmlns:a16="http://schemas.microsoft.com/office/drawing/2014/main" id="{6B11F24E-F875-336B-56DE-8B766172723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66636" y="2966051"/>
              <a:ext cx="450000" cy="450000"/>
            </a:xfrm>
            <a:prstGeom prst="rect">
              <a:avLst/>
            </a:prstGeom>
          </p:spPr>
        </p:pic>
      </p:grpSp>
    </p:spTree>
    <p:extLst>
      <p:ext uri="{BB962C8B-B14F-4D97-AF65-F5344CB8AC3E}">
        <p14:creationId xmlns:p14="http://schemas.microsoft.com/office/powerpoint/2010/main" val="1064386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85DF2-99E8-34CC-6555-8D14BE08DA15}"/>
              </a:ext>
            </a:extLst>
          </p:cNvPr>
          <p:cNvSpPr>
            <a:spLocks noGrp="1"/>
          </p:cNvSpPr>
          <p:nvPr>
            <p:ph type="title"/>
          </p:nvPr>
        </p:nvSpPr>
        <p:spPr/>
        <p:txBody>
          <a:bodyPr/>
          <a:lstStyle/>
          <a:p>
            <a:r>
              <a:rPr lang="en-NO">
                <a:ea typeface="Roboto"/>
                <a:cs typeface="Aptos Serif"/>
              </a:rPr>
              <a:t>Insight</a:t>
            </a:r>
            <a:endParaRPr lang="nb-NO">
              <a:ea typeface="Roboto"/>
              <a:cs typeface="Aptos Serif"/>
            </a:endParaRPr>
          </a:p>
        </p:txBody>
      </p:sp>
      <p:sp>
        <p:nvSpPr>
          <p:cNvPr id="2" name="Plassholder for tekst 1">
            <a:extLst>
              <a:ext uri="{FF2B5EF4-FFF2-40B4-BE49-F238E27FC236}">
                <a16:creationId xmlns:a16="http://schemas.microsoft.com/office/drawing/2014/main" id="{3482B70B-9FC1-76C2-28FC-45E53AE7E4B7}"/>
              </a:ext>
            </a:extLst>
          </p:cNvPr>
          <p:cNvSpPr>
            <a:spLocks noGrp="1"/>
          </p:cNvSpPr>
          <p:nvPr>
            <p:ph type="body" sz="quarter" idx="10"/>
          </p:nvPr>
        </p:nvSpPr>
        <p:spPr/>
        <p:txBody>
          <a:bodyPr/>
          <a:lstStyle/>
          <a:p>
            <a:r>
              <a:rPr lang="nb-NO">
                <a:solidFill>
                  <a:srgbClr val="9EE0CB"/>
                </a:solidFill>
                <a:effectLst>
                  <a:outerShdw blurRad="63500" dist="63500" dir="2700000" algn="tl" rotWithShape="0">
                    <a:srgbClr val="117865">
                      <a:lumMod val="50000"/>
                      <a:alpha val="50000"/>
                    </a:srgbClr>
                  </a:outerShdw>
                </a:effectLst>
                <a:ea typeface="Roboto Light"/>
                <a:cs typeface="Aptos Serif"/>
              </a:rPr>
              <a:t>Applying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the</a:t>
            </a:r>
            <a:r>
              <a:rPr lang="nb-NO">
                <a:solidFill>
                  <a:srgbClr val="9EE0CB"/>
                </a:solidFill>
                <a:effectLst>
                  <a:outerShdw blurRad="63500" dist="63500" dir="2700000" algn="tl" rotWithShape="0">
                    <a:srgbClr val="117865">
                      <a:lumMod val="50000"/>
                      <a:alpha val="50000"/>
                    </a:srgbClr>
                  </a:outerShdw>
                </a:effectLst>
                <a:ea typeface="Roboto Light"/>
                <a:cs typeface="Aptos Serif"/>
              </a:rPr>
              <a:t> Data Science </a:t>
            </a:r>
            <a:r>
              <a:rPr lang="nb-NO" err="1">
                <a:solidFill>
                  <a:srgbClr val="9EE0CB"/>
                </a:solidFill>
                <a:effectLst>
                  <a:outerShdw blurRad="63500" dist="63500" dir="2700000" algn="tl" rotWithShape="0">
                    <a:srgbClr val="117865">
                      <a:lumMod val="50000"/>
                      <a:alpha val="50000"/>
                    </a:srgbClr>
                  </a:outerShdw>
                </a:effectLst>
                <a:ea typeface="Roboto Light"/>
                <a:cs typeface="Aptos Serif"/>
              </a:rPr>
              <a:t>Process</a:t>
            </a:r>
          </a:p>
        </p:txBody>
      </p:sp>
      <p:grpSp>
        <p:nvGrpSpPr>
          <p:cNvPr id="7" name="Gruppe 6">
            <a:extLst>
              <a:ext uri="{FF2B5EF4-FFF2-40B4-BE49-F238E27FC236}">
                <a16:creationId xmlns:a16="http://schemas.microsoft.com/office/drawing/2014/main" id="{3ABB5713-DF8F-3E59-D3F3-A428E07482C0}"/>
              </a:ext>
            </a:extLst>
          </p:cNvPr>
          <p:cNvGrpSpPr/>
          <p:nvPr/>
        </p:nvGrpSpPr>
        <p:grpSpPr>
          <a:xfrm>
            <a:off x="5069894" y="4745160"/>
            <a:ext cx="1372876" cy="1372758"/>
            <a:chOff x="7935820" y="2653694"/>
            <a:chExt cx="630000" cy="630000"/>
          </a:xfrm>
        </p:grpSpPr>
        <p:sp>
          <p:nvSpPr>
            <p:cNvPr id="4" name="Oval 14">
              <a:extLst>
                <a:ext uri="{FF2B5EF4-FFF2-40B4-BE49-F238E27FC236}">
                  <a16:creationId xmlns:a16="http://schemas.microsoft.com/office/drawing/2014/main" id="{9F0EEACE-C7E3-C0E1-795B-EE2AE60FD5C3}"/>
                </a:ext>
              </a:extLst>
            </p:cNvPr>
            <p:cNvSpPr>
              <a:spLocks noChangeAspect="1"/>
            </p:cNvSpPr>
            <p:nvPr/>
          </p:nvSpPr>
          <p:spPr>
            <a:xfrm>
              <a:off x="7935820" y="2653694"/>
              <a:ext cx="630000" cy="630000"/>
            </a:xfrm>
            <a:prstGeom prst="ellipse">
              <a:avLst/>
            </a:prstGeom>
            <a:solidFill>
              <a:schemeClr val="accent3">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6" name="Graphic 4" descr="Presentation with pie chart with solid fill">
              <a:extLst>
                <a:ext uri="{FF2B5EF4-FFF2-40B4-BE49-F238E27FC236}">
                  <a16:creationId xmlns:a16="http://schemas.microsoft.com/office/drawing/2014/main" id="{02F4FDF4-E24D-AE97-0640-330B041ACF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5820" y="2743694"/>
              <a:ext cx="450000" cy="450000"/>
            </a:xfrm>
            <a:prstGeom prst="rect">
              <a:avLst/>
            </a:prstGeom>
          </p:spPr>
        </p:pic>
      </p:grpSp>
    </p:spTree>
    <p:extLst>
      <p:ext uri="{BB962C8B-B14F-4D97-AF65-F5344CB8AC3E}">
        <p14:creationId xmlns:p14="http://schemas.microsoft.com/office/powerpoint/2010/main" val="2972656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08E90A-FC9A-A8C8-08BB-9FCEC40CC1B3}"/>
              </a:ext>
            </a:extLst>
          </p:cNvPr>
          <p:cNvSpPr>
            <a:spLocks noGrp="1"/>
          </p:cNvSpPr>
          <p:nvPr>
            <p:ph type="title"/>
          </p:nvPr>
        </p:nvSpPr>
        <p:spPr>
          <a:xfrm>
            <a:off x="360362" y="-718059"/>
            <a:ext cx="10799763" cy="719137"/>
          </a:xfrm>
        </p:spPr>
        <p:txBody>
          <a:bodyPr/>
          <a:lstStyle/>
          <a:p>
            <a:endParaRPr lang="nb-NO"/>
          </a:p>
        </p:txBody>
      </p:sp>
      <p:pic>
        <p:nvPicPr>
          <p:cNvPr id="4" name="Plassholder for innhold 3" descr="File:New Power BI Logo.svg - Wikimedia Commons">
            <a:extLst>
              <a:ext uri="{FF2B5EF4-FFF2-40B4-BE49-F238E27FC236}">
                <a16:creationId xmlns:a16="http://schemas.microsoft.com/office/drawing/2014/main" id="{3DD4A21A-CE17-6A55-B58C-805FA6D94897}"/>
              </a:ext>
            </a:extLst>
          </p:cNvPr>
          <p:cNvPicPr>
            <a:picLocks noGrp="1" noChangeAspect="1"/>
          </p:cNvPicPr>
          <p:nvPr>
            <p:ph idx="1"/>
          </p:nvPr>
        </p:nvPicPr>
        <p:blipFill>
          <a:blip r:embed="rId3"/>
          <a:stretch>
            <a:fillRect/>
          </a:stretch>
        </p:blipFill>
        <p:spPr>
          <a:xfrm>
            <a:off x="1294776" y="1658742"/>
            <a:ext cx="3173158" cy="3173179"/>
          </a:xfrm>
        </p:spPr>
      </p:pic>
      <p:pic>
        <p:nvPicPr>
          <p:cNvPr id="7" name="Bilde 6" descr="Et bilde som inneholder symbol, Grafikk, sirkel, design&#10;&#10;Automatisk generert beskrivelse">
            <a:extLst>
              <a:ext uri="{FF2B5EF4-FFF2-40B4-BE49-F238E27FC236}">
                <a16:creationId xmlns:a16="http://schemas.microsoft.com/office/drawing/2014/main" id="{944835D8-F18C-4BCB-1324-1001EFF40F1A}"/>
              </a:ext>
            </a:extLst>
          </p:cNvPr>
          <p:cNvPicPr>
            <a:picLocks noChangeAspect="1"/>
          </p:cNvPicPr>
          <p:nvPr/>
        </p:nvPicPr>
        <p:blipFill>
          <a:blip r:embed="rId4"/>
          <a:stretch>
            <a:fillRect/>
          </a:stretch>
        </p:blipFill>
        <p:spPr>
          <a:xfrm>
            <a:off x="6769970" y="1418293"/>
            <a:ext cx="3657293" cy="3651141"/>
          </a:xfrm>
          <a:prstGeom prst="rect">
            <a:avLst/>
          </a:prstGeom>
        </p:spPr>
      </p:pic>
      <p:pic>
        <p:nvPicPr>
          <p:cNvPr id="6" name="Bilde 5" descr="Et bilde som inneholder tekst, skjermbilde, Font, dokument&#10;&#10;Automatisk generert beskrivelse">
            <a:extLst>
              <a:ext uri="{FF2B5EF4-FFF2-40B4-BE49-F238E27FC236}">
                <a16:creationId xmlns:a16="http://schemas.microsoft.com/office/drawing/2014/main" id="{2026BFCB-6FE9-7283-44F5-589315A57F86}"/>
              </a:ext>
            </a:extLst>
          </p:cNvPr>
          <p:cNvPicPr>
            <a:picLocks noChangeAspect="1"/>
          </p:cNvPicPr>
          <p:nvPr/>
        </p:nvPicPr>
        <p:blipFill>
          <a:blip r:embed="rId5"/>
          <a:stretch>
            <a:fillRect/>
          </a:stretch>
        </p:blipFill>
        <p:spPr>
          <a:xfrm>
            <a:off x="5388915" y="594211"/>
            <a:ext cx="5505563" cy="5094236"/>
          </a:xfrm>
          <a:prstGeom prst="rect">
            <a:avLst/>
          </a:prstGeom>
        </p:spPr>
      </p:pic>
      <p:grpSp>
        <p:nvGrpSpPr>
          <p:cNvPr id="13" name="Gruppe 12">
            <a:extLst>
              <a:ext uri="{FF2B5EF4-FFF2-40B4-BE49-F238E27FC236}">
                <a16:creationId xmlns:a16="http://schemas.microsoft.com/office/drawing/2014/main" id="{9851C657-4E48-E630-B0D6-F27557DACB88}"/>
              </a:ext>
            </a:extLst>
          </p:cNvPr>
          <p:cNvGrpSpPr/>
          <p:nvPr/>
        </p:nvGrpSpPr>
        <p:grpSpPr>
          <a:xfrm>
            <a:off x="10583458" y="277554"/>
            <a:ext cx="630000" cy="630000"/>
            <a:chOff x="7935820" y="2653694"/>
            <a:chExt cx="630000" cy="630000"/>
          </a:xfrm>
        </p:grpSpPr>
        <p:sp>
          <p:nvSpPr>
            <p:cNvPr id="11" name="Oval 14">
              <a:extLst>
                <a:ext uri="{FF2B5EF4-FFF2-40B4-BE49-F238E27FC236}">
                  <a16:creationId xmlns:a16="http://schemas.microsoft.com/office/drawing/2014/main" id="{9A6070C6-6588-7CEE-43FF-7726B4AFE89B}"/>
                </a:ext>
              </a:extLst>
            </p:cNvPr>
            <p:cNvSpPr>
              <a:spLocks noChangeAspect="1"/>
            </p:cNvSpPr>
            <p:nvPr/>
          </p:nvSpPr>
          <p:spPr>
            <a:xfrm>
              <a:off x="7935820" y="2653694"/>
              <a:ext cx="630000" cy="630000"/>
            </a:xfrm>
            <a:prstGeom prst="ellipse">
              <a:avLst/>
            </a:prstGeom>
            <a:solidFill>
              <a:schemeClr val="accent3">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2" name="Graphic 4" descr="Presentation with pie chart with solid fill">
              <a:extLst>
                <a:ext uri="{FF2B5EF4-FFF2-40B4-BE49-F238E27FC236}">
                  <a16:creationId xmlns:a16="http://schemas.microsoft.com/office/drawing/2014/main" id="{9753F349-B2F9-385D-D29C-EE97307DB4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5820" y="2743694"/>
              <a:ext cx="450000" cy="450000"/>
            </a:xfrm>
            <a:prstGeom prst="rect">
              <a:avLst/>
            </a:prstGeom>
          </p:spPr>
        </p:pic>
      </p:grpSp>
    </p:spTree>
    <p:extLst>
      <p:ext uri="{BB962C8B-B14F-4D97-AF65-F5344CB8AC3E}">
        <p14:creationId xmlns:p14="http://schemas.microsoft.com/office/powerpoint/2010/main" val="21391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5DB6-6986-E4F1-EFAF-A5E64A0390AA}"/>
              </a:ext>
            </a:extLst>
          </p:cNvPr>
          <p:cNvSpPr>
            <a:spLocks noGrp="1"/>
          </p:cNvSpPr>
          <p:nvPr>
            <p:ph type="title"/>
          </p:nvPr>
        </p:nvSpPr>
        <p:spPr/>
        <p:txBody>
          <a:bodyPr/>
          <a:lstStyle/>
          <a:p>
            <a:r>
              <a:rPr lang="en-NO"/>
              <a:t>How does these three cases help the </a:t>
            </a:r>
            <a:br>
              <a:rPr lang="en-NO"/>
            </a:br>
            <a:r>
              <a:rPr lang="en-NO"/>
              <a:t>business?</a:t>
            </a:r>
          </a:p>
        </p:txBody>
      </p:sp>
      <p:sp>
        <p:nvSpPr>
          <p:cNvPr id="3" name="Text Placeholder 2">
            <a:extLst>
              <a:ext uri="{FF2B5EF4-FFF2-40B4-BE49-F238E27FC236}">
                <a16:creationId xmlns:a16="http://schemas.microsoft.com/office/drawing/2014/main" id="{AEC556E6-C640-5B7C-95D3-40128E12C430}"/>
              </a:ext>
            </a:extLst>
          </p:cNvPr>
          <p:cNvSpPr>
            <a:spLocks noGrp="1"/>
          </p:cNvSpPr>
          <p:nvPr>
            <p:ph idx="1"/>
          </p:nvPr>
        </p:nvSpPr>
        <p:spPr/>
        <p:txBody>
          <a:bodyPr vert="horz" lIns="91440" tIns="45720" rIns="91440" bIns="45720" rtlCol="0" anchor="ctr">
            <a:normAutofit/>
          </a:bodyPr>
          <a:lstStyle/>
          <a:p>
            <a:pPr marL="742950" indent="-742950">
              <a:buFont typeface="+mj-lt"/>
              <a:buAutoNum type="arabicPeriod"/>
            </a:pPr>
            <a:r>
              <a:rPr lang="en-NO" sz="3600" err="1">
                <a:latin typeface="Arial"/>
                <a:ea typeface="Roboto Light"/>
                <a:cs typeface="Arial"/>
              </a:rPr>
              <a:t>Improved</a:t>
            </a:r>
            <a:r>
              <a:rPr lang="en-NO" sz="3600">
                <a:latin typeface="Arial"/>
                <a:ea typeface="Roboto Light"/>
                <a:cs typeface="Arial"/>
              </a:rPr>
              <a:t> segment </a:t>
            </a:r>
            <a:r>
              <a:rPr lang="en-NO" sz="3600" err="1">
                <a:latin typeface="Arial"/>
                <a:ea typeface="Roboto Light"/>
                <a:cs typeface="Arial"/>
              </a:rPr>
              <a:t>understanding</a:t>
            </a:r>
            <a:endParaRPr lang="nb-NO" sz="3600" err="1">
              <a:ea typeface="Roboto Light"/>
            </a:endParaRPr>
          </a:p>
          <a:p>
            <a:pPr marL="742950" indent="-742950">
              <a:spcBef>
                <a:spcPts val="944"/>
              </a:spcBef>
              <a:buFont typeface="+mj-lt"/>
              <a:buAutoNum type="arabicPeriod"/>
            </a:pPr>
            <a:r>
              <a:rPr lang="en-GB" sz="3600">
                <a:latin typeface="Arial"/>
                <a:ea typeface="Roboto Light"/>
                <a:cs typeface="Arial"/>
              </a:rPr>
              <a:t>Pro-active actions</a:t>
            </a:r>
            <a:endParaRPr lang="en-GB" sz="3600">
              <a:effectLst>
                <a:outerShdw blurRad="63500" dist="63500" dir="2700000" algn="tl" rotWithShape="0">
                  <a:srgbClr val="117865">
                    <a:lumMod val="50000"/>
                    <a:alpha val="50000"/>
                  </a:srgbClr>
                </a:outerShdw>
              </a:effectLst>
              <a:latin typeface="Arial"/>
              <a:ea typeface="Roboto Light"/>
              <a:cs typeface="Arial"/>
            </a:endParaRPr>
          </a:p>
          <a:p>
            <a:pPr marL="742950" indent="-742950">
              <a:spcBef>
                <a:spcPts val="944"/>
              </a:spcBef>
              <a:buFont typeface="+mj-lt"/>
              <a:buAutoNum type="arabicPeriod"/>
            </a:pPr>
            <a:r>
              <a:rPr lang="en-GB" sz="3600">
                <a:latin typeface="Arial"/>
                <a:ea typeface="Roboto Light"/>
                <a:cs typeface="Arial"/>
              </a:rPr>
              <a:t>Better products</a:t>
            </a:r>
            <a:endParaRPr lang="en-GB" sz="3600">
              <a:effectLst>
                <a:outerShdw blurRad="63500" dist="63500" dir="2700000" algn="tl" rotWithShape="0">
                  <a:srgbClr val="117865">
                    <a:lumMod val="50000"/>
                    <a:alpha val="50000"/>
                  </a:srgbClr>
                </a:outerShdw>
              </a:effectLst>
              <a:latin typeface="Arial"/>
              <a:ea typeface="Roboto Light"/>
              <a:cs typeface="Arial"/>
            </a:endParaRPr>
          </a:p>
          <a:p>
            <a:pPr>
              <a:spcBef>
                <a:spcPts val="944"/>
              </a:spcBef>
            </a:pPr>
            <a:r>
              <a:rPr lang="en-GB" sz="3600">
                <a:solidFill>
                  <a:srgbClr val="9EE0CB"/>
                </a:solidFill>
                <a:latin typeface="Arial"/>
                <a:ea typeface="Roboto Light"/>
                <a:cs typeface="Arial"/>
                <a:sym typeface="Wingdings" pitchFamily="2" charset="2"/>
              </a:rPr>
              <a:t> </a:t>
            </a:r>
            <a:r>
              <a:rPr lang="en-GB" sz="3600">
                <a:solidFill>
                  <a:srgbClr val="9EE0CB"/>
                </a:solidFill>
                <a:latin typeface="Arial"/>
                <a:ea typeface="Roboto Light"/>
                <a:cs typeface="Arial"/>
              </a:rPr>
              <a:t>Increase in sales and customer satisfaction</a:t>
            </a:r>
            <a:endParaRPr lang="en-GB" sz="3600">
              <a:solidFill>
                <a:srgbClr val="9EE0CB"/>
              </a:solidFill>
              <a:effectLst>
                <a:outerShdw blurRad="63500" dist="63500" dir="2700000" algn="tl" rotWithShape="0">
                  <a:srgbClr val="117865">
                    <a:lumMod val="50000"/>
                    <a:alpha val="50000"/>
                  </a:srgbClr>
                </a:outerShdw>
              </a:effectLst>
              <a:latin typeface="Arial"/>
              <a:ea typeface="Roboto Light"/>
              <a:cs typeface="Arial"/>
            </a:endParaRPr>
          </a:p>
          <a:p>
            <a:pPr marL="742950" indent="-742950">
              <a:spcBef>
                <a:spcPts val="944"/>
              </a:spcBef>
              <a:buFont typeface="+mj-lt"/>
              <a:buAutoNum type="arabicPeriod"/>
            </a:pPr>
            <a:endParaRPr lang="en-GB" sz="3600">
              <a:latin typeface="Arial"/>
              <a:cs typeface="Arial"/>
            </a:endParaRPr>
          </a:p>
        </p:txBody>
      </p:sp>
      <p:grpSp>
        <p:nvGrpSpPr>
          <p:cNvPr id="11" name="Gruppe 10">
            <a:extLst>
              <a:ext uri="{FF2B5EF4-FFF2-40B4-BE49-F238E27FC236}">
                <a16:creationId xmlns:a16="http://schemas.microsoft.com/office/drawing/2014/main" id="{85B60939-82C1-02E7-2B4C-8B6D49AB4F71}"/>
              </a:ext>
            </a:extLst>
          </p:cNvPr>
          <p:cNvGrpSpPr/>
          <p:nvPr/>
        </p:nvGrpSpPr>
        <p:grpSpPr>
          <a:xfrm>
            <a:off x="10583458" y="277554"/>
            <a:ext cx="630000" cy="630000"/>
            <a:chOff x="7935820" y="2653694"/>
            <a:chExt cx="630000" cy="630000"/>
          </a:xfrm>
        </p:grpSpPr>
        <p:sp>
          <p:nvSpPr>
            <p:cNvPr id="9" name="Oval 14">
              <a:extLst>
                <a:ext uri="{FF2B5EF4-FFF2-40B4-BE49-F238E27FC236}">
                  <a16:creationId xmlns:a16="http://schemas.microsoft.com/office/drawing/2014/main" id="{E2CEF79F-18FC-0FC5-BF6D-3E1D618AD085}"/>
                </a:ext>
              </a:extLst>
            </p:cNvPr>
            <p:cNvSpPr>
              <a:spLocks noChangeAspect="1"/>
            </p:cNvSpPr>
            <p:nvPr/>
          </p:nvSpPr>
          <p:spPr>
            <a:xfrm>
              <a:off x="7935820" y="2653694"/>
              <a:ext cx="630000" cy="630000"/>
            </a:xfrm>
            <a:prstGeom prst="ellipse">
              <a:avLst/>
            </a:prstGeom>
            <a:solidFill>
              <a:schemeClr val="accent3">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0" name="Graphic 4" descr="Presentation with pie chart with solid fill">
              <a:extLst>
                <a:ext uri="{FF2B5EF4-FFF2-40B4-BE49-F238E27FC236}">
                  <a16:creationId xmlns:a16="http://schemas.microsoft.com/office/drawing/2014/main" id="{97917D6E-B1D7-7AE4-5157-A730F9B8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5820" y="2743694"/>
              <a:ext cx="450000" cy="450000"/>
            </a:xfrm>
            <a:prstGeom prst="rect">
              <a:avLst/>
            </a:prstGeom>
          </p:spPr>
        </p:pic>
      </p:grpSp>
    </p:spTree>
    <p:extLst>
      <p:ext uri="{BB962C8B-B14F-4D97-AF65-F5344CB8AC3E}">
        <p14:creationId xmlns:p14="http://schemas.microsoft.com/office/powerpoint/2010/main" val="20879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DBD811-ACB7-E65C-41C6-3982964FC407}"/>
              </a:ext>
            </a:extLst>
          </p:cNvPr>
          <p:cNvSpPr>
            <a:spLocks noGrp="1"/>
          </p:cNvSpPr>
          <p:nvPr>
            <p:ph type="ctrTitle"/>
          </p:nvPr>
        </p:nvSpPr>
        <p:spPr/>
        <p:txBody>
          <a:bodyPr>
            <a:normAutofit/>
          </a:bodyPr>
          <a:lstStyle/>
          <a:p>
            <a:r>
              <a:rPr lang="nb-NO" sz="9600" err="1">
                <a:solidFill>
                  <a:srgbClr val="FFFFFF"/>
                </a:solidFill>
                <a:effectLst>
                  <a:outerShdw blurRad="63500" dist="63500" dir="2700000" algn="tl" rotWithShape="0">
                    <a:srgbClr val="117865">
                      <a:lumMod val="50000"/>
                      <a:alpha val="50000"/>
                    </a:srgbClr>
                  </a:outerShdw>
                </a:effectLst>
              </a:rPr>
              <a:t>Wrap</a:t>
            </a:r>
            <a:r>
              <a:rPr lang="nb-NO" sz="9600">
                <a:solidFill>
                  <a:srgbClr val="FFFFFF"/>
                </a:solidFill>
                <a:effectLst>
                  <a:outerShdw blurRad="63500" dist="63500" dir="2700000" algn="tl" rotWithShape="0">
                    <a:srgbClr val="117865">
                      <a:lumMod val="50000"/>
                      <a:alpha val="50000"/>
                    </a:srgbClr>
                  </a:outerShdw>
                </a:effectLst>
              </a:rPr>
              <a:t> Up</a:t>
            </a:r>
          </a:p>
        </p:txBody>
      </p:sp>
    </p:spTree>
    <p:extLst>
      <p:ext uri="{BB962C8B-B14F-4D97-AF65-F5344CB8AC3E}">
        <p14:creationId xmlns:p14="http://schemas.microsoft.com/office/powerpoint/2010/main" val="2666731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9C26-289C-74E3-0204-20450DDDEC8B}"/>
              </a:ext>
            </a:extLst>
          </p:cNvPr>
          <p:cNvSpPr>
            <a:spLocks noGrp="1"/>
          </p:cNvSpPr>
          <p:nvPr>
            <p:ph type="title"/>
          </p:nvPr>
        </p:nvSpPr>
        <p:spPr/>
        <p:txBody>
          <a:bodyPr/>
          <a:lstStyle/>
          <a:p>
            <a:r>
              <a:rPr lang="en-NO">
                <a:gradFill flip="none">
                  <a:gsLst>
                    <a:gs pos="0">
                      <a:srgbClr val="063D3B"/>
                    </a:gs>
                    <a:gs pos="50000">
                      <a:srgbClr val="2AAC94"/>
                    </a:gs>
                    <a:gs pos="100000">
                      <a:srgbClr val="9EE0CB"/>
                    </a:gs>
                  </a:gsLst>
                  <a:lin ang="18900000" scaled="1"/>
                  <a:tileRect/>
                </a:gradFill>
                <a:ea typeface="Roboto"/>
                <a:cs typeface="Aptos Serif"/>
              </a:rPr>
              <a:t>What could we have shown?</a:t>
            </a:r>
          </a:p>
        </p:txBody>
      </p:sp>
      <p:sp>
        <p:nvSpPr>
          <p:cNvPr id="3" name="Text Placeholder 2">
            <a:extLst>
              <a:ext uri="{FF2B5EF4-FFF2-40B4-BE49-F238E27FC236}">
                <a16:creationId xmlns:a16="http://schemas.microsoft.com/office/drawing/2014/main" id="{5EEB7C08-3610-A671-1FF6-92A27F7A9BCF}"/>
              </a:ext>
            </a:extLst>
          </p:cNvPr>
          <p:cNvSpPr>
            <a:spLocks noGrp="1"/>
          </p:cNvSpPr>
          <p:nvPr>
            <p:ph idx="1"/>
          </p:nvPr>
        </p:nvSpPr>
        <p:spPr/>
        <p:txBody>
          <a:bodyPr>
            <a:normAutofit/>
          </a:bodyPr>
          <a:lstStyle/>
          <a:p>
            <a:r>
              <a:rPr lang="nb-NO">
                <a:ea typeface="Roboto Light"/>
                <a:cs typeface="Aptos Serif"/>
              </a:rPr>
              <a:t>“</a:t>
            </a:r>
            <a:r>
              <a:rPr lang="nb-NO" err="1">
                <a:ea typeface="Roboto Light"/>
                <a:cs typeface="Aptos Serif"/>
              </a:rPr>
              <a:t>Complex</a:t>
            </a:r>
            <a:r>
              <a:rPr lang="nb-NO">
                <a:ea typeface="Roboto Light"/>
                <a:cs typeface="Aptos Serif"/>
              </a:rPr>
              <a:t>” ML </a:t>
            </a:r>
            <a:r>
              <a:rPr lang="nb-NO" err="1">
                <a:ea typeface="Roboto Light"/>
                <a:cs typeface="Aptos Serif"/>
              </a:rPr>
              <a:t>modelling</a:t>
            </a:r>
            <a:endParaRPr lang="nb-NO"/>
          </a:p>
          <a:p>
            <a:r>
              <a:rPr lang="nb-NO">
                <a:ea typeface="Roboto Light"/>
                <a:cs typeface="Aptos Serif"/>
              </a:rPr>
              <a:t>Cross </a:t>
            </a:r>
            <a:r>
              <a:rPr lang="nb-NO" err="1">
                <a:ea typeface="Roboto Light"/>
                <a:cs typeface="Aptos Serif"/>
              </a:rPr>
              <a:t>semantic-model</a:t>
            </a:r>
            <a:r>
              <a:rPr lang="nb-NO">
                <a:ea typeface="Roboto Light"/>
                <a:cs typeface="Aptos Serif"/>
              </a:rPr>
              <a:t> </a:t>
            </a:r>
            <a:r>
              <a:rPr lang="nb-NO" err="1">
                <a:ea typeface="Roboto Light"/>
                <a:cs typeface="Aptos Serif"/>
              </a:rPr>
              <a:t>usage</a:t>
            </a:r>
            <a:endParaRPr lang="nb-NO"/>
          </a:p>
          <a:p>
            <a:r>
              <a:rPr lang="nb-NO" err="1">
                <a:ea typeface="Roboto Light"/>
                <a:cs typeface="Aptos Serif"/>
              </a:rPr>
              <a:t>Explainable</a:t>
            </a:r>
            <a:r>
              <a:rPr lang="nb-NO">
                <a:ea typeface="Roboto Light"/>
                <a:cs typeface="Aptos Serif"/>
              </a:rPr>
              <a:t> AI </a:t>
            </a:r>
            <a:r>
              <a:rPr lang="nb-NO" err="1">
                <a:ea typeface="Roboto Light"/>
                <a:cs typeface="Aptos Serif"/>
              </a:rPr>
              <a:t>Features</a:t>
            </a:r>
            <a:r>
              <a:rPr lang="nb-NO">
                <a:ea typeface="Roboto Light"/>
                <a:cs typeface="Aptos Serif"/>
              </a:rPr>
              <a:t> in </a:t>
            </a:r>
            <a:r>
              <a:rPr lang="nb-NO" err="1">
                <a:ea typeface="Roboto Light"/>
                <a:cs typeface="Aptos Serif"/>
              </a:rPr>
              <a:t>SynapseML</a:t>
            </a:r>
            <a:endParaRPr lang="nb-NO"/>
          </a:p>
          <a:p>
            <a:r>
              <a:rPr lang="nb-NO" err="1">
                <a:ea typeface="Roboto Light"/>
                <a:cs typeface="Aptos Serif"/>
              </a:rPr>
              <a:t>Other</a:t>
            </a:r>
            <a:r>
              <a:rPr lang="nb-NO">
                <a:ea typeface="Roboto Light"/>
                <a:cs typeface="Aptos Serif"/>
              </a:rPr>
              <a:t> </a:t>
            </a:r>
            <a:r>
              <a:rPr lang="nb-NO" err="1">
                <a:ea typeface="Roboto Light"/>
                <a:cs typeface="Aptos Serif"/>
              </a:rPr>
              <a:t>MLOps</a:t>
            </a:r>
            <a:r>
              <a:rPr lang="nb-NO">
                <a:ea typeface="Roboto Light"/>
                <a:cs typeface="Aptos Serif"/>
              </a:rPr>
              <a:t> </a:t>
            </a:r>
            <a:r>
              <a:rPr lang="nb-NO" err="1">
                <a:ea typeface="Roboto Light"/>
                <a:cs typeface="Aptos Serif"/>
              </a:rPr>
              <a:t>aspects</a:t>
            </a:r>
            <a:r>
              <a:rPr lang="nb-NO">
                <a:ea typeface="Roboto Light"/>
                <a:cs typeface="Aptos Serif"/>
              </a:rPr>
              <a:t> </a:t>
            </a:r>
            <a:endParaRPr lang="nb-NO"/>
          </a:p>
        </p:txBody>
      </p:sp>
    </p:spTree>
    <p:extLst>
      <p:ext uri="{BB962C8B-B14F-4D97-AF65-F5344CB8AC3E}">
        <p14:creationId xmlns:p14="http://schemas.microsoft.com/office/powerpoint/2010/main" val="868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16BB-0C39-EC31-2936-AFD7FF2C558C}"/>
              </a:ext>
            </a:extLst>
          </p:cNvPr>
          <p:cNvSpPr>
            <a:spLocks noGrp="1"/>
          </p:cNvSpPr>
          <p:nvPr>
            <p:ph type="title"/>
          </p:nvPr>
        </p:nvSpPr>
        <p:spPr>
          <a:xfrm>
            <a:off x="360362" y="372629"/>
            <a:ext cx="10799763" cy="719137"/>
          </a:xfrm>
        </p:spPr>
        <p:txBody>
          <a:bodyPr anchor="ctr">
            <a:normAutofit/>
          </a:bodyPr>
          <a:lstStyle/>
          <a:p>
            <a:r>
              <a:rPr lang="en-NO"/>
              <a:t>What does it cost?</a:t>
            </a:r>
          </a:p>
        </p:txBody>
      </p:sp>
      <p:pic>
        <p:nvPicPr>
          <p:cNvPr id="7" name="Picture Placeholder 2">
            <a:extLst>
              <a:ext uri="{FF2B5EF4-FFF2-40B4-BE49-F238E27FC236}">
                <a16:creationId xmlns:a16="http://schemas.microsoft.com/office/drawing/2014/main" id="{4FFB768E-681F-52A1-2DB1-9B1CB8167B87}"/>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792619" y="1260475"/>
            <a:ext cx="4535488" cy="4535488"/>
          </a:xfrm>
        </p:spPr>
      </p:pic>
      <p:sp>
        <p:nvSpPr>
          <p:cNvPr id="3" name="Text Placeholder 2">
            <a:extLst>
              <a:ext uri="{FF2B5EF4-FFF2-40B4-BE49-F238E27FC236}">
                <a16:creationId xmlns:a16="http://schemas.microsoft.com/office/drawing/2014/main" id="{563C33E6-1160-D6FB-4516-7E1A7FAFA548}"/>
              </a:ext>
            </a:extLst>
          </p:cNvPr>
          <p:cNvSpPr>
            <a:spLocks noGrp="1"/>
          </p:cNvSpPr>
          <p:nvPr>
            <p:ph sz="half" idx="2"/>
          </p:nvPr>
        </p:nvSpPr>
        <p:spPr>
          <a:xfrm>
            <a:off x="5760000" y="1260662"/>
            <a:ext cx="5400000" cy="4535488"/>
          </a:xfrm>
        </p:spPr>
        <p:txBody>
          <a:bodyPr anchor="ctr">
            <a:normAutofit/>
          </a:bodyPr>
          <a:lstStyle/>
          <a:p>
            <a:pPr>
              <a:lnSpc>
                <a:spcPct val="90000"/>
              </a:lnSpc>
            </a:pPr>
            <a:r>
              <a:rPr lang="en-US">
                <a:ea typeface="Roboto Light"/>
                <a:cs typeface="Arial"/>
              </a:rPr>
              <a:t>Built-in Azure AI/OpenAI Services </a:t>
            </a:r>
            <a:endParaRPr lang="en-US">
              <a:solidFill>
                <a:srgbClr val="000000"/>
              </a:solidFill>
              <a:effectLst>
                <a:outerShdw blurRad="63500" dist="63500" dir="2700000" algn="tl" rotWithShape="0">
                  <a:srgbClr val="117865">
                    <a:lumMod val="50000"/>
                    <a:alpha val="50000"/>
                  </a:srgbClr>
                </a:outerShdw>
              </a:effectLst>
              <a:ea typeface="Roboto Light"/>
              <a:cs typeface="Arial"/>
            </a:endParaRPr>
          </a:p>
          <a:p>
            <a:pPr>
              <a:lnSpc>
                <a:spcPct val="90000"/>
              </a:lnSpc>
            </a:pPr>
            <a:r>
              <a:rPr lang="nb-NO">
                <a:ea typeface="Roboto Light"/>
                <a:cs typeface="Aptos Serif"/>
              </a:rPr>
              <a:t>ML Notebooks</a:t>
            </a:r>
            <a:endParaRPr lang="en-NO"/>
          </a:p>
          <a:p>
            <a:pPr>
              <a:lnSpc>
                <a:spcPct val="90000"/>
              </a:lnSpc>
            </a:pPr>
            <a:r>
              <a:rPr lang="en-NO">
                <a:ea typeface="Roboto Light"/>
                <a:cs typeface="Aptos Serif"/>
              </a:rPr>
              <a:t>Semantic Link</a:t>
            </a:r>
            <a:endParaRPr lang="en-NO"/>
          </a:p>
        </p:txBody>
      </p:sp>
    </p:spTree>
    <p:extLst>
      <p:ext uri="{BB962C8B-B14F-4D97-AF65-F5344CB8AC3E}">
        <p14:creationId xmlns:p14="http://schemas.microsoft.com/office/powerpoint/2010/main" val="287209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7387-805B-B938-EEB5-FCB39E7F9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AFC8A-822B-2B2F-6D1E-A1DA66B123FB}"/>
              </a:ext>
            </a:extLst>
          </p:cNvPr>
          <p:cNvSpPr>
            <a:spLocks noGrp="1"/>
          </p:cNvSpPr>
          <p:nvPr>
            <p:ph type="title"/>
          </p:nvPr>
        </p:nvSpPr>
        <p:spPr/>
        <p:txBody>
          <a:bodyPr anchor="ctr">
            <a:normAutofit/>
          </a:bodyPr>
          <a:lstStyle/>
          <a:p>
            <a:r>
              <a:rPr lang="nb-NO" err="1">
                <a:effectLst>
                  <a:outerShdw blurRad="63500" dist="63500" dir="2700000" algn="tl" rotWithShape="0">
                    <a:srgbClr val="117865">
                      <a:lumMod val="50000"/>
                      <a:alpha val="50000"/>
                    </a:srgbClr>
                  </a:outerShdw>
                </a:effectLst>
                <a:ea typeface="Roboto"/>
                <a:cs typeface="Aptos Serif"/>
              </a:rPr>
              <a:t>Cost</a:t>
            </a:r>
            <a:r>
              <a:rPr lang="nb-NO">
                <a:effectLst>
                  <a:outerShdw blurRad="63500" dist="63500" dir="2700000" algn="tl" rotWithShape="0">
                    <a:srgbClr val="117865">
                      <a:lumMod val="50000"/>
                      <a:alpha val="50000"/>
                    </a:srgbClr>
                  </a:outerShdw>
                </a:effectLst>
                <a:ea typeface="Roboto"/>
                <a:cs typeface="Aptos Serif"/>
              </a:rPr>
              <a:t> – OpenAI Service </a:t>
            </a:r>
            <a:r>
              <a:rPr lang="nb-NO" err="1">
                <a:effectLst>
                  <a:outerShdw blurRad="63500" dist="63500" dir="2700000" algn="tl" rotWithShape="0">
                    <a:srgbClr val="117865">
                      <a:lumMod val="50000"/>
                      <a:alpha val="50000"/>
                    </a:srgbClr>
                  </a:outerShdw>
                </a:effectLst>
                <a:ea typeface="Roboto"/>
                <a:cs typeface="Aptos Serif"/>
              </a:rPr>
              <a:t>vs</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Prebuilt</a:t>
            </a:r>
            <a:r>
              <a:rPr lang="nb-NO">
                <a:effectLst>
                  <a:outerShdw blurRad="63500" dist="63500" dir="2700000" algn="tl" rotWithShape="0">
                    <a:srgbClr val="117865">
                      <a:lumMod val="50000"/>
                      <a:alpha val="50000"/>
                    </a:srgbClr>
                  </a:outerShdw>
                </a:effectLst>
                <a:ea typeface="Roboto"/>
                <a:cs typeface="Aptos Serif"/>
              </a:rPr>
              <a:t> models</a:t>
            </a:r>
            <a:endParaRPr lang="nb-NO">
              <a:effectLst>
                <a:outerShdw blurRad="63500" dist="63500" dir="2700000" algn="tl" rotWithShape="0">
                  <a:srgbClr val="117865">
                    <a:lumMod val="50000"/>
                    <a:alpha val="50000"/>
                  </a:srgbClr>
                </a:outerShdw>
              </a:effectLst>
            </a:endParaRPr>
          </a:p>
        </p:txBody>
      </p:sp>
      <p:pic>
        <p:nvPicPr>
          <p:cNvPr id="7" name="Bilde 6" descr="Et bilde som inneholder tekst, skjermbilde, Font, nummer&#10;&#10;Innhold generert av kunstig intelligens kan være feil.">
            <a:extLst>
              <a:ext uri="{FF2B5EF4-FFF2-40B4-BE49-F238E27FC236}">
                <a16:creationId xmlns:a16="http://schemas.microsoft.com/office/drawing/2014/main" id="{D7879BB0-B68C-02CB-2081-35DD65F14FCD}"/>
              </a:ext>
            </a:extLst>
          </p:cNvPr>
          <p:cNvPicPr>
            <a:picLocks noChangeAspect="1"/>
          </p:cNvPicPr>
          <p:nvPr/>
        </p:nvPicPr>
        <p:blipFill>
          <a:blip r:embed="rId4"/>
          <a:stretch>
            <a:fillRect/>
          </a:stretch>
        </p:blipFill>
        <p:spPr>
          <a:xfrm>
            <a:off x="1731139" y="1081955"/>
            <a:ext cx="7115176" cy="4851575"/>
          </a:xfrm>
          <a:prstGeom prst="rect">
            <a:avLst/>
          </a:prstGeom>
        </p:spPr>
      </p:pic>
      <p:pic>
        <p:nvPicPr>
          <p:cNvPr id="13" name="Bilde 12" descr="Et bilde som inneholder tekst, skjermbilde, Font, nummer&#10;&#10;Innhold generert av kunstig intelligens kan være feil.">
            <a:extLst>
              <a:ext uri="{FF2B5EF4-FFF2-40B4-BE49-F238E27FC236}">
                <a16:creationId xmlns:a16="http://schemas.microsoft.com/office/drawing/2014/main" id="{AE3EA02C-089A-C55D-0A28-1CDEDD5E0D75}"/>
              </a:ext>
            </a:extLst>
          </p:cNvPr>
          <p:cNvPicPr>
            <a:picLocks noChangeAspect="1"/>
          </p:cNvPicPr>
          <p:nvPr/>
        </p:nvPicPr>
        <p:blipFill>
          <a:blip r:embed="rId5"/>
          <a:stretch>
            <a:fillRect/>
          </a:stretch>
        </p:blipFill>
        <p:spPr>
          <a:xfrm>
            <a:off x="1724347" y="1520023"/>
            <a:ext cx="7116173" cy="2149701"/>
          </a:xfrm>
          <a:prstGeom prst="rect">
            <a:avLst/>
          </a:prstGeom>
        </p:spPr>
      </p:pic>
      <p:pic>
        <p:nvPicPr>
          <p:cNvPr id="15" name="Plassholder for innhold 14" descr="Et bilde som inneholder tekst, skjermbilde, Font, nummer&#10;&#10;Innhold generert av kunstig intelligens kan være feil.">
            <a:extLst>
              <a:ext uri="{FF2B5EF4-FFF2-40B4-BE49-F238E27FC236}">
                <a16:creationId xmlns:a16="http://schemas.microsoft.com/office/drawing/2014/main" id="{8BF27D67-AC21-ABD2-E29F-AFB2323317A6}"/>
              </a:ext>
            </a:extLst>
          </p:cNvPr>
          <p:cNvPicPr>
            <a:picLocks noGrp="1" noChangeAspect="1"/>
          </p:cNvPicPr>
          <p:nvPr>
            <p:ph idx="1"/>
          </p:nvPr>
        </p:nvPicPr>
        <p:blipFill>
          <a:blip r:embed="rId6"/>
          <a:stretch>
            <a:fillRect/>
          </a:stretch>
        </p:blipFill>
        <p:spPr>
          <a:xfrm>
            <a:off x="310360" y="4046203"/>
            <a:ext cx="9942158" cy="1104041"/>
          </a:xfrm>
        </p:spPr>
      </p:pic>
    </p:spTree>
    <p:extLst>
      <p:ext uri="{BB962C8B-B14F-4D97-AF65-F5344CB8AC3E}">
        <p14:creationId xmlns:p14="http://schemas.microsoft.com/office/powerpoint/2010/main" val="325167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66BD-5E6E-B1B3-979C-9AD939B14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36D0C-2677-12E3-57EE-287E700C8CED}"/>
              </a:ext>
            </a:extLst>
          </p:cNvPr>
          <p:cNvSpPr>
            <a:spLocks noGrp="1"/>
          </p:cNvSpPr>
          <p:nvPr>
            <p:ph type="title"/>
          </p:nvPr>
        </p:nvSpPr>
        <p:spPr/>
        <p:txBody>
          <a:bodyPr anchor="ctr">
            <a:normAutofit/>
          </a:bodyPr>
          <a:lstStyle/>
          <a:p>
            <a:r>
              <a:rPr lang="nb-NO" err="1">
                <a:effectLst>
                  <a:outerShdw blurRad="63500" dist="63500" dir="2700000" algn="tl" rotWithShape="0">
                    <a:srgbClr val="117865">
                      <a:lumMod val="50000"/>
                      <a:alpha val="50000"/>
                    </a:srgbClr>
                  </a:outerShdw>
                </a:effectLst>
                <a:ea typeface="Roboto"/>
                <a:cs typeface="Aptos Serif"/>
              </a:rPr>
              <a:t>Cost</a:t>
            </a:r>
            <a:r>
              <a:rPr lang="nb-NO">
                <a:effectLst>
                  <a:outerShdw blurRad="63500" dist="63500" dir="2700000" algn="tl" rotWithShape="0">
                    <a:srgbClr val="117865">
                      <a:lumMod val="50000"/>
                      <a:alpha val="50000"/>
                    </a:srgbClr>
                  </a:outerShdw>
                </a:effectLst>
                <a:ea typeface="Roboto"/>
                <a:cs typeface="Aptos Serif"/>
              </a:rPr>
              <a:t> – </a:t>
            </a:r>
            <a:r>
              <a:rPr lang="nb-NO" err="1">
                <a:effectLst>
                  <a:outerShdw blurRad="63500" dist="63500" dir="2700000" algn="tl" rotWithShape="0">
                    <a:srgbClr val="117865">
                      <a:lumMod val="50000"/>
                      <a:alpha val="50000"/>
                    </a:srgbClr>
                  </a:outerShdw>
                </a:effectLst>
                <a:ea typeface="Roboto"/>
                <a:cs typeface="Aptos Serif"/>
              </a:rPr>
              <a:t>OpenAi</a:t>
            </a:r>
            <a:r>
              <a:rPr lang="nb-NO">
                <a:effectLst>
                  <a:outerShdw blurRad="63500" dist="63500" dir="2700000" algn="tl" rotWithShape="0">
                    <a:srgbClr val="117865">
                      <a:lumMod val="50000"/>
                      <a:alpha val="50000"/>
                    </a:srgbClr>
                  </a:outerShdw>
                </a:effectLst>
                <a:ea typeface="Roboto"/>
                <a:cs typeface="Aptos Serif"/>
              </a:rPr>
              <a:t> Service </a:t>
            </a:r>
            <a:r>
              <a:rPr lang="nb-NO" err="1">
                <a:effectLst>
                  <a:outerShdw blurRad="63500" dist="63500" dir="2700000" algn="tl" rotWithShape="0">
                    <a:srgbClr val="117865">
                      <a:lumMod val="50000"/>
                      <a:alpha val="50000"/>
                    </a:srgbClr>
                  </a:outerShdw>
                </a:effectLst>
                <a:ea typeface="Roboto"/>
                <a:cs typeface="Aptos Serif"/>
              </a:rPr>
              <a:t>vs</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Prebuilt</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models</a:t>
            </a:r>
            <a:r>
              <a:rPr lang="nb-NO">
                <a:effectLst>
                  <a:outerShdw blurRad="63500" dist="63500" dir="2700000" algn="tl" rotWithShape="0">
                    <a:srgbClr val="117865">
                      <a:lumMod val="50000"/>
                      <a:alpha val="50000"/>
                    </a:srgbClr>
                  </a:outerShdw>
                </a:effectLst>
                <a:ea typeface="Roboto"/>
                <a:cs typeface="Aptos Serif"/>
              </a:rPr>
              <a:t> </a:t>
            </a:r>
            <a:endParaRPr lang="nb-NO">
              <a:effectLst>
                <a:outerShdw blurRad="63500" dist="63500" dir="2700000" algn="tl" rotWithShape="0">
                  <a:srgbClr val="117865">
                    <a:lumMod val="50000"/>
                    <a:alpha val="50000"/>
                  </a:srgbClr>
                </a:outerShdw>
              </a:effectLst>
            </a:endParaRPr>
          </a:p>
        </p:txBody>
      </p:sp>
      <p:graphicFrame>
        <p:nvGraphicFramePr>
          <p:cNvPr id="20" name="Tabell 19">
            <a:extLst>
              <a:ext uri="{FF2B5EF4-FFF2-40B4-BE49-F238E27FC236}">
                <a16:creationId xmlns:a16="http://schemas.microsoft.com/office/drawing/2014/main" id="{DE2660E5-C712-764F-8114-760F518441AA}"/>
              </a:ext>
            </a:extLst>
          </p:cNvPr>
          <p:cNvGraphicFramePr>
            <a:graphicFrameLocks noGrp="1"/>
          </p:cNvGraphicFramePr>
          <p:nvPr>
            <p:extLst>
              <p:ext uri="{D42A27DB-BD31-4B8C-83A1-F6EECF244321}">
                <p14:modId xmlns:p14="http://schemas.microsoft.com/office/powerpoint/2010/main" val="3454006866"/>
              </p:ext>
            </p:extLst>
          </p:nvPr>
        </p:nvGraphicFramePr>
        <p:xfrm>
          <a:off x="454193" y="1613365"/>
          <a:ext cx="10711729" cy="1726882"/>
        </p:xfrm>
        <a:graphic>
          <a:graphicData uri="http://schemas.openxmlformats.org/drawingml/2006/table">
            <a:tbl>
              <a:tblPr bandRow="1">
                <a:tableStyleId>{5C22544A-7EE6-4342-B048-85BDC9FD1C3A}</a:tableStyleId>
              </a:tblPr>
              <a:tblGrid>
                <a:gridCol w="3642539">
                  <a:extLst>
                    <a:ext uri="{9D8B030D-6E8A-4147-A177-3AD203B41FA5}">
                      <a16:colId xmlns:a16="http://schemas.microsoft.com/office/drawing/2014/main" val="2529208116"/>
                    </a:ext>
                  </a:extLst>
                </a:gridCol>
                <a:gridCol w="2324282">
                  <a:extLst>
                    <a:ext uri="{9D8B030D-6E8A-4147-A177-3AD203B41FA5}">
                      <a16:colId xmlns:a16="http://schemas.microsoft.com/office/drawing/2014/main" val="2539990611"/>
                    </a:ext>
                  </a:extLst>
                </a:gridCol>
                <a:gridCol w="2372454">
                  <a:extLst>
                    <a:ext uri="{9D8B030D-6E8A-4147-A177-3AD203B41FA5}">
                      <a16:colId xmlns:a16="http://schemas.microsoft.com/office/drawing/2014/main" val="2379721407"/>
                    </a:ext>
                  </a:extLst>
                </a:gridCol>
                <a:gridCol w="2372454">
                  <a:extLst>
                    <a:ext uri="{9D8B030D-6E8A-4147-A177-3AD203B41FA5}">
                      <a16:colId xmlns:a16="http://schemas.microsoft.com/office/drawing/2014/main" val="3180391300"/>
                    </a:ext>
                  </a:extLst>
                </a:gridCol>
              </a:tblGrid>
              <a:tr h="457031">
                <a:tc>
                  <a:txBody>
                    <a:bodyPr/>
                    <a:lstStyle/>
                    <a:p>
                      <a:endParaRPr lang="nb-NO" sz="1400" b="1">
                        <a:solidFill>
                          <a:schemeClr val="bg1"/>
                        </a:solidFill>
                        <a:effectLst/>
                        <a:latin typeface="Helvetica Neue"/>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pPr lvl="0">
                        <a:buNone/>
                      </a:pPr>
                      <a:r>
                        <a:rPr lang="nb-NO" sz="1400" b="1" i="0" u="none" strike="noStrike" noProof="0" err="1">
                          <a:solidFill>
                            <a:schemeClr val="bg1"/>
                          </a:solidFill>
                          <a:effectLst/>
                          <a:latin typeface="Helvetica Neue"/>
                        </a:rPr>
                        <a:t>Azure</a:t>
                      </a:r>
                      <a:r>
                        <a:rPr lang="nb-NO" sz="1400" b="1" i="0" u="none" strike="noStrike" noProof="0">
                          <a:solidFill>
                            <a:schemeClr val="bg1"/>
                          </a:solidFill>
                          <a:effectLst/>
                          <a:latin typeface="Helvetica Neue"/>
                        </a:rPr>
                        <a:t> </a:t>
                      </a:r>
                      <a:r>
                        <a:rPr lang="nb-NO" sz="1400" b="1" i="0" u="none" strike="noStrike" noProof="0" err="1">
                          <a:solidFill>
                            <a:schemeClr val="bg1"/>
                          </a:solidFill>
                          <a:effectLst/>
                          <a:latin typeface="Helvetica Neue"/>
                        </a:rPr>
                        <a:t>OpenAI</a:t>
                      </a:r>
                      <a:r>
                        <a:rPr lang="nb-NO" sz="1400" b="1" i="0" u="none" strike="noStrike" noProof="0">
                          <a:solidFill>
                            <a:schemeClr val="bg1"/>
                          </a:solidFill>
                          <a:effectLst/>
                          <a:latin typeface="Helvetica Neue"/>
                        </a:rPr>
                        <a:t> Service (BYOK)</a:t>
                      </a:r>
                      <a:endParaRPr lang="nb-NO"/>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pPr lvl="0">
                        <a:buNone/>
                      </a:pPr>
                      <a:r>
                        <a:rPr lang="nb-NO" sz="1400" b="1" i="0" u="none" strike="noStrike" noProof="0" err="1">
                          <a:solidFill>
                            <a:schemeClr val="bg1"/>
                          </a:solidFill>
                          <a:effectLst/>
                          <a:latin typeface="Helvetica Neue"/>
                        </a:rPr>
                        <a:t>Fabric</a:t>
                      </a:r>
                      <a:r>
                        <a:rPr lang="nb-NO" sz="1400" b="1" i="0" u="none" strike="noStrike" noProof="0">
                          <a:solidFill>
                            <a:schemeClr val="bg1"/>
                          </a:solidFill>
                          <a:effectLst/>
                          <a:latin typeface="Helvetica Neue"/>
                        </a:rPr>
                        <a:t> </a:t>
                      </a:r>
                      <a:r>
                        <a:rPr lang="nb-NO" sz="1400" b="1" i="0" u="none" strike="noStrike" noProof="0" err="1">
                          <a:solidFill>
                            <a:schemeClr val="bg1"/>
                          </a:solidFill>
                          <a:effectLst/>
                          <a:latin typeface="Helvetica Neue"/>
                        </a:rPr>
                        <a:t>Prebuilt</a:t>
                      </a:r>
                      <a:r>
                        <a:rPr lang="nb-NO" sz="1400" b="1" i="0" u="none" strike="noStrike" noProof="0">
                          <a:solidFill>
                            <a:schemeClr val="bg1"/>
                          </a:solidFill>
                          <a:effectLst/>
                          <a:latin typeface="Helvetica Neue"/>
                        </a:rPr>
                        <a:t> Model (</a:t>
                      </a:r>
                      <a:r>
                        <a:rPr lang="nb-NO" sz="1400" b="1" i="0" u="none" strike="noStrike" noProof="0" err="1">
                          <a:solidFill>
                            <a:schemeClr val="bg1"/>
                          </a:solidFill>
                          <a:effectLst/>
                          <a:latin typeface="Helvetica Neue"/>
                        </a:rPr>
                        <a:t>Reserved</a:t>
                      </a:r>
                      <a:r>
                        <a:rPr lang="nb-NO" sz="1400" b="1" i="0" u="none" strike="noStrike" noProof="0">
                          <a:solidFill>
                            <a:schemeClr val="bg1"/>
                          </a:solidFill>
                          <a:effectLst/>
                          <a:latin typeface="Helvetica Neue"/>
                        </a:rPr>
                        <a:t> </a:t>
                      </a:r>
                      <a:r>
                        <a:rPr lang="nb-NO" sz="1400" b="1" i="0" u="none" strike="noStrike" noProof="0" err="1">
                          <a:solidFill>
                            <a:schemeClr val="bg1"/>
                          </a:solidFill>
                          <a:effectLst/>
                          <a:latin typeface="Helvetica Neue"/>
                        </a:rPr>
                        <a:t>capacity</a:t>
                      </a:r>
                      <a:r>
                        <a:rPr lang="nb-NO" sz="1400" b="1" i="0" u="none" strike="noStrike" noProof="0">
                          <a:solidFill>
                            <a:schemeClr val="bg1"/>
                          </a:solidFill>
                          <a:effectLst/>
                          <a:latin typeface="Helvetica Neue"/>
                        </a:rPr>
                        <a:t>)</a:t>
                      </a:r>
                      <a:endParaRPr lang="nb-NO"/>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pPr lvl="0">
                        <a:buNone/>
                      </a:pPr>
                      <a:r>
                        <a:rPr lang="nb-NO" sz="1400" b="1" i="0" u="none" strike="noStrike" noProof="0" err="1">
                          <a:solidFill>
                            <a:schemeClr val="bg1"/>
                          </a:solidFill>
                          <a:effectLst/>
                          <a:latin typeface="Helvetica Neue"/>
                        </a:rPr>
                        <a:t>Fabric</a:t>
                      </a:r>
                      <a:r>
                        <a:rPr lang="nb-NO" sz="1400" b="1" i="0" u="none" strike="noStrike" noProof="0">
                          <a:solidFill>
                            <a:schemeClr val="bg1"/>
                          </a:solidFill>
                          <a:effectLst/>
                          <a:latin typeface="Helvetica Neue"/>
                        </a:rPr>
                        <a:t> </a:t>
                      </a:r>
                      <a:r>
                        <a:rPr lang="nb-NO" sz="1400" b="1" i="0" u="none" strike="noStrike" noProof="0" err="1">
                          <a:solidFill>
                            <a:schemeClr val="bg1"/>
                          </a:solidFill>
                          <a:effectLst/>
                          <a:latin typeface="Helvetica Neue"/>
                        </a:rPr>
                        <a:t>Prebuilt</a:t>
                      </a:r>
                      <a:r>
                        <a:rPr lang="nb-NO" sz="1400" b="1" i="0" u="none" strike="noStrike" noProof="0">
                          <a:solidFill>
                            <a:schemeClr val="bg1"/>
                          </a:solidFill>
                          <a:effectLst/>
                          <a:latin typeface="Helvetica Neue"/>
                        </a:rPr>
                        <a:t> Model (</a:t>
                      </a:r>
                      <a:r>
                        <a:rPr lang="nb-NO" sz="1400" b="1" i="0" u="none" strike="noStrike" noProof="0" err="1">
                          <a:solidFill>
                            <a:schemeClr val="bg1"/>
                          </a:solidFill>
                          <a:effectLst/>
                          <a:latin typeface="Helvetica Neue"/>
                        </a:rPr>
                        <a:t>Pay</a:t>
                      </a:r>
                      <a:r>
                        <a:rPr lang="nb-NO" sz="1400" b="1" i="0" u="none" strike="noStrike" noProof="0">
                          <a:solidFill>
                            <a:schemeClr val="bg1"/>
                          </a:solidFill>
                          <a:effectLst/>
                          <a:latin typeface="Helvetica Neue"/>
                        </a:rPr>
                        <a:t>-as-</a:t>
                      </a:r>
                      <a:r>
                        <a:rPr lang="nb-NO" sz="1400" b="1" i="0" u="none" strike="noStrike" noProof="0" err="1">
                          <a:solidFill>
                            <a:schemeClr val="bg1"/>
                          </a:solidFill>
                          <a:effectLst/>
                          <a:latin typeface="Helvetica Neue"/>
                        </a:rPr>
                        <a:t>you</a:t>
                      </a:r>
                      <a:r>
                        <a:rPr lang="nb-NO" sz="1400" b="1" i="0" u="none" strike="noStrike" noProof="0">
                          <a:solidFill>
                            <a:schemeClr val="bg1"/>
                          </a:solidFill>
                          <a:effectLst/>
                          <a:latin typeface="Helvetica Neue"/>
                        </a:rPr>
                        <a:t>-</a:t>
                      </a:r>
                      <a:r>
                        <a:rPr lang="nb-NO" sz="1400" b="1" i="0" u="none" strike="noStrike" noProof="0" err="1">
                          <a:solidFill>
                            <a:schemeClr val="bg1"/>
                          </a:solidFill>
                          <a:effectLst/>
                          <a:latin typeface="Helvetica Neue"/>
                        </a:rPr>
                        <a:t>go</a:t>
                      </a:r>
                      <a:r>
                        <a:rPr lang="nb-NO" sz="1400" b="1" i="0" u="none" strike="noStrike" noProof="0">
                          <a:solidFill>
                            <a:schemeClr val="bg1"/>
                          </a:solidFill>
                          <a:effectLst/>
                          <a:latin typeface="Helvetica Neue"/>
                        </a:rPr>
                        <a:t> </a:t>
                      </a:r>
                      <a:r>
                        <a:rPr lang="nb-NO" sz="1400" b="1" i="0" u="none" strike="noStrike" noProof="0" err="1">
                          <a:solidFill>
                            <a:schemeClr val="bg1"/>
                          </a:solidFill>
                          <a:effectLst/>
                          <a:latin typeface="Helvetica Neue"/>
                        </a:rPr>
                        <a:t>capacity</a:t>
                      </a:r>
                      <a:r>
                        <a:rPr lang="nb-NO" sz="1400" b="1" i="0" u="none" strike="noStrike" noProof="0">
                          <a:solidFill>
                            <a:schemeClr val="bg1"/>
                          </a:solidFill>
                          <a:effectLst/>
                          <a:latin typeface="Helvetica Neue"/>
                        </a:rPr>
                        <a:t>)</a:t>
                      </a:r>
                      <a:endParaRPr lang="nb-NO"/>
                    </a:p>
                  </a:txBody>
                  <a:tcPr marL="38099" marR="38099" marT="38099" marB="38099">
                    <a:lnL w="9525" cap="flat" cmpd="sng" algn="ctr">
                      <a:solidFill>
                        <a:srgbClr val="000000"/>
                      </a:solidFill>
                      <a:prstDash val="solid"/>
                      <a:round/>
                      <a:headEnd type="none" w="med" len="med"/>
                      <a:tailEnd type="none" w="med" len="med"/>
                    </a:lnL>
                    <a:lnR w="9524">
                      <a:solidFill>
                        <a:srgbClr val="000000"/>
                      </a:solidFill>
                    </a:lnR>
                    <a:lnT w="9524">
                      <a:solidFill>
                        <a:srgbClr val="000000"/>
                      </a:solidFill>
                    </a:lnT>
                    <a:lnB w="9524">
                      <a:solidFill>
                        <a:srgbClr val="000000"/>
                      </a:solidFill>
                    </a:lnB>
                    <a:solidFill>
                      <a:schemeClr val="accent2">
                        <a:lumMod val="50000"/>
                      </a:schemeClr>
                    </a:solidFill>
                  </a:tcPr>
                </a:tc>
                <a:extLst>
                  <a:ext uri="{0D108BD9-81ED-4DB2-BD59-A6C34878D82A}">
                    <a16:rowId xmlns:a16="http://schemas.microsoft.com/office/drawing/2014/main" val="2410692915"/>
                  </a:ext>
                </a:extLst>
              </a:tr>
              <a:tr h="627553">
                <a:tc>
                  <a:txBody>
                    <a:bodyPr/>
                    <a:lstStyle/>
                    <a:p>
                      <a:endParaRPr lang="nb-NO" sz="1400" b="1">
                        <a:solidFill>
                          <a:schemeClr val="bg1"/>
                        </a:solidFill>
                        <a:effectLst/>
                        <a:latin typeface="Helvetica Neue"/>
                      </a:endParaRPr>
                    </a:p>
                    <a:p>
                      <a:pPr lvl="0" algn="l">
                        <a:lnSpc>
                          <a:spcPct val="100000"/>
                        </a:lnSpc>
                        <a:spcBef>
                          <a:spcPts val="0"/>
                        </a:spcBef>
                        <a:spcAft>
                          <a:spcPts val="0"/>
                        </a:spcAft>
                        <a:buNone/>
                      </a:pPr>
                      <a:r>
                        <a:rPr lang="nb-NO" sz="1400" b="1" i="0" u="none" strike="noStrike" noProof="0">
                          <a:solidFill>
                            <a:schemeClr val="bg1"/>
                          </a:solidFill>
                          <a:effectLst/>
                          <a:latin typeface="Helvetica Neue"/>
                        </a:rPr>
                        <a:t>Price per 1M Input Tokens</a:t>
                      </a:r>
                      <a:endParaRPr lang="nb-NO" sz="1400" b="0" i="0" u="none" strike="noStrike" noProof="0">
                        <a:solidFill>
                          <a:srgbClr val="000000"/>
                        </a:solidFill>
                        <a:effectLst/>
                        <a:latin typeface="Helvetica Neue"/>
                      </a:endParaRPr>
                    </a:p>
                    <a:p>
                      <a:pPr lvl="0">
                        <a:buNone/>
                      </a:pPr>
                      <a:endParaRPr lang="nb-NO" sz="1400" b="1">
                        <a:solidFill>
                          <a:schemeClr val="bg1"/>
                        </a:solidFill>
                        <a:effectLst/>
                        <a:latin typeface="Helvetica Neue"/>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pPr lvl="0">
                        <a:buNone/>
                      </a:pPr>
                      <a:r>
                        <a:rPr lang="nb-NO" sz="1400" b="1" i="0" u="none" strike="noStrike" noProof="0">
                          <a:solidFill>
                            <a:schemeClr val="tx1"/>
                          </a:solidFill>
                          <a:effectLst/>
                          <a:latin typeface="Helvetica Neue"/>
                        </a:rPr>
                        <a:t> </a:t>
                      </a:r>
                      <a:r>
                        <a:rPr lang="nb-NO" sz="1400" b="1" i="0" u="none" strike="noStrike" noProof="0">
                          <a:solidFill>
                            <a:srgbClr val="000000"/>
                          </a:solidFill>
                          <a:effectLst/>
                          <a:latin typeface="Sofia Sans"/>
                        </a:rPr>
                        <a:t>€ </a:t>
                      </a:r>
                      <a:r>
                        <a:rPr lang="nb-NO" sz="1400" b="0" i="0" u="none" strike="noStrike" noProof="0">
                          <a:solidFill>
                            <a:srgbClr val="000000"/>
                          </a:solidFill>
                          <a:effectLst/>
                          <a:latin typeface="Helvetica Neue"/>
                        </a:rPr>
                        <a:t>2.399</a:t>
                      </a:r>
                      <a:endParaRPr lang="nb-NO" sz="1400">
                        <a:solidFill>
                          <a:srgbClr val="000000"/>
                        </a:solidFill>
                        <a:effectLst/>
                        <a:latin typeface="Helvetica Neue"/>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r>
                        <a:rPr lang="nb-NO" sz="1400">
                          <a:solidFill>
                            <a:srgbClr val="000000"/>
                          </a:solidFill>
                          <a:effectLst/>
                          <a:latin typeface="Helvetica Neue"/>
                        </a:rPr>
                        <a:t> </a:t>
                      </a:r>
                      <a:r>
                        <a:rPr lang="nb-NO" sz="1400" b="1" i="0" u="none" strike="noStrike" noProof="0">
                          <a:solidFill>
                            <a:srgbClr val="000000"/>
                          </a:solidFill>
                          <a:effectLst/>
                        </a:rPr>
                        <a:t>€ </a:t>
                      </a:r>
                      <a:r>
                        <a:rPr lang="nb-NO" sz="1400" b="0" i="0" u="none" strike="noStrike" noProof="0">
                          <a:solidFill>
                            <a:srgbClr val="000000"/>
                          </a:solidFill>
                          <a:effectLst/>
                          <a:latin typeface="Helvetica Neue"/>
                        </a:rPr>
                        <a:t>3.2 </a:t>
                      </a:r>
                      <a:endParaRPr lang="nb-NO" sz="1400">
                        <a:solidFill>
                          <a:srgbClr val="000000"/>
                        </a:solidFill>
                        <a:effectLst/>
                        <a:latin typeface="Helvetica Neue"/>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lvl="0">
                        <a:buNone/>
                      </a:pPr>
                      <a:r>
                        <a:rPr lang="nb-NO" sz="1400" b="1" i="0" u="none" strike="noStrike" noProof="0">
                          <a:solidFill>
                            <a:schemeClr val="tx1"/>
                          </a:solidFill>
                          <a:effectLst/>
                          <a:latin typeface="Sofia Sans"/>
                        </a:rPr>
                        <a:t>€ </a:t>
                      </a:r>
                      <a:r>
                        <a:rPr lang="nb-NO" sz="1400" b="0" i="0" u="none" strike="noStrike" noProof="0">
                          <a:solidFill>
                            <a:srgbClr val="000000"/>
                          </a:solidFill>
                          <a:effectLst/>
                          <a:latin typeface="Helvetica Neue"/>
                        </a:rPr>
                        <a:t>5.4</a:t>
                      </a:r>
                      <a:endParaRPr lang="nb-NO"/>
                    </a:p>
                  </a:txBody>
                  <a:tcPr marL="38099" marR="38099" marT="38099" marB="38099">
                    <a:lnL w="9525" cap="flat" cmpd="sng" algn="ctr">
                      <a:solidFill>
                        <a:srgbClr val="000000"/>
                      </a:solidFill>
                      <a:prstDash val="solid"/>
                      <a:round/>
                      <a:headEnd type="none" w="med" len="med"/>
                      <a:tailEnd type="none" w="med" len="med"/>
                    </a:lnL>
                    <a:lnR w="9524">
                      <a:solidFill>
                        <a:srgbClr val="000000"/>
                      </a:solidFill>
                    </a:lnR>
                    <a:lnT w="9524">
                      <a:solidFill>
                        <a:srgbClr val="000000"/>
                      </a:solidFill>
                    </a:lnT>
                    <a:lnB w="9524">
                      <a:solidFill>
                        <a:srgbClr val="000000"/>
                      </a:solidFill>
                    </a:lnB>
                    <a:solidFill>
                      <a:schemeClr val="accent3"/>
                    </a:solidFill>
                  </a:tcPr>
                </a:tc>
                <a:extLst>
                  <a:ext uri="{0D108BD9-81ED-4DB2-BD59-A6C34878D82A}">
                    <a16:rowId xmlns:a16="http://schemas.microsoft.com/office/drawing/2014/main" val="521640562"/>
                  </a:ext>
                </a:extLst>
              </a:tr>
              <a:tr h="507682">
                <a:tc>
                  <a:txBody>
                    <a:bodyPr/>
                    <a:lstStyle/>
                    <a:p>
                      <a:pPr lvl="0">
                        <a:buNone/>
                      </a:pPr>
                      <a:r>
                        <a:rPr lang="nb-NO" sz="1400" b="1" i="0" u="none" strike="noStrike" noProof="0">
                          <a:solidFill>
                            <a:schemeClr val="bg1"/>
                          </a:solidFill>
                          <a:effectLst/>
                          <a:latin typeface="Helvetica Neue"/>
                        </a:rPr>
                        <a:t>Price per 1M Output Tokens</a:t>
                      </a:r>
                      <a:endParaRPr lang="nb-NO"/>
                    </a:p>
                    <a:p>
                      <a:pPr lvl="0">
                        <a:buNone/>
                      </a:pPr>
                      <a:endParaRPr lang="nb-NO" sz="1400" b="1">
                        <a:solidFill>
                          <a:schemeClr val="bg1"/>
                        </a:solidFill>
                        <a:effectLst/>
                        <a:latin typeface="Helvetica Neue"/>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pPr lvl="0" algn="l">
                        <a:lnSpc>
                          <a:spcPct val="100000"/>
                        </a:lnSpc>
                        <a:spcBef>
                          <a:spcPts val="0"/>
                        </a:spcBef>
                        <a:spcAft>
                          <a:spcPts val="0"/>
                        </a:spcAft>
                        <a:buNone/>
                      </a:pPr>
                      <a:r>
                        <a:rPr lang="nb-NO" sz="1400" b="1" i="0" u="none" strike="noStrike" noProof="0">
                          <a:solidFill>
                            <a:srgbClr val="000000"/>
                          </a:solidFill>
                          <a:effectLst/>
                          <a:latin typeface="Sofia Sans"/>
                        </a:rPr>
                        <a:t>€ </a:t>
                      </a:r>
                      <a:r>
                        <a:rPr lang="nb-NO" sz="1400" b="0" i="0" u="none" strike="noStrike" noProof="0">
                          <a:solidFill>
                            <a:srgbClr val="000000"/>
                          </a:solidFill>
                          <a:effectLst/>
                          <a:latin typeface="Helvetica Neue"/>
                        </a:rPr>
                        <a:t>9.597</a:t>
                      </a:r>
                      <a:endParaRPr lang="nb-NO"/>
                    </a:p>
                    <a:p>
                      <a:pPr lvl="0">
                        <a:buNone/>
                      </a:pPr>
                      <a:endParaRPr lang="nb-NO" sz="1400">
                        <a:solidFill>
                          <a:srgbClr val="000000"/>
                        </a:solidFill>
                        <a:effectLst/>
                        <a:latin typeface="Helvetica Neue"/>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lvl="0">
                        <a:buNone/>
                      </a:pPr>
                      <a:r>
                        <a:rPr lang="nb-NO" sz="1400" b="1" i="0" u="none" strike="noStrike" noProof="0">
                          <a:solidFill>
                            <a:srgbClr val="000000"/>
                          </a:solidFill>
                          <a:effectLst/>
                        </a:rPr>
                        <a:t>€ </a:t>
                      </a:r>
                      <a:r>
                        <a:rPr lang="nb-NO" sz="1400">
                          <a:solidFill>
                            <a:srgbClr val="000000"/>
                          </a:solidFill>
                          <a:effectLst/>
                          <a:latin typeface="Helvetica Neue"/>
                        </a:rPr>
                        <a:t>12.8</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pPr lvl="0" algn="l">
                        <a:lnSpc>
                          <a:spcPct val="100000"/>
                        </a:lnSpc>
                        <a:spcBef>
                          <a:spcPts val="0"/>
                        </a:spcBef>
                        <a:spcAft>
                          <a:spcPts val="0"/>
                        </a:spcAft>
                        <a:buNone/>
                      </a:pPr>
                      <a:r>
                        <a:rPr lang="nb-NO" sz="1400" b="1" i="0" u="none" strike="noStrike" noProof="0">
                          <a:solidFill>
                            <a:srgbClr val="000000"/>
                          </a:solidFill>
                          <a:effectLst/>
                          <a:latin typeface="Sofia Sans"/>
                        </a:rPr>
                        <a:t>€ </a:t>
                      </a:r>
                      <a:r>
                        <a:rPr lang="nb-NO" sz="1400" b="0" i="0" u="none" strike="noStrike" noProof="0">
                          <a:solidFill>
                            <a:srgbClr val="000000"/>
                          </a:solidFill>
                          <a:effectLst/>
                          <a:latin typeface="Helvetica Neue"/>
                        </a:rPr>
                        <a:t>21.52</a:t>
                      </a:r>
                    </a:p>
                    <a:p>
                      <a:pPr lvl="0">
                        <a:buNone/>
                      </a:pPr>
                      <a:endParaRPr lang="nb-NO" sz="1400">
                        <a:solidFill>
                          <a:srgbClr val="000000"/>
                        </a:solidFill>
                        <a:effectLst/>
                        <a:latin typeface="Helvetica Neue"/>
                      </a:endParaRPr>
                    </a:p>
                  </a:txBody>
                  <a:tcPr marL="38099" marR="38099" marT="38099" marB="38099">
                    <a:lnL w="9525" cap="flat" cmpd="sng" algn="ctr">
                      <a:solidFill>
                        <a:srgbClr val="000000"/>
                      </a:solidFill>
                      <a:prstDash val="solid"/>
                      <a:round/>
                      <a:headEnd type="none" w="med" len="med"/>
                      <a:tailEnd type="none" w="med" len="med"/>
                    </a:lnL>
                    <a:lnR w="9524">
                      <a:solidFill>
                        <a:srgbClr val="000000"/>
                      </a:solidFill>
                    </a:lnR>
                    <a:lnT w="9524">
                      <a:solidFill>
                        <a:srgbClr val="000000"/>
                      </a:solidFill>
                    </a:lnT>
                    <a:lnB w="9524">
                      <a:solidFill>
                        <a:srgbClr val="000000"/>
                      </a:solidFill>
                    </a:lnB>
                    <a:solidFill>
                      <a:schemeClr val="accent3"/>
                    </a:solidFill>
                  </a:tcPr>
                </a:tc>
                <a:extLst>
                  <a:ext uri="{0D108BD9-81ED-4DB2-BD59-A6C34878D82A}">
                    <a16:rowId xmlns:a16="http://schemas.microsoft.com/office/drawing/2014/main" val="944399232"/>
                  </a:ext>
                </a:extLst>
              </a:tr>
            </a:tbl>
          </a:graphicData>
        </a:graphic>
      </p:graphicFrame>
      <p:sp>
        <p:nvSpPr>
          <p:cNvPr id="22" name="Plassholder for innhold 21">
            <a:extLst>
              <a:ext uri="{FF2B5EF4-FFF2-40B4-BE49-F238E27FC236}">
                <a16:creationId xmlns:a16="http://schemas.microsoft.com/office/drawing/2014/main" id="{C9AB47EC-76FE-07EB-3CE8-CA940E053194}"/>
              </a:ext>
            </a:extLst>
          </p:cNvPr>
          <p:cNvSpPr>
            <a:spLocks noGrp="1"/>
          </p:cNvSpPr>
          <p:nvPr>
            <p:ph idx="1"/>
          </p:nvPr>
        </p:nvSpPr>
        <p:spPr>
          <a:xfrm>
            <a:off x="413787" y="4067021"/>
            <a:ext cx="10799762" cy="850430"/>
          </a:xfrm>
        </p:spPr>
        <p:txBody>
          <a:bodyPr vert="horz" lIns="0" tIns="0" rIns="0" bIns="0" rtlCol="0" anchor="t">
            <a:noAutofit/>
          </a:bodyPr>
          <a:lstStyle/>
          <a:p>
            <a:r>
              <a:rPr lang="nb-NO" sz="2000">
                <a:effectLst>
                  <a:outerShdw blurRad="63500" dist="63500" dir="2700000" algn="tl" rotWithShape="0">
                    <a:srgbClr val="117865">
                      <a:lumMod val="50000"/>
                      <a:alpha val="50000"/>
                    </a:srgbClr>
                  </a:outerShdw>
                </a:effectLst>
                <a:ea typeface="Roboto Light"/>
                <a:cs typeface="Aptos Serif"/>
              </a:rPr>
              <a:t>-&gt; 125% more expensive if pay-as-you-go capacity</a:t>
            </a:r>
          </a:p>
          <a:p>
            <a:r>
              <a:rPr lang="nb-NO" sz="2000">
                <a:effectLst>
                  <a:outerShdw blurRad="63500" dist="63500" dir="2700000" algn="tl" rotWithShape="0">
                    <a:srgbClr val="117865">
                      <a:lumMod val="50000"/>
                      <a:alpha val="50000"/>
                    </a:srgbClr>
                  </a:outerShdw>
                </a:effectLst>
                <a:ea typeface="Roboto Light"/>
                <a:cs typeface="Aptos Serif"/>
              </a:rPr>
              <a:t>-&gt; 33% more expensive if reserved capacity</a:t>
            </a:r>
          </a:p>
          <a:p>
            <a:r>
              <a:rPr lang="nb-NO" sz="2000">
                <a:effectLst>
                  <a:outerShdw blurRad="63500" dist="63500" dir="2700000" algn="tl" rotWithShape="0">
                    <a:srgbClr val="117865">
                      <a:lumMod val="50000"/>
                      <a:alpha val="50000"/>
                    </a:srgbClr>
                  </a:outerShdw>
                </a:effectLst>
                <a:ea typeface="Roboto Light"/>
                <a:cs typeface="Aptos Serif"/>
              </a:rPr>
              <a:t>but</a:t>
            </a:r>
            <a:endParaRPr lang="nb-NO" sz="2000">
              <a:effectLst>
                <a:outerShdw blurRad="63500" dist="63500" dir="2700000" algn="tl" rotWithShape="0">
                  <a:srgbClr val="117865">
                    <a:lumMod val="50000"/>
                    <a:alpha val="50000"/>
                  </a:srgbClr>
                </a:outerShdw>
              </a:effectLst>
            </a:endParaRPr>
          </a:p>
        </p:txBody>
      </p:sp>
    </p:spTree>
    <p:extLst>
      <p:ext uri="{BB962C8B-B14F-4D97-AF65-F5344CB8AC3E}">
        <p14:creationId xmlns:p14="http://schemas.microsoft.com/office/powerpoint/2010/main" val="307349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1E65-4326-F49A-83C4-B1C5B7498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14C16-820E-0039-928C-51897B37508A}"/>
              </a:ext>
            </a:extLst>
          </p:cNvPr>
          <p:cNvSpPr>
            <a:spLocks noGrp="1"/>
          </p:cNvSpPr>
          <p:nvPr>
            <p:ph type="title"/>
          </p:nvPr>
        </p:nvSpPr>
        <p:spPr>
          <a:prstGeom prst="rect">
            <a:avLst/>
          </a:prstGeom>
        </p:spPr>
        <p:txBody>
          <a:bodyPr>
            <a:normAutofit fontScale="90000"/>
          </a:bodyPr>
          <a:lstStyle/>
          <a:p>
            <a:r>
              <a:rPr lang="en-US"/>
              <a:t>Feature comparison to other AI and </a:t>
            </a:r>
            <a:br>
              <a:rPr lang="en-US"/>
            </a:br>
            <a:r>
              <a:rPr lang="en-US"/>
              <a:t>ML-platforms</a:t>
            </a:r>
          </a:p>
        </p:txBody>
      </p:sp>
      <p:graphicFrame>
        <p:nvGraphicFramePr>
          <p:cNvPr id="7" name="Table 38">
            <a:extLst>
              <a:ext uri="{FF2B5EF4-FFF2-40B4-BE49-F238E27FC236}">
                <a16:creationId xmlns:a16="http://schemas.microsoft.com/office/drawing/2014/main" id="{09AD23AB-3C28-6B46-9908-A8C6E9C08B69}"/>
              </a:ext>
            </a:extLst>
          </p:cNvPr>
          <p:cNvGraphicFramePr>
            <a:graphicFrameLocks noGrp="1"/>
          </p:cNvGraphicFramePr>
          <p:nvPr>
            <p:ph sz="quarter" idx="4294967295"/>
            <p:extLst>
              <p:ext uri="{D42A27DB-BD31-4B8C-83A1-F6EECF244321}">
                <p14:modId xmlns:p14="http://schemas.microsoft.com/office/powerpoint/2010/main" val="2901906182"/>
              </p:ext>
            </p:extLst>
          </p:nvPr>
        </p:nvGraphicFramePr>
        <p:xfrm>
          <a:off x="360632" y="1521260"/>
          <a:ext cx="10799763" cy="683994"/>
        </p:xfrm>
        <a:graphic>
          <a:graphicData uri="http://schemas.openxmlformats.org/drawingml/2006/table">
            <a:tbl>
              <a:tblPr firstRow="1" bandRow="1">
                <a:tableStyleId>{5C22544A-7EE6-4342-B048-85BDC9FD1C3A}</a:tableStyleId>
              </a:tblPr>
              <a:tblGrid>
                <a:gridCol w="2384441">
                  <a:extLst>
                    <a:ext uri="{9D8B030D-6E8A-4147-A177-3AD203B41FA5}">
                      <a16:colId xmlns:a16="http://schemas.microsoft.com/office/drawing/2014/main" val="3257698807"/>
                    </a:ext>
                  </a:extLst>
                </a:gridCol>
                <a:gridCol w="2813187">
                  <a:extLst>
                    <a:ext uri="{9D8B030D-6E8A-4147-A177-3AD203B41FA5}">
                      <a16:colId xmlns:a16="http://schemas.microsoft.com/office/drawing/2014/main" val="1779384647"/>
                    </a:ext>
                  </a:extLst>
                </a:gridCol>
                <a:gridCol w="3020037">
                  <a:extLst>
                    <a:ext uri="{9D8B030D-6E8A-4147-A177-3AD203B41FA5}">
                      <a16:colId xmlns:a16="http://schemas.microsoft.com/office/drawing/2014/main" val="2291568136"/>
                    </a:ext>
                  </a:extLst>
                </a:gridCol>
                <a:gridCol w="2582098">
                  <a:extLst>
                    <a:ext uri="{9D8B030D-6E8A-4147-A177-3AD203B41FA5}">
                      <a16:colId xmlns:a16="http://schemas.microsoft.com/office/drawing/2014/main" val="3315065762"/>
                    </a:ext>
                  </a:extLst>
                </a:gridCol>
              </a:tblGrid>
              <a:tr h="330688">
                <a:tc>
                  <a:txBody>
                    <a:bodyPr/>
                    <a:lstStyle/>
                    <a:p>
                      <a:endParaRPr lang="en-NO" sz="1500"/>
                    </a:p>
                  </a:txBody>
                  <a:tcPr marL="86402" marR="86402" marT="43201" marB="43201"/>
                </a:tc>
                <a:tc>
                  <a:txBody>
                    <a:bodyPr/>
                    <a:lstStyle/>
                    <a:p>
                      <a:r>
                        <a:rPr lang="en-NO" sz="1500"/>
                        <a:t>Fabric Data Science Experience</a:t>
                      </a:r>
                    </a:p>
                  </a:txBody>
                  <a:tcPr marL="86402" marR="86402" marT="43201" marB="43201"/>
                </a:tc>
                <a:tc>
                  <a:txBody>
                    <a:bodyPr/>
                    <a:lstStyle/>
                    <a:p>
                      <a:r>
                        <a:rPr lang="en-NO" sz="1500"/>
                        <a:t>Azure Machine Learning</a:t>
                      </a:r>
                    </a:p>
                  </a:txBody>
                  <a:tcPr marL="86402" marR="86402" marT="43201" marB="43201"/>
                </a:tc>
                <a:tc>
                  <a:txBody>
                    <a:bodyPr/>
                    <a:lstStyle/>
                    <a:p>
                      <a:r>
                        <a:rPr lang="en-NO" sz="1500"/>
                        <a:t>Databricks</a:t>
                      </a:r>
                    </a:p>
                  </a:txBody>
                  <a:tcPr marL="86402" marR="86402" marT="43201" marB="43201"/>
                </a:tc>
                <a:extLst>
                  <a:ext uri="{0D108BD9-81ED-4DB2-BD59-A6C34878D82A}">
                    <a16:rowId xmlns:a16="http://schemas.microsoft.com/office/drawing/2014/main" val="3973419797"/>
                  </a:ext>
                </a:extLst>
              </a:tr>
              <a:tr h="353306">
                <a:tc>
                  <a:txBody>
                    <a:bodyPr/>
                    <a:lstStyle/>
                    <a:p>
                      <a:r>
                        <a:rPr lang="en-NO" sz="1500"/>
                        <a:t>Compute</a:t>
                      </a:r>
                    </a:p>
                  </a:txBody>
                  <a:tcPr marL="86402" marR="86402" marT="43201" marB="43201"/>
                </a:tc>
                <a:tc>
                  <a:txBody>
                    <a:bodyPr/>
                    <a:lstStyle/>
                    <a:p>
                      <a:r>
                        <a:rPr lang="en-NO" sz="1500"/>
                        <a:t>Serverless, configurable</a:t>
                      </a:r>
                    </a:p>
                  </a:txBody>
                  <a:tcPr marL="86402" marR="86402" marT="43201" marB="43201"/>
                </a:tc>
                <a:tc>
                  <a:txBody>
                    <a:bodyPr/>
                    <a:lstStyle/>
                    <a:p>
                      <a:r>
                        <a:rPr lang="en-NO" sz="1500"/>
                        <a:t>Managed </a:t>
                      </a:r>
                    </a:p>
                  </a:txBody>
                  <a:tcPr marL="86402" marR="86402" marT="43201" marB="43201"/>
                </a:tc>
                <a:tc>
                  <a:txBody>
                    <a:bodyPr/>
                    <a:lstStyle/>
                    <a:p>
                      <a:r>
                        <a:rPr lang="en-NO" sz="1500"/>
                        <a:t>Serverless, Managed</a:t>
                      </a:r>
                    </a:p>
                  </a:txBody>
                  <a:tcPr marL="86402" marR="86402" marT="43201" marB="43201"/>
                </a:tc>
                <a:extLst>
                  <a:ext uri="{0D108BD9-81ED-4DB2-BD59-A6C34878D82A}">
                    <a16:rowId xmlns:a16="http://schemas.microsoft.com/office/drawing/2014/main" val="1199242962"/>
                  </a:ext>
                </a:extLst>
              </a:tr>
            </a:tbl>
          </a:graphicData>
        </a:graphic>
      </p:graphicFrame>
      <p:pic>
        <p:nvPicPr>
          <p:cNvPr id="3" name="Picture Placeholder 8">
            <a:extLst>
              <a:ext uri="{FF2B5EF4-FFF2-40B4-BE49-F238E27FC236}">
                <a16:creationId xmlns:a16="http://schemas.microsoft.com/office/drawing/2014/main" id="{4F002E97-420D-FE29-FD60-D96A7FE899B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0573633" y="138022"/>
            <a:ext cx="748070" cy="748243"/>
          </a:xfrm>
          <a:prstGeom prst="rect">
            <a:avLst/>
          </a:prstGeom>
        </p:spPr>
      </p:pic>
    </p:spTree>
    <p:extLst>
      <p:ext uri="{BB962C8B-B14F-4D97-AF65-F5344CB8AC3E}">
        <p14:creationId xmlns:p14="http://schemas.microsoft.com/office/powerpoint/2010/main" val="912652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EF3CBF-26D0-4402-8C45-94E0CA077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79596-002A-79BE-604B-49A665653466}"/>
              </a:ext>
            </a:extLst>
          </p:cNvPr>
          <p:cNvSpPr>
            <a:spLocks noGrp="1"/>
          </p:cNvSpPr>
          <p:nvPr>
            <p:ph type="title"/>
          </p:nvPr>
        </p:nvSpPr>
        <p:spPr/>
        <p:txBody>
          <a:bodyPr anchor="ctr">
            <a:normAutofit/>
          </a:bodyPr>
          <a:lstStyle/>
          <a:p>
            <a:r>
              <a:rPr lang="nb-NO" err="1">
                <a:effectLst>
                  <a:outerShdw blurRad="63500" dist="63500" dir="2700000" algn="tl" rotWithShape="0">
                    <a:srgbClr val="117865">
                      <a:lumMod val="50000"/>
                      <a:alpha val="50000"/>
                    </a:srgbClr>
                  </a:outerShdw>
                </a:effectLst>
                <a:ea typeface="Roboto"/>
                <a:cs typeface="Aptos Serif"/>
              </a:rPr>
              <a:t>Cost</a:t>
            </a:r>
            <a:r>
              <a:rPr lang="nb-NO">
                <a:effectLst>
                  <a:outerShdw blurRad="63500" dist="63500" dir="2700000" algn="tl" rotWithShape="0">
                    <a:srgbClr val="117865">
                      <a:lumMod val="50000"/>
                      <a:alpha val="50000"/>
                    </a:srgbClr>
                  </a:outerShdw>
                </a:effectLst>
                <a:ea typeface="Roboto"/>
                <a:cs typeface="Aptos Serif"/>
              </a:rPr>
              <a:t> – </a:t>
            </a:r>
            <a:r>
              <a:rPr lang="nb-NO" err="1">
                <a:effectLst>
                  <a:outerShdw blurRad="63500" dist="63500" dir="2700000" algn="tl" rotWithShape="0">
                    <a:srgbClr val="117865">
                      <a:lumMod val="50000"/>
                      <a:alpha val="50000"/>
                    </a:srgbClr>
                  </a:outerShdw>
                </a:effectLst>
                <a:ea typeface="Roboto"/>
                <a:cs typeface="Aptos Serif"/>
              </a:rPr>
              <a:t>OpenAi</a:t>
            </a:r>
            <a:r>
              <a:rPr lang="nb-NO">
                <a:effectLst>
                  <a:outerShdw blurRad="63500" dist="63500" dir="2700000" algn="tl" rotWithShape="0">
                    <a:srgbClr val="117865">
                      <a:lumMod val="50000"/>
                      <a:alpha val="50000"/>
                    </a:srgbClr>
                  </a:outerShdw>
                </a:effectLst>
                <a:ea typeface="Roboto"/>
                <a:cs typeface="Aptos Serif"/>
              </a:rPr>
              <a:t> Service </a:t>
            </a:r>
            <a:r>
              <a:rPr lang="nb-NO" err="1">
                <a:effectLst>
                  <a:outerShdw blurRad="63500" dist="63500" dir="2700000" algn="tl" rotWithShape="0">
                    <a:srgbClr val="117865">
                      <a:lumMod val="50000"/>
                      <a:alpha val="50000"/>
                    </a:srgbClr>
                  </a:outerShdw>
                </a:effectLst>
                <a:ea typeface="Roboto"/>
                <a:cs typeface="Aptos Serif"/>
              </a:rPr>
              <a:t>vs</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Prebuilt</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models</a:t>
            </a:r>
            <a:r>
              <a:rPr lang="nb-NO">
                <a:effectLst>
                  <a:outerShdw blurRad="63500" dist="63500" dir="2700000" algn="tl" rotWithShape="0">
                    <a:srgbClr val="117865">
                      <a:lumMod val="50000"/>
                      <a:alpha val="50000"/>
                    </a:srgbClr>
                  </a:outerShdw>
                </a:effectLst>
                <a:ea typeface="Roboto"/>
                <a:cs typeface="Aptos Serif"/>
              </a:rPr>
              <a:t> </a:t>
            </a:r>
            <a:endParaRPr lang="nb-NO">
              <a:effectLst>
                <a:outerShdw blurRad="63500" dist="63500" dir="2700000" algn="tl" rotWithShape="0">
                  <a:srgbClr val="117865">
                    <a:lumMod val="50000"/>
                    <a:alpha val="50000"/>
                  </a:srgbClr>
                </a:outerShdw>
              </a:effectLst>
            </a:endParaRPr>
          </a:p>
        </p:txBody>
      </p:sp>
      <p:graphicFrame>
        <p:nvGraphicFramePr>
          <p:cNvPr id="20" name="Tabell 19">
            <a:extLst>
              <a:ext uri="{FF2B5EF4-FFF2-40B4-BE49-F238E27FC236}">
                <a16:creationId xmlns:a16="http://schemas.microsoft.com/office/drawing/2014/main" id="{29A798CE-DA4C-02EA-402E-92FDB80461CE}"/>
              </a:ext>
            </a:extLst>
          </p:cNvPr>
          <p:cNvGraphicFramePr>
            <a:graphicFrameLocks noGrp="1"/>
          </p:cNvGraphicFramePr>
          <p:nvPr/>
        </p:nvGraphicFramePr>
        <p:xfrm>
          <a:off x="814819" y="1615879"/>
          <a:ext cx="9889930" cy="2099948"/>
        </p:xfrm>
        <a:graphic>
          <a:graphicData uri="http://schemas.openxmlformats.org/drawingml/2006/table">
            <a:tbl>
              <a:tblPr bandRow="1">
                <a:tableStyleId>{5C22544A-7EE6-4342-B048-85BDC9FD1C3A}</a:tableStyleId>
              </a:tblPr>
              <a:tblGrid>
                <a:gridCol w="4319854">
                  <a:extLst>
                    <a:ext uri="{9D8B030D-6E8A-4147-A177-3AD203B41FA5}">
                      <a16:colId xmlns:a16="http://schemas.microsoft.com/office/drawing/2014/main" val="2529208116"/>
                    </a:ext>
                  </a:extLst>
                </a:gridCol>
                <a:gridCol w="2756473">
                  <a:extLst>
                    <a:ext uri="{9D8B030D-6E8A-4147-A177-3AD203B41FA5}">
                      <a16:colId xmlns:a16="http://schemas.microsoft.com/office/drawing/2014/main" val="2539990611"/>
                    </a:ext>
                  </a:extLst>
                </a:gridCol>
                <a:gridCol w="2813603">
                  <a:extLst>
                    <a:ext uri="{9D8B030D-6E8A-4147-A177-3AD203B41FA5}">
                      <a16:colId xmlns:a16="http://schemas.microsoft.com/office/drawing/2014/main" val="2379721407"/>
                    </a:ext>
                  </a:extLst>
                </a:gridCol>
              </a:tblGrid>
              <a:tr h="457031">
                <a:tc>
                  <a:txBody>
                    <a:bodyPr/>
                    <a:lstStyle/>
                    <a:p>
                      <a:r>
                        <a:rPr lang="nb-NO" sz="1400" b="1">
                          <a:solidFill>
                            <a:schemeClr val="bg1"/>
                          </a:solidFill>
                          <a:effectLst/>
                          <a:latin typeface="Helvetica Neue"/>
                        </a:rPr>
                        <a:t>Pricing Model</a:t>
                      </a:r>
                      <a:endParaRPr lang="nb-NO" sz="1400">
                        <a:solidFill>
                          <a:schemeClr val="bg1"/>
                        </a:solidFil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r>
                        <a:rPr lang="nb-NO" sz="1400" b="1">
                          <a:solidFill>
                            <a:schemeClr val="bg1"/>
                          </a:solidFill>
                          <a:effectLst/>
                          <a:latin typeface="Helvetica Neue"/>
                        </a:rPr>
                        <a:t>Price per 1M Input Tokens (€)</a:t>
                      </a:r>
                      <a:endParaRPr lang="nb-NO" sz="1400">
                        <a:solidFill>
                          <a:schemeClr val="bg1"/>
                        </a:solidFil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r>
                        <a:rPr lang="nb-NO" sz="1400" b="1">
                          <a:solidFill>
                            <a:schemeClr val="bg1"/>
                          </a:solidFill>
                          <a:effectLst/>
                          <a:latin typeface="Helvetica Neue"/>
                        </a:rPr>
                        <a:t>Price per 1M Output Tokens (€)</a:t>
                      </a:r>
                      <a:endParaRPr lang="nb-NO" sz="1400">
                        <a:solidFill>
                          <a:schemeClr val="bg1"/>
                        </a:solidFil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2410692915"/>
                  </a:ext>
                </a:extLst>
              </a:tr>
              <a:tr h="627553">
                <a:tc>
                  <a:txBody>
                    <a:bodyPr/>
                    <a:lstStyle/>
                    <a:p>
                      <a:r>
                        <a:rPr lang="nb-NO" sz="1400" b="1">
                          <a:solidFill>
                            <a:schemeClr val="bg1"/>
                          </a:solidFill>
                          <a:effectLst/>
                          <a:latin typeface="Helvetica Neue"/>
                        </a:rPr>
                        <a:t>Fabric Prebuilt Model (Pay-as-you-go capacity)</a:t>
                      </a:r>
                      <a:endParaRPr lang="nb-NO" sz="1400">
                        <a:solidFill>
                          <a:schemeClr val="bg1"/>
                        </a:solidFil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r>
                        <a:rPr lang="nb-NO" sz="1400">
                          <a:solidFill>
                            <a:srgbClr val="000000"/>
                          </a:solidFill>
                          <a:effectLst/>
                          <a:latin typeface="Helvetica Neue"/>
                        </a:rPr>
                        <a:t>5.4</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r>
                        <a:rPr lang="nb-NO" sz="1400">
                          <a:solidFill>
                            <a:srgbClr val="000000"/>
                          </a:solidFill>
                          <a:effectLst/>
                          <a:latin typeface="Helvetica Neue"/>
                        </a:rPr>
                        <a:t>21.52</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521640562"/>
                  </a:ext>
                </a:extLst>
              </a:tr>
              <a:tr h="507682">
                <a:tc>
                  <a:txBody>
                    <a:bodyPr/>
                    <a:lstStyle/>
                    <a:p>
                      <a:r>
                        <a:rPr lang="nb-NO" sz="1400" b="1">
                          <a:solidFill>
                            <a:schemeClr val="bg1"/>
                          </a:solidFill>
                          <a:effectLst/>
                          <a:latin typeface="Helvetica Neue"/>
                        </a:rPr>
                        <a:t>Fabric Prebuilt Model (Reserved capacity)</a:t>
                      </a:r>
                      <a:endParaRPr lang="nb-NO" sz="1400">
                        <a:solidFill>
                          <a:schemeClr val="bg1"/>
                        </a:solidFil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r>
                        <a:rPr lang="nb-NO" sz="1400">
                          <a:solidFill>
                            <a:srgbClr val="000000"/>
                          </a:solidFill>
                          <a:effectLst/>
                          <a:latin typeface="Helvetica Neue"/>
                        </a:rPr>
                        <a:t>3.2</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r>
                        <a:rPr lang="nb-NO" sz="1400">
                          <a:solidFill>
                            <a:srgbClr val="000000"/>
                          </a:solidFill>
                          <a:effectLst/>
                          <a:latin typeface="Helvetica Neue"/>
                        </a:rPr>
                        <a:t>12.8</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944399232"/>
                  </a:ext>
                </a:extLst>
              </a:tr>
              <a:tr h="507682">
                <a:tc>
                  <a:txBody>
                    <a:bodyPr/>
                    <a:lstStyle/>
                    <a:p>
                      <a:r>
                        <a:rPr lang="nb-NO" sz="1400" b="1">
                          <a:solidFill>
                            <a:schemeClr val="bg1"/>
                          </a:solidFill>
                          <a:effectLst/>
                          <a:latin typeface="Helvetica Neue"/>
                        </a:rPr>
                        <a:t>Azure OpenAI Service (BYOK)</a:t>
                      </a:r>
                      <a:endParaRPr lang="nb-NO" sz="1400">
                        <a:solidFill>
                          <a:schemeClr val="bg1"/>
                        </a:solidFil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50000"/>
                      </a:schemeClr>
                    </a:solidFill>
                  </a:tcPr>
                </a:tc>
                <a:tc>
                  <a:txBody>
                    <a:bodyPr/>
                    <a:lstStyle/>
                    <a:p>
                      <a:r>
                        <a:rPr lang="nb-NO" sz="1400">
                          <a:solidFill>
                            <a:srgbClr val="000000"/>
                          </a:solidFill>
                          <a:effectLst/>
                          <a:latin typeface="Helvetica Neue"/>
                        </a:rPr>
                        <a:t>2.399</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tc>
                  <a:txBody>
                    <a:bodyPr/>
                    <a:lstStyle/>
                    <a:p>
                      <a:r>
                        <a:rPr lang="nb-NO" sz="1400">
                          <a:solidFill>
                            <a:srgbClr val="000000"/>
                          </a:solidFill>
                          <a:effectLst/>
                          <a:latin typeface="Helvetica Neue"/>
                        </a:rPr>
                        <a:t>9.597</a:t>
                      </a:r>
                      <a:endParaRPr lang="nb-NO" sz="140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43440556"/>
                  </a:ext>
                </a:extLst>
              </a:tr>
            </a:tbl>
          </a:graphicData>
        </a:graphic>
      </p:graphicFrame>
      <p:sp>
        <p:nvSpPr>
          <p:cNvPr id="22" name="Plassholder for innhold 21">
            <a:extLst>
              <a:ext uri="{FF2B5EF4-FFF2-40B4-BE49-F238E27FC236}">
                <a16:creationId xmlns:a16="http://schemas.microsoft.com/office/drawing/2014/main" id="{34FD82B5-1D40-08EB-3C8B-1D7D4645A089}"/>
              </a:ext>
            </a:extLst>
          </p:cNvPr>
          <p:cNvSpPr>
            <a:spLocks noGrp="1"/>
          </p:cNvSpPr>
          <p:nvPr>
            <p:ph idx="1"/>
          </p:nvPr>
        </p:nvSpPr>
        <p:spPr>
          <a:xfrm>
            <a:off x="360363" y="4398178"/>
            <a:ext cx="10799762" cy="850430"/>
          </a:xfrm>
        </p:spPr>
        <p:txBody>
          <a:bodyPr vert="horz" lIns="0" tIns="0" rIns="0" bIns="0" rtlCol="0" anchor="t">
            <a:noAutofit/>
          </a:bodyPr>
          <a:lstStyle/>
          <a:p>
            <a:r>
              <a:rPr lang="nb-NO" sz="2000">
                <a:effectLst>
                  <a:outerShdw blurRad="63500" dist="63500" dir="2700000" algn="tl" rotWithShape="0">
                    <a:srgbClr val="117865">
                      <a:lumMod val="50000"/>
                      <a:alpha val="50000"/>
                    </a:srgbClr>
                  </a:outerShdw>
                </a:effectLst>
                <a:ea typeface="Roboto Light"/>
                <a:cs typeface="Aptos Serif"/>
              </a:rPr>
              <a:t>-&gt; 125% more expensive if pay-as-you-go capacity</a:t>
            </a:r>
          </a:p>
          <a:p>
            <a:r>
              <a:rPr lang="nb-NO" sz="2000">
                <a:effectLst>
                  <a:outerShdw blurRad="63500" dist="63500" dir="2700000" algn="tl" rotWithShape="0">
                    <a:srgbClr val="117865">
                      <a:lumMod val="50000"/>
                      <a:alpha val="50000"/>
                    </a:srgbClr>
                  </a:outerShdw>
                </a:effectLst>
                <a:ea typeface="Roboto Light"/>
                <a:cs typeface="Aptos Serif"/>
              </a:rPr>
              <a:t>-&gt; 33% more expensive if reserved capacity</a:t>
            </a:r>
          </a:p>
          <a:p>
            <a:r>
              <a:rPr lang="nb-NO" sz="2000">
                <a:effectLst>
                  <a:outerShdw blurRad="63500" dist="63500" dir="2700000" algn="tl" rotWithShape="0">
                    <a:srgbClr val="117865">
                      <a:lumMod val="50000"/>
                      <a:alpha val="50000"/>
                    </a:srgbClr>
                  </a:outerShdw>
                </a:effectLst>
                <a:ea typeface="Roboto Light"/>
                <a:cs typeface="Aptos Serif"/>
              </a:rPr>
              <a:t>but</a:t>
            </a:r>
            <a:endParaRPr lang="nb-NO" sz="2000">
              <a:effectLst>
                <a:outerShdw blurRad="63500" dist="63500" dir="2700000" algn="tl" rotWithShape="0">
                  <a:srgbClr val="117865">
                    <a:lumMod val="50000"/>
                    <a:alpha val="50000"/>
                  </a:srgbClr>
                </a:outerShdw>
              </a:effectLst>
            </a:endParaRPr>
          </a:p>
        </p:txBody>
      </p:sp>
    </p:spTree>
    <p:extLst>
      <p:ext uri="{BB962C8B-B14F-4D97-AF65-F5344CB8AC3E}">
        <p14:creationId xmlns:p14="http://schemas.microsoft.com/office/powerpoint/2010/main" val="2423954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159757-61A6-C858-2783-71842BFC1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216FD-48BB-A149-5599-A70DD2751950}"/>
              </a:ext>
            </a:extLst>
          </p:cNvPr>
          <p:cNvSpPr>
            <a:spLocks noGrp="1"/>
          </p:cNvSpPr>
          <p:nvPr>
            <p:ph type="title"/>
          </p:nvPr>
        </p:nvSpPr>
        <p:spPr/>
        <p:txBody>
          <a:bodyPr anchor="ctr">
            <a:normAutofit/>
          </a:bodyPr>
          <a:lstStyle/>
          <a:p>
            <a:r>
              <a:rPr lang="nb-NO" err="1">
                <a:effectLst>
                  <a:outerShdw blurRad="63500" dist="63500" dir="2700000" algn="tl" rotWithShape="0">
                    <a:srgbClr val="117865">
                      <a:lumMod val="50000"/>
                      <a:alpha val="50000"/>
                    </a:srgbClr>
                  </a:outerShdw>
                </a:effectLst>
                <a:ea typeface="Roboto"/>
                <a:cs typeface="Aptos Serif"/>
              </a:rPr>
              <a:t>Cost</a:t>
            </a:r>
            <a:r>
              <a:rPr lang="nb-NO">
                <a:effectLst>
                  <a:outerShdw blurRad="63500" dist="63500" dir="2700000" algn="tl" rotWithShape="0">
                    <a:srgbClr val="117865">
                      <a:lumMod val="50000"/>
                      <a:alpha val="50000"/>
                    </a:srgbClr>
                  </a:outerShdw>
                </a:effectLst>
                <a:ea typeface="Roboto"/>
                <a:cs typeface="Aptos Serif"/>
              </a:rPr>
              <a:t> – </a:t>
            </a:r>
            <a:r>
              <a:rPr lang="nb-NO" err="1">
                <a:effectLst>
                  <a:outerShdw blurRad="63500" dist="63500" dir="2700000" algn="tl" rotWithShape="0">
                    <a:srgbClr val="117865">
                      <a:lumMod val="50000"/>
                      <a:alpha val="50000"/>
                    </a:srgbClr>
                  </a:outerShdw>
                </a:effectLst>
                <a:ea typeface="Roboto"/>
                <a:cs typeface="Aptos Serif"/>
              </a:rPr>
              <a:t>OpenAi</a:t>
            </a:r>
            <a:r>
              <a:rPr lang="nb-NO">
                <a:effectLst>
                  <a:outerShdw blurRad="63500" dist="63500" dir="2700000" algn="tl" rotWithShape="0">
                    <a:srgbClr val="117865">
                      <a:lumMod val="50000"/>
                      <a:alpha val="50000"/>
                    </a:srgbClr>
                  </a:outerShdw>
                </a:effectLst>
                <a:ea typeface="Roboto"/>
                <a:cs typeface="Aptos Serif"/>
              </a:rPr>
              <a:t> Service </a:t>
            </a:r>
            <a:r>
              <a:rPr lang="nb-NO" err="1">
                <a:effectLst>
                  <a:outerShdw blurRad="63500" dist="63500" dir="2700000" algn="tl" rotWithShape="0">
                    <a:srgbClr val="117865">
                      <a:lumMod val="50000"/>
                      <a:alpha val="50000"/>
                    </a:srgbClr>
                  </a:outerShdw>
                </a:effectLst>
                <a:ea typeface="Roboto"/>
                <a:cs typeface="Aptos Serif"/>
              </a:rPr>
              <a:t>vs</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Prebuilt</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models</a:t>
            </a:r>
            <a:r>
              <a:rPr lang="nb-NO">
                <a:effectLst>
                  <a:outerShdw blurRad="63500" dist="63500" dir="2700000" algn="tl" rotWithShape="0">
                    <a:srgbClr val="117865">
                      <a:lumMod val="50000"/>
                      <a:alpha val="50000"/>
                    </a:srgbClr>
                  </a:outerShdw>
                </a:effectLst>
                <a:ea typeface="Roboto"/>
                <a:cs typeface="Aptos Serif"/>
              </a:rPr>
              <a:t> </a:t>
            </a:r>
            <a:endParaRPr lang="nb-NO">
              <a:effectLst>
                <a:outerShdw blurRad="63500" dist="63500" dir="2700000" algn="tl" rotWithShape="0">
                  <a:srgbClr val="117865">
                    <a:lumMod val="50000"/>
                    <a:alpha val="50000"/>
                  </a:srgbClr>
                </a:outerShdw>
              </a:effectLst>
            </a:endParaRPr>
          </a:p>
        </p:txBody>
      </p:sp>
      <p:pic>
        <p:nvPicPr>
          <p:cNvPr id="5" name="Bilde 4" descr="Et bilde som inneholder tekst, skjermbilde, Font, nummer&#10;&#10;Innhold generert av kunstig intelligens kan være feil.">
            <a:extLst>
              <a:ext uri="{FF2B5EF4-FFF2-40B4-BE49-F238E27FC236}">
                <a16:creationId xmlns:a16="http://schemas.microsoft.com/office/drawing/2014/main" id="{3438567E-B525-4574-9129-799571F1FAF3}"/>
              </a:ext>
            </a:extLst>
          </p:cNvPr>
          <p:cNvPicPr>
            <a:picLocks noChangeAspect="1"/>
          </p:cNvPicPr>
          <p:nvPr/>
        </p:nvPicPr>
        <p:blipFill>
          <a:blip r:embed="rId3"/>
          <a:stretch>
            <a:fillRect/>
          </a:stretch>
        </p:blipFill>
        <p:spPr>
          <a:xfrm>
            <a:off x="2246056" y="2180098"/>
            <a:ext cx="7030413" cy="2128267"/>
          </a:xfrm>
          <a:prstGeom prst="rect">
            <a:avLst/>
          </a:prstGeom>
        </p:spPr>
      </p:pic>
      <p:pic>
        <p:nvPicPr>
          <p:cNvPr id="15" name="Plassholder for innhold 14" descr="Et bilde som inneholder tekst, skjermbilde, Font, nummer&#10;&#10;Innhold generert av kunstig intelligens kan være feil.">
            <a:extLst>
              <a:ext uri="{FF2B5EF4-FFF2-40B4-BE49-F238E27FC236}">
                <a16:creationId xmlns:a16="http://schemas.microsoft.com/office/drawing/2014/main" id="{0613A8D0-7FCA-0A06-C007-362CDBA9C786}"/>
              </a:ext>
            </a:extLst>
          </p:cNvPr>
          <p:cNvPicPr>
            <a:picLocks noGrp="1" noChangeAspect="1"/>
          </p:cNvPicPr>
          <p:nvPr>
            <p:ph idx="1"/>
          </p:nvPr>
        </p:nvPicPr>
        <p:blipFill>
          <a:blip r:embed="rId4"/>
          <a:stretch>
            <a:fillRect/>
          </a:stretch>
        </p:blipFill>
        <p:spPr>
          <a:xfrm>
            <a:off x="788955" y="1082636"/>
            <a:ext cx="9942158" cy="1104041"/>
          </a:xfrm>
        </p:spPr>
      </p:pic>
      <p:sp>
        <p:nvSpPr>
          <p:cNvPr id="18" name="Text Placeholder 2">
            <a:extLst>
              <a:ext uri="{FF2B5EF4-FFF2-40B4-BE49-F238E27FC236}">
                <a16:creationId xmlns:a16="http://schemas.microsoft.com/office/drawing/2014/main" id="{D73E12F4-B557-1F51-9118-A9F547BA7FE8}"/>
              </a:ext>
            </a:extLst>
          </p:cNvPr>
          <p:cNvSpPr txBox="1">
            <a:spLocks/>
          </p:cNvSpPr>
          <p:nvPr/>
        </p:nvSpPr>
        <p:spPr>
          <a:xfrm>
            <a:off x="542906" y="4311416"/>
            <a:ext cx="10617094" cy="1484734"/>
          </a:xfrm>
          <a:prstGeom prst="rect">
            <a:avLst/>
          </a:prstGeom>
        </p:spPr>
        <p:txBody>
          <a:bodyPr lIns="91440" tIns="45720" rIns="91440" bIns="45720" anchor="ctr">
            <a:noAutofit/>
          </a:bodyPr>
          <a:lst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a:lstStyle>
          <a:p>
            <a:pPr>
              <a:lnSpc>
                <a:spcPct val="90000"/>
              </a:lnSpc>
            </a:pPr>
            <a:r>
              <a:rPr lang="nb-NO" sz="1200">
                <a:effectLst>
                  <a:outerShdw blurRad="63500" dist="63500" dir="2700000" algn="tl" rotWithShape="0">
                    <a:srgbClr val="117865">
                      <a:lumMod val="50000"/>
                      <a:alpha val="50000"/>
                    </a:srgbClr>
                  </a:outerShdw>
                </a:effectLst>
                <a:ea typeface="Roboto Light"/>
                <a:cs typeface="Arial"/>
              </a:rPr>
              <a:t>Pricing when using Prebuilt OpenAI models that consume CU in Fabric:</a:t>
            </a:r>
          </a:p>
          <a:p>
            <a:pPr>
              <a:lnSpc>
                <a:spcPct val="90000"/>
              </a:lnSpc>
            </a:pPr>
            <a:r>
              <a:rPr lang="nb-NO" sz="1200">
                <a:effectLst>
                  <a:outerShdw blurRad="63500" dist="63500" dir="2700000" algn="tl" rotWithShape="0">
                    <a:srgbClr val="117865">
                      <a:lumMod val="50000"/>
                      <a:alpha val="50000"/>
                    </a:srgbClr>
                  </a:outerShdw>
                </a:effectLst>
                <a:ea typeface="Roboto Light"/>
                <a:cs typeface="Arial"/>
              </a:rPr>
              <a:t>Input: 84.03 CU </a:t>
            </a:r>
            <a:r>
              <a:rPr lang="nb-NO" sz="1200" err="1">
                <a:effectLst>
                  <a:outerShdw blurRad="63500" dist="63500" dir="2700000" algn="tl" rotWithShape="0">
                    <a:srgbClr val="117865">
                      <a:lumMod val="50000"/>
                      <a:alpha val="50000"/>
                    </a:srgbClr>
                  </a:outerShdw>
                </a:effectLst>
                <a:ea typeface="Roboto Light"/>
                <a:cs typeface="Arial"/>
              </a:rPr>
              <a:t>seconds</a:t>
            </a:r>
            <a:r>
              <a:rPr lang="nb-NO" sz="1200">
                <a:effectLst>
                  <a:outerShdw blurRad="63500" dist="63500" dir="2700000" algn="tl" rotWithShape="0">
                    <a:srgbClr val="117865">
                      <a:lumMod val="50000"/>
                      <a:alpha val="50000"/>
                    </a:srgbClr>
                  </a:outerShdw>
                </a:effectLst>
                <a:ea typeface="Roboto Light"/>
                <a:cs typeface="Arial"/>
              </a:rPr>
              <a:t> for 1000 tokens =&gt; 84 030 CU </a:t>
            </a:r>
            <a:r>
              <a:rPr lang="nb-NO" sz="1200" err="1">
                <a:effectLst>
                  <a:outerShdw blurRad="63500" dist="63500" dir="2700000" algn="tl" rotWithShape="0">
                    <a:srgbClr val="117865">
                      <a:lumMod val="50000"/>
                      <a:alpha val="50000"/>
                    </a:srgbClr>
                  </a:outerShdw>
                </a:effectLst>
                <a:ea typeface="Roboto Light"/>
                <a:cs typeface="Arial"/>
              </a:rPr>
              <a:t>seconds</a:t>
            </a:r>
            <a:r>
              <a:rPr lang="nb-NO" sz="1200">
                <a:effectLst>
                  <a:outerShdw blurRad="63500" dist="63500" dir="2700000" algn="tl" rotWithShape="0">
                    <a:srgbClr val="117865">
                      <a:lumMod val="50000"/>
                      <a:alpha val="50000"/>
                    </a:srgbClr>
                  </a:outerShdw>
                </a:effectLst>
                <a:ea typeface="Roboto Light"/>
                <a:cs typeface="Arial"/>
              </a:rPr>
              <a:t> for 1M tokens</a:t>
            </a:r>
            <a:endParaRPr lang="nb-NO"/>
          </a:p>
          <a:p>
            <a:r>
              <a:rPr lang="nb-NO" sz="1200">
                <a:effectLst>
                  <a:outerShdw blurRad="63500" dist="63500" dir="2700000" algn="tl" rotWithShape="0">
                    <a:srgbClr val="117865">
                      <a:lumMod val="50000"/>
                      <a:alpha val="50000"/>
                    </a:srgbClr>
                  </a:outerShdw>
                </a:effectLst>
                <a:ea typeface="Roboto Light"/>
                <a:cs typeface="Arial"/>
              </a:rPr>
              <a:t>Ouput: 336.13 CU </a:t>
            </a:r>
            <a:r>
              <a:rPr lang="nb-NO" sz="1200" err="1">
                <a:effectLst>
                  <a:outerShdw blurRad="63500" dist="63500" dir="2700000" algn="tl" rotWithShape="0">
                    <a:srgbClr val="117865">
                      <a:lumMod val="50000"/>
                      <a:alpha val="50000"/>
                    </a:srgbClr>
                  </a:outerShdw>
                </a:effectLst>
                <a:ea typeface="Roboto Light"/>
                <a:cs typeface="Arial"/>
              </a:rPr>
              <a:t>seconds</a:t>
            </a:r>
            <a:r>
              <a:rPr lang="nb-NO" sz="1200">
                <a:effectLst>
                  <a:outerShdw blurRad="63500" dist="63500" dir="2700000" algn="tl" rotWithShape="0">
                    <a:srgbClr val="117865">
                      <a:lumMod val="50000"/>
                      <a:alpha val="50000"/>
                    </a:srgbClr>
                  </a:outerShdw>
                </a:effectLst>
                <a:ea typeface="Roboto Light"/>
                <a:cs typeface="Arial"/>
              </a:rPr>
              <a:t> for 1000 tokens =&gt; 336 130 CU </a:t>
            </a:r>
            <a:r>
              <a:rPr lang="nb-NO" sz="1200" err="1">
                <a:effectLst>
                  <a:outerShdw blurRad="63500" dist="63500" dir="2700000" algn="tl" rotWithShape="0">
                    <a:srgbClr val="117865">
                      <a:lumMod val="50000"/>
                      <a:alpha val="50000"/>
                    </a:srgbClr>
                  </a:outerShdw>
                </a:effectLst>
                <a:ea typeface="Roboto Light"/>
                <a:cs typeface="Arial"/>
              </a:rPr>
              <a:t>seconds</a:t>
            </a:r>
            <a:r>
              <a:rPr lang="nb-NO" sz="1200">
                <a:effectLst>
                  <a:outerShdw blurRad="63500" dist="63500" dir="2700000" algn="tl" rotWithShape="0">
                    <a:srgbClr val="117865">
                      <a:lumMod val="50000"/>
                      <a:alpha val="50000"/>
                    </a:srgbClr>
                  </a:outerShdw>
                </a:effectLst>
                <a:ea typeface="Roboto Light"/>
                <a:cs typeface="Arial"/>
              </a:rPr>
              <a:t> for 1M tokens</a:t>
            </a:r>
            <a:endParaRPr lang="nb-NO" sz="1200">
              <a:solidFill>
                <a:srgbClr val="000000"/>
              </a:solidFill>
              <a:effectLst>
                <a:outerShdw blurRad="63500" dist="63500" dir="2700000" algn="tl" rotWithShape="0">
                  <a:srgbClr val="117865">
                    <a:lumMod val="50000"/>
                    <a:alpha val="50000"/>
                  </a:srgbClr>
                </a:outerShdw>
              </a:effectLst>
              <a:ea typeface="Roboto Light"/>
              <a:cs typeface="Arial"/>
            </a:endParaRPr>
          </a:p>
          <a:p>
            <a:r>
              <a:rPr lang="nb-NO" sz="1200">
                <a:effectLst>
                  <a:outerShdw blurRad="63500" dist="63500" dir="2700000" algn="tl" rotWithShape="0">
                    <a:srgbClr val="117865">
                      <a:lumMod val="50000"/>
                      <a:alpha val="50000"/>
                    </a:srgbClr>
                  </a:outerShdw>
                </a:effectLst>
                <a:ea typeface="Roboto Light"/>
                <a:cs typeface="Arial"/>
              </a:rPr>
              <a:t>Price per CU second F2 capacity (Pay-as-you-go): (</a:t>
            </a:r>
            <a:r>
              <a:rPr lang="nb-NO" sz="1200" b="1">
                <a:effectLst>
                  <a:outerShdw blurRad="63500" dist="63500" dir="2700000" algn="tl" rotWithShape="0">
                    <a:srgbClr val="117865">
                      <a:lumMod val="50000"/>
                      <a:alpha val="50000"/>
                    </a:srgbClr>
                  </a:outerShdw>
                </a:effectLst>
                <a:ea typeface="Roboto Light"/>
                <a:cs typeface="Arial"/>
              </a:rPr>
              <a:t>€</a:t>
            </a:r>
            <a:r>
              <a:rPr lang="nb-NO" sz="1200">
                <a:effectLst>
                  <a:outerShdw blurRad="63500" dist="63500" dir="2700000" algn="tl" rotWithShape="0">
                    <a:srgbClr val="117865">
                      <a:lumMod val="50000"/>
                      <a:alpha val="50000"/>
                    </a:srgbClr>
                  </a:outerShdw>
                </a:effectLst>
                <a:ea typeface="Roboto Light"/>
                <a:cs typeface="Arial"/>
              </a:rPr>
              <a:t>0.461/2)/(60*60) = 0.00006403</a:t>
            </a:r>
            <a:endParaRPr lang="nb-NO" sz="1200">
              <a:effectLst>
                <a:outerShdw blurRad="63500" dist="63500" dir="2700000" algn="tl" rotWithShape="0">
                  <a:srgbClr val="117865">
                    <a:lumMod val="50000"/>
                    <a:alpha val="50000"/>
                  </a:srgbClr>
                </a:outerShdw>
              </a:effectLst>
              <a:cs typeface="Arial"/>
            </a:endParaRPr>
          </a:p>
          <a:p>
            <a:r>
              <a:rPr lang="nb-NO" sz="1200">
                <a:effectLst>
                  <a:outerShdw blurRad="63500" dist="63500" dir="2700000" algn="tl" rotWithShape="0">
                    <a:srgbClr val="117865">
                      <a:lumMod val="50000"/>
                      <a:alpha val="50000"/>
                    </a:srgbClr>
                  </a:outerShdw>
                </a:effectLst>
                <a:ea typeface="Roboto Light"/>
                <a:cs typeface="Arial"/>
              </a:rPr>
              <a:t>Price per CU second F2 capacity (Reservation): (</a:t>
            </a:r>
            <a:r>
              <a:rPr lang="nb-NO" sz="1200" b="1">
                <a:effectLst>
                  <a:outerShdw blurRad="63500" dist="63500" dir="2700000" algn="tl" rotWithShape="0">
                    <a:srgbClr val="117865">
                      <a:lumMod val="50000"/>
                      <a:alpha val="50000"/>
                    </a:srgbClr>
                  </a:outerShdw>
                </a:effectLst>
                <a:ea typeface="Roboto Light"/>
                <a:cs typeface="Arial"/>
              </a:rPr>
              <a:t>€</a:t>
            </a:r>
            <a:r>
              <a:rPr lang="nb-NO" sz="1200">
                <a:effectLst>
                  <a:outerShdw blurRad="63500" dist="63500" dir="2700000" algn="tl" rotWithShape="0">
                    <a:srgbClr val="117865">
                      <a:lumMod val="50000"/>
                      <a:alpha val="50000"/>
                    </a:srgbClr>
                  </a:outerShdw>
                </a:effectLst>
                <a:ea typeface="Roboto Light"/>
                <a:cs typeface="Arial"/>
              </a:rPr>
              <a:t>0.274/2)/(60*60) = 0.00003806</a:t>
            </a:r>
            <a:endParaRPr lang="nb-NO" sz="1200">
              <a:solidFill>
                <a:srgbClr val="000000"/>
              </a:solidFill>
              <a:effectLst>
                <a:outerShdw blurRad="63500" dist="63500" dir="2700000" algn="tl" rotWithShape="0">
                  <a:srgbClr val="117865">
                    <a:lumMod val="50000"/>
                    <a:alpha val="50000"/>
                  </a:srgbClr>
                </a:outerShdw>
              </a:effectLst>
              <a:ea typeface="Roboto Light"/>
              <a:cs typeface="Arial"/>
            </a:endParaRPr>
          </a:p>
          <a:p>
            <a:r>
              <a:rPr lang="nb-NO" sz="1200">
                <a:effectLst>
                  <a:outerShdw blurRad="63500" dist="63500" dir="2700000" algn="tl" rotWithShape="0">
                    <a:srgbClr val="117865">
                      <a:lumMod val="50000"/>
                      <a:alpha val="50000"/>
                    </a:srgbClr>
                  </a:outerShdw>
                </a:effectLst>
                <a:ea typeface="Roboto Light"/>
                <a:cs typeface="Arial"/>
              </a:rPr>
              <a:t>Price 1M Input tokens: </a:t>
            </a:r>
            <a:r>
              <a:rPr lang="nb-NO" sz="1200" b="1">
                <a:effectLst>
                  <a:outerShdw blurRad="63500" dist="63500" dir="2700000" algn="tl" rotWithShape="0">
                    <a:srgbClr val="117865">
                      <a:lumMod val="50000"/>
                      <a:alpha val="50000"/>
                    </a:srgbClr>
                  </a:outerShdw>
                </a:effectLst>
                <a:ea typeface="Roboto Light"/>
                <a:cs typeface="Arial"/>
              </a:rPr>
              <a:t>€5.4 if pay-as-you-go</a:t>
            </a:r>
            <a:r>
              <a:rPr lang="nb-NO" sz="1200">
                <a:effectLst>
                  <a:outerShdw blurRad="63500" dist="63500" dir="2700000" algn="tl" rotWithShape="0">
                    <a:srgbClr val="117865">
                      <a:lumMod val="50000"/>
                      <a:alpha val="50000"/>
                    </a:srgbClr>
                  </a:outerShdw>
                </a:effectLst>
                <a:ea typeface="Roboto Light"/>
                <a:cs typeface="Arial"/>
              </a:rPr>
              <a:t> and </a:t>
            </a:r>
            <a:r>
              <a:rPr lang="nb-NO" sz="1200" b="1">
                <a:effectLst>
                  <a:outerShdw blurRad="63500" dist="63500" dir="2700000" algn="tl" rotWithShape="0">
                    <a:srgbClr val="117865">
                      <a:lumMod val="50000"/>
                      <a:alpha val="50000"/>
                    </a:srgbClr>
                  </a:outerShdw>
                </a:effectLst>
                <a:ea typeface="Roboto Light"/>
                <a:cs typeface="Arial"/>
              </a:rPr>
              <a:t>€3.2 if reserved.</a:t>
            </a:r>
            <a:endParaRPr lang="nb-NO" sz="1200" b="1">
              <a:effectLst>
                <a:outerShdw blurRad="63500" dist="63500" dir="2700000" algn="tl" rotWithShape="0">
                  <a:srgbClr val="117865">
                    <a:lumMod val="50000"/>
                    <a:alpha val="50000"/>
                  </a:srgbClr>
                </a:outerShdw>
              </a:effectLst>
              <a:cs typeface="Arial"/>
            </a:endParaRPr>
          </a:p>
          <a:p>
            <a:r>
              <a:rPr lang="nb-NO" sz="1200">
                <a:effectLst>
                  <a:outerShdw blurRad="63500" dist="63500" dir="2700000" algn="tl" rotWithShape="0">
                    <a:srgbClr val="117865">
                      <a:lumMod val="50000"/>
                      <a:alpha val="50000"/>
                    </a:srgbClr>
                  </a:outerShdw>
                </a:effectLst>
                <a:ea typeface="Roboto Light"/>
                <a:cs typeface="Arial"/>
              </a:rPr>
              <a:t>Price 1M Ouput tokens: </a:t>
            </a:r>
            <a:r>
              <a:rPr lang="nb-NO" sz="1200" b="1">
                <a:effectLst>
                  <a:outerShdw blurRad="63500" dist="63500" dir="2700000" algn="tl" rotWithShape="0">
                    <a:srgbClr val="117865">
                      <a:lumMod val="50000"/>
                      <a:alpha val="50000"/>
                    </a:srgbClr>
                  </a:outerShdw>
                </a:effectLst>
                <a:ea typeface="Roboto Light"/>
                <a:cs typeface="Arial"/>
              </a:rPr>
              <a:t>€21,52 if pay-as-you-go</a:t>
            </a:r>
            <a:r>
              <a:rPr lang="nb-NO" sz="1200">
                <a:effectLst>
                  <a:outerShdw blurRad="63500" dist="63500" dir="2700000" algn="tl" rotWithShape="0">
                    <a:srgbClr val="117865">
                      <a:lumMod val="50000"/>
                      <a:alpha val="50000"/>
                    </a:srgbClr>
                  </a:outerShdw>
                </a:effectLst>
                <a:ea typeface="Roboto Light"/>
                <a:cs typeface="Arial"/>
              </a:rPr>
              <a:t> and </a:t>
            </a:r>
            <a:r>
              <a:rPr lang="nb-NO" sz="1200" b="1">
                <a:effectLst>
                  <a:outerShdw blurRad="63500" dist="63500" dir="2700000" algn="tl" rotWithShape="0">
                    <a:srgbClr val="117865">
                      <a:lumMod val="50000"/>
                      <a:alpha val="50000"/>
                    </a:srgbClr>
                  </a:outerShdw>
                </a:effectLst>
                <a:ea typeface="Roboto Light"/>
                <a:cs typeface="Arial"/>
              </a:rPr>
              <a:t>€12.8 if reserved.</a:t>
            </a:r>
            <a:endParaRPr lang="nb-NO" sz="1200">
              <a:solidFill>
                <a:srgbClr val="000000"/>
              </a:solidFill>
              <a:effectLst>
                <a:outerShdw blurRad="63500" dist="63500" dir="2700000" algn="tl" rotWithShape="0">
                  <a:srgbClr val="117865">
                    <a:lumMod val="50000"/>
                    <a:alpha val="50000"/>
                  </a:srgbClr>
                </a:outerShdw>
              </a:effectLst>
              <a:ea typeface="Roboto Light"/>
              <a:cs typeface="Arial"/>
            </a:endParaRPr>
          </a:p>
          <a:p>
            <a:endParaRPr lang="nb-NO" sz="1200" b="1">
              <a:effectLst>
                <a:outerShdw blurRad="63500" dist="63500" dir="2700000" algn="tl" rotWithShape="0">
                  <a:srgbClr val="117865">
                    <a:lumMod val="50000"/>
                    <a:alpha val="50000"/>
                  </a:srgbClr>
                </a:outerShdw>
              </a:effectLst>
              <a:cs typeface="Arial"/>
            </a:endParaRPr>
          </a:p>
          <a:p>
            <a:r>
              <a:rPr lang="nb-NO" sz="1200" b="1">
                <a:effectLst>
                  <a:outerShdw blurRad="63500" dist="63500" dir="2700000" algn="tl" rotWithShape="0">
                    <a:srgbClr val="117865">
                      <a:lumMod val="50000"/>
                      <a:alpha val="50000"/>
                    </a:srgbClr>
                  </a:outerShdw>
                </a:effectLst>
                <a:ea typeface="Roboto Light"/>
                <a:cs typeface="Arial"/>
              </a:rPr>
              <a:t>Compared to €2.399 and €9.597 when using BYOK and Azure OpenAI Service</a:t>
            </a:r>
            <a:endParaRPr lang="nb-NO" sz="1200" b="1">
              <a:effectLst>
                <a:outerShdw blurRad="63500" dist="63500" dir="2700000" algn="tl" rotWithShape="0">
                  <a:srgbClr val="117865">
                    <a:lumMod val="50000"/>
                    <a:alpha val="50000"/>
                  </a:srgbClr>
                </a:outerShdw>
              </a:effectLst>
              <a:cs typeface="Arial"/>
            </a:endParaRPr>
          </a:p>
          <a:p>
            <a:endParaRPr lang="nb-NO" sz="1200" b="1">
              <a:effectLst>
                <a:outerShdw blurRad="63500" dist="63500" dir="2700000" algn="tl" rotWithShape="0">
                  <a:srgbClr val="117865">
                    <a:lumMod val="50000"/>
                    <a:alpha val="50000"/>
                  </a:srgbClr>
                </a:outerShdw>
              </a:effectLst>
              <a:cs typeface="Arial"/>
            </a:endParaRPr>
          </a:p>
          <a:p>
            <a:pPr>
              <a:lnSpc>
                <a:spcPct val="90000"/>
              </a:lnSpc>
            </a:pPr>
            <a:endParaRPr lang="nb-NO" sz="1200">
              <a:effectLst>
                <a:outerShdw blurRad="63500" dist="63500" dir="2700000" algn="tl" rotWithShape="0">
                  <a:srgbClr val="117865">
                    <a:lumMod val="50000"/>
                    <a:alpha val="50000"/>
                  </a:srgbClr>
                </a:outerShdw>
              </a:effectLst>
              <a:cs typeface="Arial"/>
            </a:endParaRPr>
          </a:p>
        </p:txBody>
      </p:sp>
    </p:spTree>
    <p:extLst>
      <p:ext uri="{BB962C8B-B14F-4D97-AF65-F5344CB8AC3E}">
        <p14:creationId xmlns:p14="http://schemas.microsoft.com/office/powerpoint/2010/main" val="167628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405179-CB5E-C1A3-5A06-9F671FEAD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C8914-7F82-990F-1841-11CF9F1880A2}"/>
              </a:ext>
            </a:extLst>
          </p:cNvPr>
          <p:cNvSpPr>
            <a:spLocks noGrp="1"/>
          </p:cNvSpPr>
          <p:nvPr>
            <p:ph type="title"/>
          </p:nvPr>
        </p:nvSpPr>
        <p:spPr/>
        <p:txBody>
          <a:bodyPr anchor="ctr">
            <a:normAutofit/>
          </a:bodyPr>
          <a:lstStyle/>
          <a:p>
            <a:r>
              <a:rPr lang="nb-NO" err="1">
                <a:effectLst>
                  <a:outerShdw blurRad="63500" dist="63500" dir="2700000" algn="tl" rotWithShape="0">
                    <a:srgbClr val="117865">
                      <a:lumMod val="50000"/>
                      <a:alpha val="50000"/>
                    </a:srgbClr>
                  </a:outerShdw>
                </a:effectLst>
                <a:ea typeface="Roboto"/>
                <a:cs typeface="Aptos Serif"/>
              </a:rPr>
              <a:t>What</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does</a:t>
            </a:r>
            <a:r>
              <a:rPr lang="nb-NO">
                <a:effectLst>
                  <a:outerShdw blurRad="63500" dist="63500" dir="2700000" algn="tl" rotWithShape="0">
                    <a:srgbClr val="117865">
                      <a:lumMod val="50000"/>
                      <a:alpha val="50000"/>
                    </a:srgbClr>
                  </a:outerShdw>
                </a:effectLst>
                <a:ea typeface="Roboto"/>
                <a:cs typeface="Aptos Serif"/>
              </a:rPr>
              <a:t> it cost</a:t>
            </a:r>
            <a:endParaRPr lang="nb-NO">
              <a:effectLst>
                <a:outerShdw blurRad="63500" dist="63500" dir="2700000" algn="tl" rotWithShape="0">
                  <a:srgbClr val="117865">
                    <a:lumMod val="50000"/>
                    <a:alpha val="50000"/>
                  </a:srgbClr>
                </a:outerShdw>
              </a:effectLst>
            </a:endParaRPr>
          </a:p>
        </p:txBody>
      </p:sp>
      <p:pic>
        <p:nvPicPr>
          <p:cNvPr id="3" name="Bilde 2" descr="Et bilde som inneholder Font, tekst, hvit, typografi&#10;&#10;Innhold generert av kunstig intelligens kan være feil.">
            <a:extLst>
              <a:ext uri="{FF2B5EF4-FFF2-40B4-BE49-F238E27FC236}">
                <a16:creationId xmlns:a16="http://schemas.microsoft.com/office/drawing/2014/main" id="{DABEC726-7D0D-D15F-F58C-8176770D59FB}"/>
              </a:ext>
            </a:extLst>
          </p:cNvPr>
          <p:cNvPicPr>
            <a:picLocks noChangeAspect="1"/>
          </p:cNvPicPr>
          <p:nvPr/>
        </p:nvPicPr>
        <p:blipFill>
          <a:blip r:embed="rId3"/>
          <a:stretch>
            <a:fillRect/>
          </a:stretch>
        </p:blipFill>
        <p:spPr>
          <a:xfrm>
            <a:off x="365319" y="1810021"/>
            <a:ext cx="10033863" cy="631291"/>
          </a:xfrm>
          <a:prstGeom prst="rect">
            <a:avLst/>
          </a:prstGeom>
        </p:spPr>
      </p:pic>
      <p:pic>
        <p:nvPicPr>
          <p:cNvPr id="5" name="Bilde 4" descr="Et bilde som inneholder tekst, skjermbilde, Font, nummer&#10;&#10;Innhold generert av kunstig intelligens kan være feil.">
            <a:extLst>
              <a:ext uri="{FF2B5EF4-FFF2-40B4-BE49-F238E27FC236}">
                <a16:creationId xmlns:a16="http://schemas.microsoft.com/office/drawing/2014/main" id="{D9F202F5-0AC9-4C84-65E6-427B43C787DF}"/>
              </a:ext>
            </a:extLst>
          </p:cNvPr>
          <p:cNvPicPr>
            <a:picLocks noChangeAspect="1"/>
          </p:cNvPicPr>
          <p:nvPr/>
        </p:nvPicPr>
        <p:blipFill>
          <a:blip r:embed="rId4"/>
          <a:stretch>
            <a:fillRect/>
          </a:stretch>
        </p:blipFill>
        <p:spPr>
          <a:xfrm>
            <a:off x="730637" y="1294243"/>
            <a:ext cx="9496025" cy="2857018"/>
          </a:xfrm>
          <a:prstGeom prst="rect">
            <a:avLst/>
          </a:prstGeom>
        </p:spPr>
      </p:pic>
      <p:pic>
        <p:nvPicPr>
          <p:cNvPr id="6" name="Bilde 5" descr="Et bilde som inneholder tekst, skjermbilde, Font, nummer&#10;&#10;Innhold generert av kunstig intelligens kan være feil.">
            <a:extLst>
              <a:ext uri="{FF2B5EF4-FFF2-40B4-BE49-F238E27FC236}">
                <a16:creationId xmlns:a16="http://schemas.microsoft.com/office/drawing/2014/main" id="{22E3AD38-B63D-7C44-19F7-B0D88DB08A62}"/>
              </a:ext>
            </a:extLst>
          </p:cNvPr>
          <p:cNvPicPr>
            <a:picLocks noChangeAspect="1"/>
          </p:cNvPicPr>
          <p:nvPr/>
        </p:nvPicPr>
        <p:blipFill>
          <a:blip r:embed="rId5"/>
          <a:stretch>
            <a:fillRect/>
          </a:stretch>
        </p:blipFill>
        <p:spPr>
          <a:xfrm>
            <a:off x="1794359" y="3443611"/>
            <a:ext cx="6989701" cy="2666777"/>
          </a:xfrm>
          <a:prstGeom prst="rect">
            <a:avLst/>
          </a:prstGeom>
        </p:spPr>
      </p:pic>
      <p:pic>
        <p:nvPicPr>
          <p:cNvPr id="7" name="Bilde 6" descr="Et bilde som inneholder tekst, skjermbilde, Font, nummer&#10;&#10;Innhold generert av kunstig intelligens kan være feil.">
            <a:extLst>
              <a:ext uri="{FF2B5EF4-FFF2-40B4-BE49-F238E27FC236}">
                <a16:creationId xmlns:a16="http://schemas.microsoft.com/office/drawing/2014/main" id="{0FC0F967-6565-59F4-E9AF-D16DED6A0CD7}"/>
              </a:ext>
            </a:extLst>
          </p:cNvPr>
          <p:cNvPicPr>
            <a:picLocks noChangeAspect="1"/>
          </p:cNvPicPr>
          <p:nvPr/>
        </p:nvPicPr>
        <p:blipFill>
          <a:blip r:embed="rId6"/>
          <a:stretch>
            <a:fillRect/>
          </a:stretch>
        </p:blipFill>
        <p:spPr>
          <a:xfrm>
            <a:off x="4402959" y="195368"/>
            <a:ext cx="7115176" cy="4851575"/>
          </a:xfrm>
          <a:prstGeom prst="rect">
            <a:avLst/>
          </a:prstGeom>
        </p:spPr>
      </p:pic>
      <p:sp>
        <p:nvSpPr>
          <p:cNvPr id="10" name="Plassholder for innhold 9">
            <a:extLst>
              <a:ext uri="{FF2B5EF4-FFF2-40B4-BE49-F238E27FC236}">
                <a16:creationId xmlns:a16="http://schemas.microsoft.com/office/drawing/2014/main" id="{BEAA91A5-E2FF-AFF0-8858-A60AF75944C1}"/>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1023014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F53B89-4DD5-197E-D187-676C057DB0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CEC6E-C52C-1556-49EE-355084B84D74}"/>
              </a:ext>
            </a:extLst>
          </p:cNvPr>
          <p:cNvSpPr>
            <a:spLocks noGrp="1"/>
          </p:cNvSpPr>
          <p:nvPr>
            <p:ph type="title"/>
          </p:nvPr>
        </p:nvSpPr>
        <p:spPr/>
        <p:txBody>
          <a:bodyPr anchor="ctr">
            <a:normAutofit/>
          </a:bodyPr>
          <a:lstStyle/>
          <a:p>
            <a:r>
              <a:rPr lang="nb-NO" err="1">
                <a:effectLst>
                  <a:outerShdw blurRad="63500" dist="63500" dir="2700000" algn="tl" rotWithShape="0">
                    <a:srgbClr val="117865">
                      <a:lumMod val="50000"/>
                      <a:alpha val="50000"/>
                    </a:srgbClr>
                  </a:outerShdw>
                </a:effectLst>
                <a:ea typeface="Roboto"/>
                <a:cs typeface="Aptos Serif"/>
              </a:rPr>
              <a:t>What</a:t>
            </a:r>
            <a:r>
              <a:rPr lang="nb-NO">
                <a:effectLst>
                  <a:outerShdw blurRad="63500" dist="63500" dir="2700000" algn="tl" rotWithShape="0">
                    <a:srgbClr val="117865">
                      <a:lumMod val="50000"/>
                      <a:alpha val="50000"/>
                    </a:srgbClr>
                  </a:outerShdw>
                </a:effectLst>
                <a:ea typeface="Roboto"/>
                <a:cs typeface="Aptos Serif"/>
              </a:rPr>
              <a:t> </a:t>
            </a:r>
            <a:r>
              <a:rPr lang="nb-NO" err="1">
                <a:effectLst>
                  <a:outerShdw blurRad="63500" dist="63500" dir="2700000" algn="tl" rotWithShape="0">
                    <a:srgbClr val="117865">
                      <a:lumMod val="50000"/>
                      <a:alpha val="50000"/>
                    </a:srgbClr>
                  </a:outerShdw>
                </a:effectLst>
                <a:ea typeface="Roboto"/>
                <a:cs typeface="Aptos Serif"/>
              </a:rPr>
              <a:t>does</a:t>
            </a:r>
            <a:r>
              <a:rPr lang="nb-NO">
                <a:effectLst>
                  <a:outerShdw blurRad="63500" dist="63500" dir="2700000" algn="tl" rotWithShape="0">
                    <a:srgbClr val="117865">
                      <a:lumMod val="50000"/>
                      <a:alpha val="50000"/>
                    </a:srgbClr>
                  </a:outerShdw>
                </a:effectLst>
                <a:ea typeface="Roboto"/>
                <a:cs typeface="Aptos Serif"/>
              </a:rPr>
              <a:t> it cost</a:t>
            </a:r>
            <a:endParaRPr lang="nb-NO">
              <a:effectLst>
                <a:outerShdw blurRad="63500" dist="63500" dir="2700000" algn="tl" rotWithShape="0">
                  <a:srgbClr val="117865">
                    <a:lumMod val="50000"/>
                    <a:alpha val="50000"/>
                  </a:srgbClr>
                </a:outerShdw>
              </a:effectLst>
            </a:endParaRPr>
          </a:p>
        </p:txBody>
      </p:sp>
      <p:graphicFrame>
        <p:nvGraphicFramePr>
          <p:cNvPr id="12" name="Plassholder for innhold 11">
            <a:extLst>
              <a:ext uri="{FF2B5EF4-FFF2-40B4-BE49-F238E27FC236}">
                <a16:creationId xmlns:a16="http://schemas.microsoft.com/office/drawing/2014/main" id="{E31150EF-DE87-3C1F-1879-34735D773C04}"/>
              </a:ext>
            </a:extLst>
          </p:cNvPr>
          <p:cNvGraphicFramePr>
            <a:graphicFrameLocks noGrp="1"/>
          </p:cNvGraphicFramePr>
          <p:nvPr>
            <p:ph idx="1"/>
          </p:nvPr>
        </p:nvGraphicFramePr>
        <p:xfrm>
          <a:off x="360363" y="2622617"/>
          <a:ext cx="10039198" cy="3056377"/>
        </p:xfrm>
        <a:graphic>
          <a:graphicData uri="http://schemas.openxmlformats.org/drawingml/2006/table">
            <a:tbl>
              <a:tblPr firstRow="1" firstCol="1" lastCol="1" bandRow="1">
                <a:tableStyleId>{E269D01E-BC32-4049-B463-5C60D7B0CCD2}</a:tableStyleId>
              </a:tblPr>
              <a:tblGrid>
                <a:gridCol w="3333153">
                  <a:extLst>
                    <a:ext uri="{9D8B030D-6E8A-4147-A177-3AD203B41FA5}">
                      <a16:colId xmlns:a16="http://schemas.microsoft.com/office/drawing/2014/main" val="2622561922"/>
                    </a:ext>
                  </a:extLst>
                </a:gridCol>
                <a:gridCol w="1399518">
                  <a:extLst>
                    <a:ext uri="{9D8B030D-6E8A-4147-A177-3AD203B41FA5}">
                      <a16:colId xmlns:a16="http://schemas.microsoft.com/office/drawing/2014/main" val="3861006872"/>
                    </a:ext>
                  </a:extLst>
                </a:gridCol>
                <a:gridCol w="1445299">
                  <a:extLst>
                    <a:ext uri="{9D8B030D-6E8A-4147-A177-3AD203B41FA5}">
                      <a16:colId xmlns:a16="http://schemas.microsoft.com/office/drawing/2014/main" val="3822426114"/>
                    </a:ext>
                  </a:extLst>
                </a:gridCol>
                <a:gridCol w="1304863">
                  <a:extLst>
                    <a:ext uri="{9D8B030D-6E8A-4147-A177-3AD203B41FA5}">
                      <a16:colId xmlns:a16="http://schemas.microsoft.com/office/drawing/2014/main" val="2662619501"/>
                    </a:ext>
                  </a:extLst>
                </a:gridCol>
                <a:gridCol w="1487411">
                  <a:extLst>
                    <a:ext uri="{9D8B030D-6E8A-4147-A177-3AD203B41FA5}">
                      <a16:colId xmlns:a16="http://schemas.microsoft.com/office/drawing/2014/main" val="2049898727"/>
                    </a:ext>
                  </a:extLst>
                </a:gridCol>
                <a:gridCol w="1068954">
                  <a:extLst>
                    <a:ext uri="{9D8B030D-6E8A-4147-A177-3AD203B41FA5}">
                      <a16:colId xmlns:a16="http://schemas.microsoft.com/office/drawing/2014/main" val="3004832437"/>
                    </a:ext>
                  </a:extLst>
                </a:gridCol>
              </a:tblGrid>
              <a:tr h="295302">
                <a:tc>
                  <a:txBody>
                    <a:bodyPr/>
                    <a:lstStyle/>
                    <a:p>
                      <a:pPr algn="l" fontAlgn="b"/>
                      <a:r>
                        <a:rPr lang="nb-NO" sz="1200" u="none" strike="noStrike" err="1">
                          <a:solidFill>
                            <a:srgbClr val="000000"/>
                          </a:solidFill>
                          <a:effectLst/>
                        </a:rPr>
                        <a:t>OpenAI</a:t>
                      </a:r>
                      <a:endParaRPr lang="nb-NO" sz="1200" u="none" strike="noStrike">
                        <a:solidFill>
                          <a:srgbClr val="000000"/>
                        </a:solidFill>
                        <a:effectLst/>
                      </a:endParaRPr>
                    </a:p>
                  </a:txBody>
                  <a:tcPr marL="9525" marR="9525" marT="9525" marB="0" anchor="b"/>
                </a:tc>
                <a:tc>
                  <a:txBody>
                    <a:bodyPr/>
                    <a:lstStyle/>
                    <a:p>
                      <a:pPr algn="l" fontAlgn="b"/>
                      <a:r>
                        <a:rPr lang="nb-NO" sz="1200" u="none" strike="noStrike" err="1">
                          <a:solidFill>
                            <a:srgbClr val="000000"/>
                          </a:solidFill>
                          <a:effectLst/>
                        </a:rPr>
                        <a:t>Cost</a:t>
                      </a:r>
                      <a:r>
                        <a:rPr lang="nb-NO" sz="1200" u="none" strike="noStrike">
                          <a:solidFill>
                            <a:srgbClr val="000000"/>
                          </a:solidFill>
                          <a:effectLst/>
                        </a:rPr>
                        <a:t> per unit</a:t>
                      </a:r>
                    </a:p>
                  </a:txBody>
                  <a:tcPr marL="9525" marR="9525" marT="9525" marB="0" anchor="b"/>
                </a:tc>
                <a:tc>
                  <a:txBody>
                    <a:bodyPr/>
                    <a:lstStyle/>
                    <a:p>
                      <a:pPr algn="l" fontAlgn="b"/>
                      <a:r>
                        <a:rPr lang="nb-NO" sz="1200" u="none" strike="noStrike">
                          <a:solidFill>
                            <a:srgbClr val="000000"/>
                          </a:solidFill>
                          <a:effectLst/>
                        </a:rPr>
                        <a:t>Output tokens (1 Mill)</a:t>
                      </a:r>
                    </a:p>
                  </a:txBody>
                  <a:tcPr marL="9525" marR="9525" marT="9525" marB="0" anchor="b"/>
                </a:tc>
                <a:tc>
                  <a:txBody>
                    <a:bodyPr/>
                    <a:lstStyle/>
                    <a:p>
                      <a:pPr lvl="0" algn="l">
                        <a:buNone/>
                      </a:pPr>
                      <a:r>
                        <a:rPr lang="nb-NO" sz="1200" b="1" i="0" u="none" strike="noStrike" noProof="0">
                          <a:solidFill>
                            <a:srgbClr val="000000"/>
                          </a:solidFill>
                          <a:effectLst/>
                          <a:latin typeface="Sofia Sans"/>
                        </a:rPr>
                        <a:t>Cost per unit</a:t>
                      </a:r>
                      <a:endParaRPr lang="nb-NO"/>
                    </a:p>
                  </a:txBody>
                  <a:tcPr marL="9525" marR="9525" marT="9525" marB="0" anchor="b"/>
                </a:tc>
                <a:tc>
                  <a:txBody>
                    <a:bodyPr/>
                    <a:lstStyle/>
                    <a:p>
                      <a:pPr algn="l" fontAlgn="b"/>
                      <a:r>
                        <a:rPr lang="nb-NO" sz="1200" u="none" strike="noStrike">
                          <a:solidFill>
                            <a:srgbClr val="000000"/>
                          </a:solidFill>
                          <a:effectLst/>
                        </a:rPr>
                        <a:t>Output tokens (1 Mill)</a:t>
                      </a:r>
                    </a:p>
                  </a:txBody>
                  <a:tcPr marL="9525" marR="9525" marT="9525" marB="0" anchor="b"/>
                </a:tc>
                <a:tc>
                  <a:txBody>
                    <a:bodyPr/>
                    <a:lstStyle/>
                    <a:p>
                      <a:pPr algn="l" fontAlgn="b"/>
                      <a:r>
                        <a:rPr lang="nb-NO" sz="1200" u="none" strike="noStrike">
                          <a:solidFill>
                            <a:srgbClr val="000000"/>
                          </a:solidFill>
                          <a:effectLst/>
                        </a:rPr>
                        <a:t>Ratio</a:t>
                      </a:r>
                    </a:p>
                  </a:txBody>
                  <a:tcPr marL="9525" marR="9525" marT="9525" marB="0" anchor="b"/>
                </a:tc>
                <a:extLst>
                  <a:ext uri="{0D108BD9-81ED-4DB2-BD59-A6C34878D82A}">
                    <a16:rowId xmlns:a16="http://schemas.microsoft.com/office/drawing/2014/main" val="2682511869"/>
                  </a:ext>
                </a:extLst>
              </a:tr>
              <a:tr h="546309">
                <a:tc>
                  <a:txBody>
                    <a:bodyPr/>
                    <a:lstStyle/>
                    <a:p>
                      <a:pPr algn="l" fontAlgn="b"/>
                      <a:r>
                        <a:rPr lang="nb-NO" sz="1200" b="0" u="none" strike="noStrike">
                          <a:solidFill>
                            <a:srgbClr val="000000"/>
                          </a:solidFill>
                          <a:effectLst/>
                        </a:rPr>
                        <a:t>GPT-4o-2024-08-06 Global Deployment</a:t>
                      </a:r>
                    </a:p>
                  </a:txBody>
                  <a:tcPr marL="9525" marR="9525" marT="9525" marB="0" anchor="b"/>
                </a:tc>
                <a:tc>
                  <a:txBody>
                    <a:bodyPr/>
                    <a:lstStyle/>
                    <a:p>
                      <a:pPr algn="l" fontAlgn="b"/>
                      <a:r>
                        <a:rPr lang="nb-NO" sz="1200" u="none" strike="noStrike">
                          <a:solidFill>
                            <a:srgbClr val="000000"/>
                          </a:solidFill>
                          <a:effectLst/>
                        </a:rPr>
                        <a:t> €                 2,40 / 9,56</a:t>
                      </a:r>
                    </a:p>
                  </a:txBody>
                  <a:tcPr marL="9525" marR="9525" marT="9525" marB="0" anchor="b"/>
                </a:tc>
                <a:tc>
                  <a:txBody>
                    <a:bodyPr/>
                    <a:lstStyle/>
                    <a:p>
                      <a:pPr algn="l" fontAlgn="b"/>
                      <a:r>
                        <a:rPr lang="nb-NO" sz="1200" u="none" strike="noStrike">
                          <a:solidFill>
                            <a:srgbClr val="000000"/>
                          </a:solidFill>
                          <a:effectLst/>
                        </a:rPr>
                        <a:t> €                              9,56</a:t>
                      </a:r>
                    </a:p>
                  </a:txBody>
                  <a:tcPr marL="9525" marR="9525" marT="9525" marB="0" anchor="b"/>
                </a:tc>
                <a:tc>
                  <a:txBody>
                    <a:bodyPr/>
                    <a:lstStyle/>
                    <a:p>
                      <a:pPr algn="l" fontAlgn="b"/>
                      <a:r>
                        <a:rPr lang="nb-NO" sz="1200" u="none" strike="noStrike">
                          <a:solidFill>
                            <a:srgbClr val="000000"/>
                          </a:solidFill>
                          <a:effectLst/>
                        </a:rPr>
                        <a:t> €        5,38 </a:t>
                      </a:r>
                    </a:p>
                  </a:txBody>
                  <a:tcPr marL="9525" marR="9525" marT="9525" marB="0" anchor="b"/>
                </a:tc>
                <a:tc>
                  <a:txBody>
                    <a:bodyPr/>
                    <a:lstStyle/>
                    <a:p>
                      <a:pPr algn="l" fontAlgn="b"/>
                      <a:r>
                        <a:rPr lang="nb-NO" sz="1200" u="none" strike="noStrike">
                          <a:solidFill>
                            <a:srgbClr val="000000"/>
                          </a:solidFill>
                          <a:effectLst/>
                        </a:rPr>
                        <a:t> €              21,5</a:t>
                      </a:r>
                    </a:p>
                  </a:txBody>
                  <a:tcPr marL="9525" marR="9525" marT="9525" marB="0" anchor="b"/>
                </a:tc>
                <a:tc>
                  <a:txBody>
                    <a:bodyPr/>
                    <a:lstStyle/>
                    <a:p>
                      <a:pPr algn="r" fontAlgn="b"/>
                      <a:r>
                        <a:rPr lang="nb-NO" sz="1200" u="none" strike="noStrike">
                          <a:solidFill>
                            <a:srgbClr val="000000"/>
                          </a:solidFill>
                          <a:effectLst/>
                        </a:rPr>
                        <a:t>224,25%</a:t>
                      </a:r>
                    </a:p>
                  </a:txBody>
                  <a:tcPr marL="9525" marR="9525" marT="9525" marB="0" anchor="b"/>
                </a:tc>
                <a:extLst>
                  <a:ext uri="{0D108BD9-81ED-4DB2-BD59-A6C34878D82A}">
                    <a16:rowId xmlns:a16="http://schemas.microsoft.com/office/drawing/2014/main" val="2943959544"/>
                  </a:ext>
                </a:extLst>
              </a:tr>
              <a:tr h="546309">
                <a:tc>
                  <a:txBody>
                    <a:bodyPr/>
                    <a:lstStyle/>
                    <a:p>
                      <a:pPr algn="l" fontAlgn="b"/>
                      <a:r>
                        <a:rPr lang="nb-NO" sz="1200" b="0" u="none" strike="noStrike" err="1">
                          <a:solidFill>
                            <a:srgbClr val="000000"/>
                          </a:solidFill>
                          <a:effectLst/>
                        </a:rPr>
                        <a:t>Embedding</a:t>
                      </a:r>
                      <a:r>
                        <a:rPr lang="nb-NO" sz="1200" b="0" u="none" strike="noStrike">
                          <a:solidFill>
                            <a:srgbClr val="000000"/>
                          </a:solidFill>
                          <a:effectLst/>
                        </a:rPr>
                        <a:t> (Ada 002)</a:t>
                      </a:r>
                    </a:p>
                  </a:txBody>
                  <a:tcPr marL="9525" marR="9525" marT="9525" marB="0" anchor="b"/>
                </a:tc>
                <a:tc>
                  <a:txBody>
                    <a:bodyPr/>
                    <a:lstStyle/>
                    <a:p>
                      <a:pPr algn="l" fontAlgn="b"/>
                      <a:r>
                        <a:rPr lang="nb-NO" sz="1200" u="none" strike="noStrike">
                          <a:solidFill>
                            <a:srgbClr val="000000"/>
                          </a:solidFill>
                          <a:effectLst/>
                        </a:rPr>
                        <a:t> €                         0,100</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r>
                        <a:rPr lang="nb-NO" sz="1200" u="none" strike="noStrike">
                          <a:solidFill>
                            <a:srgbClr val="000000"/>
                          </a:solidFill>
                          <a:effectLst/>
                        </a:rPr>
                        <a:t> €        0,215</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r" fontAlgn="b"/>
                      <a:r>
                        <a:rPr lang="nb-NO" sz="1200" u="none" strike="noStrike">
                          <a:solidFill>
                            <a:srgbClr val="000000"/>
                          </a:solidFill>
                          <a:effectLst/>
                        </a:rPr>
                        <a:t>224,10%</a:t>
                      </a:r>
                    </a:p>
                  </a:txBody>
                  <a:tcPr marL="9525" marR="9525" marT="9525" marB="0" anchor="b"/>
                </a:tc>
                <a:extLst>
                  <a:ext uri="{0D108BD9-81ED-4DB2-BD59-A6C34878D82A}">
                    <a16:rowId xmlns:a16="http://schemas.microsoft.com/office/drawing/2014/main" val="3642272752"/>
                  </a:ext>
                </a:extLst>
              </a:tr>
              <a:tr h="280537">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extLst>
                  <a:ext uri="{0D108BD9-81ED-4DB2-BD59-A6C34878D82A}">
                    <a16:rowId xmlns:a16="http://schemas.microsoft.com/office/drawing/2014/main" val="1086252090"/>
                  </a:ext>
                </a:extLst>
              </a:tr>
              <a:tr h="295302">
                <a:tc>
                  <a:txBody>
                    <a:bodyPr/>
                    <a:lstStyle/>
                    <a:p>
                      <a:pPr algn="l" fontAlgn="b"/>
                      <a:r>
                        <a:rPr lang="nb-NO" sz="1200" u="none" strike="noStrike" err="1">
                          <a:solidFill>
                            <a:srgbClr val="000000"/>
                          </a:solidFill>
                          <a:effectLst/>
                        </a:rPr>
                        <a:t>Azure</a:t>
                      </a:r>
                      <a:r>
                        <a:rPr lang="nb-NO" sz="1200" u="none" strike="noStrike">
                          <a:solidFill>
                            <a:srgbClr val="000000"/>
                          </a:solidFill>
                          <a:effectLst/>
                        </a:rPr>
                        <a:t> AI Services (North Europe)</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extLst>
                  <a:ext uri="{0D108BD9-81ED-4DB2-BD59-A6C34878D82A}">
                    <a16:rowId xmlns:a16="http://schemas.microsoft.com/office/drawing/2014/main" val="3608712561"/>
                  </a:ext>
                </a:extLst>
              </a:tr>
              <a:tr h="546309">
                <a:tc>
                  <a:txBody>
                    <a:bodyPr/>
                    <a:lstStyle/>
                    <a:p>
                      <a:pPr algn="l" fontAlgn="b"/>
                      <a:r>
                        <a:rPr lang="nb-NO" sz="1200" b="0" u="none" strike="noStrike">
                          <a:solidFill>
                            <a:srgbClr val="000000"/>
                          </a:solidFill>
                          <a:effectLst/>
                        </a:rPr>
                        <a:t>Translate (</a:t>
                      </a:r>
                      <a:r>
                        <a:rPr lang="nb-NO" sz="1200" b="0" u="none" strike="noStrike" err="1">
                          <a:solidFill>
                            <a:srgbClr val="000000"/>
                          </a:solidFill>
                          <a:effectLst/>
                        </a:rPr>
                        <a:t>PayG</a:t>
                      </a:r>
                      <a:r>
                        <a:rPr lang="nb-NO" sz="1200" b="0" u="none" strike="noStrike">
                          <a:solidFill>
                            <a:srgbClr val="000000"/>
                          </a:solidFill>
                          <a:effectLst/>
                        </a:rPr>
                        <a:t> S1) - 1M </a:t>
                      </a:r>
                      <a:r>
                        <a:rPr lang="nb-NO" sz="1200" b="0" u="none" strike="noStrike" err="1">
                          <a:solidFill>
                            <a:srgbClr val="000000"/>
                          </a:solidFill>
                          <a:effectLst/>
                        </a:rPr>
                        <a:t>Characters</a:t>
                      </a:r>
                      <a:endParaRPr lang="nb-NO" sz="1200" b="0" u="none" strike="noStrike">
                        <a:solidFill>
                          <a:srgbClr val="000000"/>
                        </a:solidFill>
                        <a:effectLst/>
                      </a:endParaRPr>
                    </a:p>
                  </a:txBody>
                  <a:tcPr marL="9525" marR="9525" marT="9525" marB="0" anchor="b"/>
                </a:tc>
                <a:tc>
                  <a:txBody>
                    <a:bodyPr/>
                    <a:lstStyle/>
                    <a:p>
                      <a:pPr algn="l" fontAlgn="b"/>
                      <a:r>
                        <a:rPr lang="nb-NO" sz="1200" u="none" strike="noStrike">
                          <a:solidFill>
                            <a:srgbClr val="000000"/>
                          </a:solidFill>
                          <a:effectLst/>
                        </a:rPr>
                        <a:t> €                           9,56 </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r>
                        <a:rPr lang="nb-NO" sz="1200" u="none" strike="noStrike">
                          <a:solidFill>
                            <a:srgbClr val="000000"/>
                          </a:solidFill>
                          <a:effectLst/>
                        </a:rPr>
                        <a:t> €     21,5</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r" fontAlgn="b"/>
                      <a:r>
                        <a:rPr lang="nb-NO" sz="1200" u="none" strike="noStrike">
                          <a:solidFill>
                            <a:srgbClr val="000000"/>
                          </a:solidFill>
                          <a:effectLst/>
                        </a:rPr>
                        <a:t>224,26%</a:t>
                      </a:r>
                    </a:p>
                  </a:txBody>
                  <a:tcPr marL="9525" marR="9525" marT="9525" marB="0" anchor="b"/>
                </a:tc>
                <a:extLst>
                  <a:ext uri="{0D108BD9-81ED-4DB2-BD59-A6C34878D82A}">
                    <a16:rowId xmlns:a16="http://schemas.microsoft.com/office/drawing/2014/main" val="4163779030"/>
                  </a:ext>
                </a:extLst>
              </a:tr>
              <a:tr h="546309">
                <a:tc>
                  <a:txBody>
                    <a:bodyPr/>
                    <a:lstStyle/>
                    <a:p>
                      <a:pPr algn="l" fontAlgn="b"/>
                      <a:r>
                        <a:rPr lang="nb-NO" sz="1200" b="0" u="none" strike="noStrike">
                          <a:solidFill>
                            <a:srgbClr val="000000"/>
                          </a:solidFill>
                          <a:effectLst/>
                        </a:rPr>
                        <a:t>Sentiment </a:t>
                      </a:r>
                      <a:r>
                        <a:rPr lang="nb-NO" sz="1200" b="0" u="none" strike="noStrike" err="1">
                          <a:solidFill>
                            <a:srgbClr val="000000"/>
                          </a:solidFill>
                          <a:effectLst/>
                        </a:rPr>
                        <a:t>analysis</a:t>
                      </a:r>
                      <a:r>
                        <a:rPr lang="nb-NO" sz="1200" b="0" u="none" strike="noStrike">
                          <a:solidFill>
                            <a:srgbClr val="000000"/>
                          </a:solidFill>
                          <a:effectLst/>
                        </a:rPr>
                        <a:t> (Standard S1)  </a:t>
                      </a:r>
                    </a:p>
                    <a:p>
                      <a:pPr lvl="0" algn="l">
                        <a:buNone/>
                      </a:pPr>
                      <a:r>
                        <a:rPr lang="nb-NO" sz="1200" b="0" u="none" strike="noStrike">
                          <a:solidFill>
                            <a:srgbClr val="000000"/>
                          </a:solidFill>
                          <a:effectLst/>
                        </a:rPr>
                        <a:t>-1K Records, &lt; .5M/</a:t>
                      </a:r>
                      <a:r>
                        <a:rPr lang="nb-NO" sz="1200" b="0" u="none" strike="noStrike" err="1">
                          <a:solidFill>
                            <a:srgbClr val="000000"/>
                          </a:solidFill>
                          <a:effectLst/>
                        </a:rPr>
                        <a:t>month</a:t>
                      </a:r>
                      <a:endParaRPr lang="nb-NO" sz="1200" b="0" u="none" strike="noStrike">
                        <a:solidFill>
                          <a:srgbClr val="000000"/>
                        </a:solidFill>
                        <a:effectLst/>
                      </a:endParaRPr>
                    </a:p>
                  </a:txBody>
                  <a:tcPr marL="9525" marR="9525" marT="9525" marB="0" anchor="b"/>
                </a:tc>
                <a:tc>
                  <a:txBody>
                    <a:bodyPr/>
                    <a:lstStyle/>
                    <a:p>
                      <a:pPr algn="l" fontAlgn="b"/>
                      <a:r>
                        <a:rPr lang="nb-NO" sz="1200" u="none" strike="noStrike">
                          <a:solidFill>
                            <a:srgbClr val="000000"/>
                          </a:solidFill>
                          <a:effectLst/>
                        </a:rPr>
                        <a:t> €                           0,960 </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l" fontAlgn="b"/>
                      <a:r>
                        <a:rPr lang="nb-NO" sz="1200" u="none" strike="noStrike">
                          <a:solidFill>
                            <a:srgbClr val="000000"/>
                          </a:solidFill>
                          <a:effectLst/>
                        </a:rPr>
                        <a:t> €        2,15 </a:t>
                      </a:r>
                    </a:p>
                  </a:txBody>
                  <a:tcPr marL="9525" marR="9525" marT="9525" marB="0" anchor="b"/>
                </a:tc>
                <a:tc>
                  <a:txBody>
                    <a:bodyPr/>
                    <a:lstStyle/>
                    <a:p>
                      <a:pPr algn="l" fontAlgn="b"/>
                      <a:endParaRPr lang="nb-NO" sz="1200" u="none" strike="noStrike">
                        <a:solidFill>
                          <a:srgbClr val="000000"/>
                        </a:solidFill>
                        <a:effectLst/>
                      </a:endParaRPr>
                    </a:p>
                  </a:txBody>
                  <a:tcPr marL="9525" marR="9525" marT="9525" marB="0" anchor="b"/>
                </a:tc>
                <a:tc>
                  <a:txBody>
                    <a:bodyPr/>
                    <a:lstStyle/>
                    <a:p>
                      <a:pPr algn="r" fontAlgn="b"/>
                      <a:r>
                        <a:rPr lang="nb-NO" sz="1200" u="none" strike="noStrike">
                          <a:solidFill>
                            <a:srgbClr val="000000"/>
                          </a:solidFill>
                          <a:effectLst/>
                        </a:rPr>
                        <a:t>224,26%</a:t>
                      </a:r>
                    </a:p>
                  </a:txBody>
                  <a:tcPr marL="9525" marR="9525" marT="9525" marB="0" anchor="b"/>
                </a:tc>
                <a:extLst>
                  <a:ext uri="{0D108BD9-81ED-4DB2-BD59-A6C34878D82A}">
                    <a16:rowId xmlns:a16="http://schemas.microsoft.com/office/drawing/2014/main" val="2359819440"/>
                  </a:ext>
                </a:extLst>
              </a:tr>
            </a:tbl>
          </a:graphicData>
        </a:graphic>
      </p:graphicFrame>
    </p:spTree>
    <p:extLst>
      <p:ext uri="{BB962C8B-B14F-4D97-AF65-F5344CB8AC3E}">
        <p14:creationId xmlns:p14="http://schemas.microsoft.com/office/powerpoint/2010/main" val="907041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217ECD-7421-16E6-2337-B63EB081DEF1}"/>
              </a:ext>
            </a:extLst>
          </p:cNvPr>
          <p:cNvSpPr>
            <a:spLocks noGrp="1"/>
          </p:cNvSpPr>
          <p:nvPr>
            <p:ph type="title"/>
          </p:nvPr>
        </p:nvSpPr>
        <p:spPr/>
        <p:txBody>
          <a:bodyPr vert="horz" lIns="0" tIns="0" rIns="0" bIns="0" rtlCol="0" anchor="t">
            <a:noAutofit/>
          </a:bodyPr>
          <a:lstStyle/>
          <a:p>
            <a:r>
              <a:rPr lang="en-NO">
                <a:ea typeface="Roboto"/>
                <a:cs typeface="Aptos Serif"/>
              </a:rPr>
              <a:t>Technical Lessons Learned</a:t>
            </a:r>
            <a:br>
              <a:rPr lang="en-NO"/>
            </a:br>
            <a:endParaRPr lang="nb-NO">
              <a:effectLst>
                <a:outerShdw blurRad="63500" dist="63500" dir="2700000" algn="tl" rotWithShape="0">
                  <a:srgbClr val="117865">
                    <a:lumMod val="50000"/>
                    <a:alpha val="50000"/>
                  </a:srgbClr>
                </a:outerShdw>
              </a:effectLst>
            </a:endParaRPr>
          </a:p>
        </p:txBody>
      </p:sp>
      <p:sp>
        <p:nvSpPr>
          <p:cNvPr id="2" name="Text Placeholder 1">
            <a:extLst>
              <a:ext uri="{FF2B5EF4-FFF2-40B4-BE49-F238E27FC236}">
                <a16:creationId xmlns:a16="http://schemas.microsoft.com/office/drawing/2014/main" id="{3A825EE4-25EE-BEF7-6422-E03226BBB1BA}"/>
              </a:ext>
            </a:extLst>
          </p:cNvPr>
          <p:cNvSpPr>
            <a:spLocks noGrp="1"/>
          </p:cNvSpPr>
          <p:nvPr>
            <p:ph idx="1"/>
          </p:nvPr>
        </p:nvSpPr>
        <p:spPr/>
        <p:txBody>
          <a:bodyPr vert="horz" lIns="0" tIns="0" rIns="0" bIns="0" rtlCol="0" anchor="t">
            <a:normAutofit/>
          </a:bodyPr>
          <a:lstStyle/>
          <a:p>
            <a:pPr marL="571500" indent="-571500">
              <a:buChar char="•"/>
            </a:pPr>
            <a:r>
              <a:rPr lang="en-NO" err="1">
                <a:ea typeface="Roboto Light"/>
                <a:cs typeface="Aptos Serif"/>
              </a:rPr>
              <a:t>Semantic</a:t>
            </a:r>
            <a:r>
              <a:rPr lang="en-NO">
                <a:ea typeface="Roboto Light"/>
                <a:cs typeface="Aptos Serif"/>
              </a:rPr>
              <a:t> Link &lt;&gt; </a:t>
            </a:r>
            <a:r>
              <a:rPr lang="en-NO" err="1">
                <a:ea typeface="Roboto Light"/>
                <a:cs typeface="Aptos Serif"/>
              </a:rPr>
              <a:t>OneLake</a:t>
            </a:r>
            <a:r>
              <a:rPr lang="en-NO">
                <a:ea typeface="Roboto Light"/>
                <a:cs typeface="Aptos Serif"/>
              </a:rPr>
              <a:t> Delta </a:t>
            </a:r>
            <a:r>
              <a:rPr lang="en-NO" err="1">
                <a:ea typeface="Roboto Light"/>
                <a:cs typeface="Aptos Serif"/>
              </a:rPr>
              <a:t>Table</a:t>
            </a:r>
            <a:r>
              <a:rPr lang="en-NO">
                <a:ea typeface="Roboto Light"/>
                <a:cs typeface="Aptos Serif"/>
              </a:rPr>
              <a:t> Integration</a:t>
            </a:r>
            <a:endParaRPr lang="nb-NO"/>
          </a:p>
          <a:p>
            <a:pPr marL="571500" indent="-571500">
              <a:buChar char="•"/>
            </a:pPr>
            <a:r>
              <a:rPr lang="en-NO" err="1">
                <a:ea typeface="Roboto Light"/>
                <a:cs typeface="Aptos Serif"/>
              </a:rPr>
              <a:t>Optimise</a:t>
            </a:r>
            <a:r>
              <a:rPr lang="en-NO">
                <a:ea typeface="Roboto Light"/>
                <a:cs typeface="Aptos Serif"/>
              </a:rPr>
              <a:t> cost by </a:t>
            </a:r>
            <a:r>
              <a:rPr lang="en-US" err="1">
                <a:ea typeface="Roboto Light"/>
                <a:cs typeface="Aptos Serif"/>
              </a:rPr>
              <a:t>materialising</a:t>
            </a:r>
            <a:r>
              <a:rPr lang="en-NO">
                <a:ea typeface="Roboto Light"/>
                <a:cs typeface="Aptos Serif"/>
              </a:rPr>
              <a:t> extracted data</a:t>
            </a:r>
            <a:endParaRPr lang="en-NO">
              <a:effectLst>
                <a:outerShdw blurRad="63500" dist="63500" dir="2700000" algn="tl" rotWithShape="0">
                  <a:srgbClr val="117865">
                    <a:lumMod val="50000"/>
                    <a:alpha val="50000"/>
                  </a:srgbClr>
                </a:outerShdw>
              </a:effectLst>
              <a:ea typeface="Roboto Light"/>
              <a:cs typeface="Aptos Serif"/>
            </a:endParaRPr>
          </a:p>
          <a:p>
            <a:pPr marL="571500" indent="-571500">
              <a:buChar char="•"/>
            </a:pPr>
            <a:r>
              <a:rPr lang="en-NO">
                <a:ea typeface="Roboto Light"/>
                <a:cs typeface="Aptos Serif"/>
              </a:rPr>
              <a:t>Avoid Circular dependencies</a:t>
            </a:r>
            <a:endParaRPr lang="en-NO">
              <a:effectLst>
                <a:outerShdw blurRad="63500" dist="63500" dir="2700000" algn="tl" rotWithShape="0">
                  <a:srgbClr val="117865">
                    <a:lumMod val="50000"/>
                    <a:alpha val="50000"/>
                  </a:srgbClr>
                </a:outerShdw>
              </a:effectLst>
              <a:ea typeface="Roboto Light"/>
              <a:cs typeface="Aptos Serif"/>
            </a:endParaRPr>
          </a:p>
          <a:p>
            <a:pPr marL="571500" indent="-571500">
              <a:buChar char="•"/>
            </a:pPr>
            <a:r>
              <a:rPr lang="en-NO">
                <a:effectLst>
                  <a:outerShdw blurRad="63500" dist="63500" dir="2700000" algn="tl" rotWithShape="0">
                    <a:srgbClr val="117865">
                      <a:lumMod val="50000"/>
                      <a:alpha val="50000"/>
                    </a:srgbClr>
                  </a:outerShdw>
                </a:effectLst>
                <a:ea typeface="Roboto Light"/>
                <a:cs typeface="Aptos Serif"/>
              </a:rPr>
              <a:t>Having knowledge of the underlying services is still relevant</a:t>
            </a:r>
            <a:endParaRPr lang="en-NO">
              <a:effectLst>
                <a:outerShdw blurRad="63500" dist="63500" dir="2700000" algn="tl" rotWithShape="0">
                  <a:srgbClr val="117865">
                    <a:lumMod val="50000"/>
                    <a:alpha val="50000"/>
                  </a:srgbClr>
                </a:outerShdw>
              </a:effectLst>
            </a:endParaRPr>
          </a:p>
          <a:p>
            <a:pPr marL="571500" indent="-571500">
              <a:buChar char="•"/>
            </a:pPr>
            <a:r>
              <a:rPr lang="en-NO">
                <a:effectLst>
                  <a:outerShdw blurRad="63500" dist="63500" dir="2700000" algn="tl" rotWithShape="0">
                    <a:srgbClr val="117865">
                      <a:lumMod val="50000"/>
                      <a:alpha val="50000"/>
                    </a:srgbClr>
                  </a:outerShdw>
                </a:effectLst>
                <a:ea typeface="Roboto Light"/>
                <a:cs typeface="Aptos Serif"/>
              </a:rPr>
              <a:t>"Low code" </a:t>
            </a:r>
            <a:r>
              <a:rPr lang="en-NO" err="1">
                <a:effectLst>
                  <a:outerShdw blurRad="63500" dist="63500" dir="2700000" algn="tl" rotWithShape="0">
                    <a:srgbClr val="117865">
                      <a:lumMod val="50000"/>
                      <a:alpha val="50000"/>
                    </a:srgbClr>
                  </a:outerShdw>
                </a:effectLst>
                <a:ea typeface="Roboto Light"/>
                <a:cs typeface="Aptos Serif"/>
              </a:rPr>
              <a:t>AutoML</a:t>
            </a:r>
            <a:r>
              <a:rPr lang="en-NO">
                <a:effectLst>
                  <a:outerShdw blurRad="63500" dist="63500" dir="2700000" algn="tl" rotWithShape="0">
                    <a:srgbClr val="117865">
                      <a:lumMod val="50000"/>
                      <a:alpha val="50000"/>
                    </a:srgbClr>
                  </a:outerShdw>
                </a:effectLst>
                <a:ea typeface="Roboto Light"/>
                <a:cs typeface="Aptos Serif"/>
              </a:rPr>
              <a:t> is not flexible enough</a:t>
            </a:r>
            <a:endParaRPr lang="en-NO">
              <a:effectLst>
                <a:outerShdw blurRad="63500" dist="63500" dir="2700000" algn="tl" rotWithShape="0">
                  <a:srgbClr val="117865">
                    <a:lumMod val="50000"/>
                    <a:alpha val="50000"/>
                  </a:srgbClr>
                </a:outerShdw>
              </a:effectLst>
            </a:endParaRPr>
          </a:p>
        </p:txBody>
      </p:sp>
    </p:spTree>
    <p:extLst>
      <p:ext uri="{BB962C8B-B14F-4D97-AF65-F5344CB8AC3E}">
        <p14:creationId xmlns:p14="http://schemas.microsoft.com/office/powerpoint/2010/main" val="281913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B03E-F025-08F7-35C2-B90092122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13D8F-32E3-8A77-2C9E-1B78D8B44FF1}"/>
              </a:ext>
            </a:extLst>
          </p:cNvPr>
          <p:cNvSpPr>
            <a:spLocks noGrp="1"/>
          </p:cNvSpPr>
          <p:nvPr>
            <p:ph type="title"/>
          </p:nvPr>
        </p:nvSpPr>
        <p:spPr/>
        <p:txBody>
          <a:bodyPr/>
          <a:lstStyle/>
          <a:p>
            <a:r>
              <a:rPr lang="en-US"/>
              <a:t>Key Take Aways</a:t>
            </a:r>
          </a:p>
        </p:txBody>
      </p:sp>
      <p:sp>
        <p:nvSpPr>
          <p:cNvPr id="4" name="Content Placeholder 3">
            <a:extLst>
              <a:ext uri="{FF2B5EF4-FFF2-40B4-BE49-F238E27FC236}">
                <a16:creationId xmlns:a16="http://schemas.microsoft.com/office/drawing/2014/main" id="{7791C0BE-DD9D-F4A3-02D8-1F72FC4BA051}"/>
              </a:ext>
            </a:extLst>
          </p:cNvPr>
          <p:cNvSpPr>
            <a:spLocks noGrp="1"/>
          </p:cNvSpPr>
          <p:nvPr>
            <p:ph idx="1"/>
          </p:nvPr>
        </p:nvSpPr>
        <p:spPr/>
        <p:txBody>
          <a:bodyPr vert="horz" lIns="0" tIns="0" rIns="0" bIns="0" rtlCol="0" anchor="t">
            <a:normAutofit/>
          </a:bodyPr>
          <a:lstStyle/>
          <a:p>
            <a:pPr marL="742950" indent="-742950">
              <a:lnSpc>
                <a:spcPct val="200000"/>
              </a:lnSpc>
              <a:buClr>
                <a:schemeClr val="accent2"/>
              </a:buClr>
              <a:buSzPct val="114999"/>
              <a:buAutoNum type="arabicPeriod"/>
            </a:pPr>
            <a:r>
              <a:rPr lang="en-US"/>
              <a:t>Reduce Time to Value</a:t>
            </a:r>
            <a:endParaRPr lang="nb-NO">
              <a:effectLst>
                <a:outerShdw blurRad="63500" dist="63500" dir="2700000" algn="tl" rotWithShape="0">
                  <a:srgbClr val="117865">
                    <a:lumMod val="50000"/>
                    <a:alpha val="50000"/>
                  </a:srgbClr>
                </a:outerShdw>
              </a:effectLst>
            </a:endParaRPr>
          </a:p>
          <a:p>
            <a:pPr marL="742950" indent="-742950">
              <a:lnSpc>
                <a:spcPct val="200000"/>
              </a:lnSpc>
              <a:buClr>
                <a:schemeClr val="accent2"/>
              </a:buClr>
              <a:buSzPct val="114999"/>
              <a:buAutoNum type="arabicPeriod"/>
            </a:pPr>
            <a:r>
              <a:rPr lang="en-US"/>
              <a:t>Built-in, Competitive Offerings</a:t>
            </a:r>
            <a:endParaRPr lang="en-US">
              <a:effectLst>
                <a:outerShdw blurRad="63500" dist="63500" dir="2700000" algn="tl" rotWithShape="0">
                  <a:srgbClr val="117865">
                    <a:lumMod val="50000"/>
                    <a:alpha val="50000"/>
                  </a:srgbClr>
                </a:outerShdw>
              </a:effectLst>
            </a:endParaRPr>
          </a:p>
          <a:p>
            <a:pPr marL="742950" indent="-742950">
              <a:lnSpc>
                <a:spcPct val="200000"/>
              </a:lnSpc>
              <a:buClr>
                <a:schemeClr val="accent2"/>
              </a:buClr>
              <a:buSzPct val="114999"/>
              <a:buAutoNum type="arabicPeriod"/>
            </a:pPr>
            <a:r>
              <a:rPr lang="en-US"/>
              <a:t>A Complete Data Warehouse is not a Requirement</a:t>
            </a:r>
            <a:endParaRPr lang="en-NO">
              <a:effectLst>
                <a:outerShdw blurRad="63500" dist="63500" dir="2700000" algn="tl" rotWithShape="0">
                  <a:srgbClr val="117865">
                    <a:lumMod val="50000"/>
                    <a:alpha val="50000"/>
                  </a:srgbClr>
                </a:outerShdw>
              </a:effectLst>
            </a:endParaRPr>
          </a:p>
        </p:txBody>
      </p:sp>
    </p:spTree>
    <p:extLst>
      <p:ext uri="{BB962C8B-B14F-4D97-AF65-F5344CB8AC3E}">
        <p14:creationId xmlns:p14="http://schemas.microsoft.com/office/powerpoint/2010/main" val="9664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820E3-1ADB-620D-A597-83A0DA3F6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11FF5-E79F-7ECB-EB72-19BBF551F215}"/>
              </a:ext>
            </a:extLst>
          </p:cNvPr>
          <p:cNvSpPr>
            <a:spLocks noGrp="1"/>
          </p:cNvSpPr>
          <p:nvPr>
            <p:ph type="title"/>
          </p:nvPr>
        </p:nvSpPr>
        <p:spPr/>
        <p:txBody>
          <a:bodyPr/>
          <a:lstStyle/>
          <a:p>
            <a:r>
              <a:rPr lang="en-US">
                <a:ea typeface="Roboto"/>
                <a:cs typeface="Aptos Serif"/>
              </a:rPr>
              <a:t>Code</a:t>
            </a:r>
            <a:endParaRPr lang="nb-NO"/>
          </a:p>
        </p:txBody>
      </p:sp>
      <p:sp>
        <p:nvSpPr>
          <p:cNvPr id="4" name="Content Placeholder 3">
            <a:extLst>
              <a:ext uri="{FF2B5EF4-FFF2-40B4-BE49-F238E27FC236}">
                <a16:creationId xmlns:a16="http://schemas.microsoft.com/office/drawing/2014/main" id="{D445EEEE-4697-9BFB-7A65-F2DA58B95A31}"/>
              </a:ext>
            </a:extLst>
          </p:cNvPr>
          <p:cNvSpPr>
            <a:spLocks noGrp="1"/>
          </p:cNvSpPr>
          <p:nvPr>
            <p:ph idx="1"/>
          </p:nvPr>
        </p:nvSpPr>
        <p:spPr/>
        <p:txBody>
          <a:bodyPr vert="horz" lIns="0" tIns="0" rIns="0" bIns="0" rtlCol="0" anchor="t">
            <a:normAutofit/>
          </a:bodyPr>
          <a:lstStyle/>
          <a:p>
            <a:pPr marL="571500" indent="-571500">
              <a:lnSpc>
                <a:spcPct val="200000"/>
              </a:lnSpc>
              <a:buClr>
                <a:schemeClr val="accent2"/>
              </a:buClr>
              <a:buSzPct val="114999"/>
              <a:buChar char="•"/>
            </a:pPr>
            <a:r>
              <a:rPr lang="en-US" sz="2800" dirty="0">
                <a:effectLst>
                  <a:outerShdw blurRad="63500" dist="63500" dir="2700000" algn="tl" rotWithShape="0">
                    <a:srgbClr val="117865">
                      <a:lumMod val="50000"/>
                      <a:alpha val="50000"/>
                    </a:srgbClr>
                  </a:outerShdw>
                </a:effectLst>
              </a:rPr>
              <a:t>https://</a:t>
            </a:r>
            <a:r>
              <a:rPr lang="en-US" sz="2800" dirty="0" err="1">
                <a:effectLst>
                  <a:outerShdw blurRad="63500" dist="63500" dir="2700000" algn="tl" rotWithShape="0">
                    <a:srgbClr val="117865">
                      <a:lumMod val="50000"/>
                      <a:alpha val="50000"/>
                    </a:srgbClr>
                  </a:outerShdw>
                </a:effectLst>
              </a:rPr>
              <a:t>github.com</a:t>
            </a:r>
            <a:r>
              <a:rPr lang="en-US" sz="2800" dirty="0">
                <a:effectLst>
                  <a:outerShdw blurRad="63500" dist="63500" dir="2700000" algn="tl" rotWithShape="0">
                    <a:srgbClr val="117865">
                      <a:lumMod val="50000"/>
                      <a:alpha val="50000"/>
                    </a:srgbClr>
                  </a:outerShdw>
                </a:effectLst>
              </a:rPr>
              <a:t>/</a:t>
            </a:r>
            <a:r>
              <a:rPr lang="en-US" sz="2800" dirty="0" err="1">
                <a:effectLst>
                  <a:outerShdw blurRad="63500" dist="63500" dir="2700000" algn="tl" rotWithShape="0">
                    <a:srgbClr val="117865">
                      <a:lumMod val="50000"/>
                      <a:alpha val="50000"/>
                    </a:srgbClr>
                  </a:outerShdw>
                </a:effectLst>
              </a:rPr>
              <a:t>Augustab</a:t>
            </a:r>
            <a:r>
              <a:rPr lang="en-US" sz="2800" dirty="0">
                <a:effectLst>
                  <a:outerShdw blurRad="63500" dist="63500" dir="2700000" algn="tl" rotWithShape="0">
                    <a:srgbClr val="117865">
                      <a:lumMod val="50000"/>
                      <a:alpha val="50000"/>
                    </a:srgbClr>
                  </a:outerShdw>
                </a:effectLst>
              </a:rPr>
              <a:t>/fabric-february-2025/</a:t>
            </a:r>
          </a:p>
        </p:txBody>
      </p:sp>
    </p:spTree>
    <p:extLst>
      <p:ext uri="{BB962C8B-B14F-4D97-AF65-F5344CB8AC3E}">
        <p14:creationId xmlns:p14="http://schemas.microsoft.com/office/powerpoint/2010/main" val="306252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E73810DB-32C7-281C-0718-63F6D3F0FE95}"/>
              </a:ext>
            </a:extLst>
          </p:cNvPr>
          <p:cNvSpPr>
            <a:spLocks noGrp="1"/>
          </p:cNvSpPr>
          <p:nvPr>
            <p:ph type="title"/>
          </p:nvPr>
        </p:nvSpPr>
        <p:spPr>
          <a:xfrm>
            <a:off x="360363" y="360362"/>
            <a:ext cx="10800000" cy="3419475"/>
          </a:xfrm>
        </p:spPr>
        <p:txBody>
          <a:bodyPr/>
          <a:lstStyle/>
          <a:p>
            <a:r>
              <a:rPr lang="nb-NO" err="1"/>
              <a:t>Thank</a:t>
            </a:r>
            <a:r>
              <a:rPr lang="nb-NO"/>
              <a:t> </a:t>
            </a:r>
            <a:r>
              <a:rPr lang="nb-NO" err="1"/>
              <a:t>you</a:t>
            </a:r>
            <a:r>
              <a:rPr lang="nb-NO"/>
              <a:t>!</a:t>
            </a:r>
          </a:p>
        </p:txBody>
      </p:sp>
    </p:spTree>
    <p:extLst>
      <p:ext uri="{BB962C8B-B14F-4D97-AF65-F5344CB8AC3E}">
        <p14:creationId xmlns:p14="http://schemas.microsoft.com/office/powerpoint/2010/main" val="138664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E6FD-700E-E39D-E5C8-BFF6BBC0E8BB}"/>
            </a:ext>
          </a:extLst>
        </p:cNvPr>
        <p:cNvGrpSpPr/>
        <p:nvPr/>
      </p:nvGrpSpPr>
      <p:grpSpPr>
        <a:xfrm>
          <a:off x="0" y="0"/>
          <a:ext cx="0" cy="0"/>
          <a:chOff x="0" y="0"/>
          <a:chExt cx="0" cy="0"/>
        </a:xfrm>
      </p:grpSpPr>
      <p:sp>
        <p:nvSpPr>
          <p:cNvPr id="12" name="Title">
            <a:extLst>
              <a:ext uri="{FF2B5EF4-FFF2-40B4-BE49-F238E27FC236}">
                <a16:creationId xmlns:a16="http://schemas.microsoft.com/office/drawing/2014/main" id="{B7D6E063-E738-7D89-62DC-44A6E723CB81}"/>
              </a:ext>
            </a:extLst>
          </p:cNvPr>
          <p:cNvSpPr>
            <a:spLocks noGrp="1"/>
          </p:cNvSpPr>
          <p:nvPr>
            <p:ph type="title"/>
          </p:nvPr>
        </p:nvSpPr>
        <p:spPr>
          <a:xfrm>
            <a:off x="360363" y="-899999"/>
            <a:ext cx="10800000" cy="720000"/>
          </a:xfrm>
        </p:spPr>
        <p:txBody>
          <a:bodyPr/>
          <a:lstStyle/>
          <a:p>
            <a:r>
              <a:rPr lang="nb-NO"/>
              <a:t>Fabric </a:t>
            </a:r>
            <a:r>
              <a:rPr lang="nb-NO" err="1"/>
              <a:t>February</a:t>
            </a:r>
            <a:r>
              <a:rPr lang="nb-NO"/>
              <a:t> Feedback</a:t>
            </a:r>
          </a:p>
        </p:txBody>
      </p:sp>
    </p:spTree>
    <p:extLst>
      <p:ext uri="{BB962C8B-B14F-4D97-AF65-F5344CB8AC3E}">
        <p14:creationId xmlns:p14="http://schemas.microsoft.com/office/powerpoint/2010/main" val="761292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1E65-4326-F49A-83C4-B1C5B7498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14C16-820E-0039-928C-51897B37508A}"/>
              </a:ext>
            </a:extLst>
          </p:cNvPr>
          <p:cNvSpPr>
            <a:spLocks noGrp="1"/>
          </p:cNvSpPr>
          <p:nvPr>
            <p:ph type="title"/>
          </p:nvPr>
        </p:nvSpPr>
        <p:spPr>
          <a:prstGeom prst="rect">
            <a:avLst/>
          </a:prstGeom>
        </p:spPr>
        <p:txBody>
          <a:bodyPr>
            <a:normAutofit fontScale="90000"/>
          </a:bodyPr>
          <a:lstStyle/>
          <a:p>
            <a:r>
              <a:rPr lang="en-US"/>
              <a:t>Feature comparison to other AI and </a:t>
            </a:r>
            <a:br>
              <a:rPr lang="en-US"/>
            </a:br>
            <a:r>
              <a:rPr lang="en-US"/>
              <a:t>ML-platforms</a:t>
            </a:r>
          </a:p>
        </p:txBody>
      </p:sp>
      <p:graphicFrame>
        <p:nvGraphicFramePr>
          <p:cNvPr id="7" name="Table 38">
            <a:extLst>
              <a:ext uri="{FF2B5EF4-FFF2-40B4-BE49-F238E27FC236}">
                <a16:creationId xmlns:a16="http://schemas.microsoft.com/office/drawing/2014/main" id="{09AD23AB-3C28-6B46-9908-A8C6E9C08B69}"/>
              </a:ext>
            </a:extLst>
          </p:cNvPr>
          <p:cNvGraphicFramePr>
            <a:graphicFrameLocks noGrp="1"/>
          </p:cNvGraphicFramePr>
          <p:nvPr>
            <p:ph sz="quarter" idx="4294967295"/>
            <p:extLst>
              <p:ext uri="{D42A27DB-BD31-4B8C-83A1-F6EECF244321}">
                <p14:modId xmlns:p14="http://schemas.microsoft.com/office/powerpoint/2010/main" val="2782257149"/>
              </p:ext>
            </p:extLst>
          </p:nvPr>
        </p:nvGraphicFramePr>
        <p:xfrm>
          <a:off x="361718" y="1501141"/>
          <a:ext cx="10799763" cy="4293313"/>
        </p:xfrm>
        <a:graphic>
          <a:graphicData uri="http://schemas.openxmlformats.org/drawingml/2006/table">
            <a:tbl>
              <a:tblPr firstRow="1" bandRow="1">
                <a:tableStyleId>{5C22544A-7EE6-4342-B048-85BDC9FD1C3A}</a:tableStyleId>
              </a:tblPr>
              <a:tblGrid>
                <a:gridCol w="2384441">
                  <a:extLst>
                    <a:ext uri="{9D8B030D-6E8A-4147-A177-3AD203B41FA5}">
                      <a16:colId xmlns:a16="http://schemas.microsoft.com/office/drawing/2014/main" val="3257698807"/>
                    </a:ext>
                  </a:extLst>
                </a:gridCol>
                <a:gridCol w="2813187">
                  <a:extLst>
                    <a:ext uri="{9D8B030D-6E8A-4147-A177-3AD203B41FA5}">
                      <a16:colId xmlns:a16="http://schemas.microsoft.com/office/drawing/2014/main" val="1779384647"/>
                    </a:ext>
                  </a:extLst>
                </a:gridCol>
                <a:gridCol w="3020037">
                  <a:extLst>
                    <a:ext uri="{9D8B030D-6E8A-4147-A177-3AD203B41FA5}">
                      <a16:colId xmlns:a16="http://schemas.microsoft.com/office/drawing/2014/main" val="2291568136"/>
                    </a:ext>
                  </a:extLst>
                </a:gridCol>
                <a:gridCol w="2582098">
                  <a:extLst>
                    <a:ext uri="{9D8B030D-6E8A-4147-A177-3AD203B41FA5}">
                      <a16:colId xmlns:a16="http://schemas.microsoft.com/office/drawing/2014/main" val="3315065762"/>
                    </a:ext>
                  </a:extLst>
                </a:gridCol>
              </a:tblGrid>
              <a:tr h="350140">
                <a:tc>
                  <a:txBody>
                    <a:bodyPr/>
                    <a:lstStyle/>
                    <a:p>
                      <a:endParaRPr lang="en-NO" sz="1500"/>
                    </a:p>
                  </a:txBody>
                  <a:tcPr marL="86402" marR="86402" marT="43201" marB="43201"/>
                </a:tc>
                <a:tc>
                  <a:txBody>
                    <a:bodyPr/>
                    <a:lstStyle/>
                    <a:p>
                      <a:r>
                        <a:rPr lang="en-NO" sz="1500"/>
                        <a:t>Fabric Data Science Experience</a:t>
                      </a:r>
                    </a:p>
                  </a:txBody>
                  <a:tcPr marL="86402" marR="86402" marT="43201" marB="43201"/>
                </a:tc>
                <a:tc>
                  <a:txBody>
                    <a:bodyPr/>
                    <a:lstStyle/>
                    <a:p>
                      <a:r>
                        <a:rPr lang="en-NO" sz="1500"/>
                        <a:t>Azure Machine Learning</a:t>
                      </a:r>
                    </a:p>
                  </a:txBody>
                  <a:tcPr marL="86402" marR="86402" marT="43201" marB="43201"/>
                </a:tc>
                <a:tc>
                  <a:txBody>
                    <a:bodyPr/>
                    <a:lstStyle/>
                    <a:p>
                      <a:r>
                        <a:rPr lang="en-NO" sz="1500"/>
                        <a:t>Databricks</a:t>
                      </a:r>
                    </a:p>
                  </a:txBody>
                  <a:tcPr marL="86402" marR="86402" marT="43201" marB="43201"/>
                </a:tc>
                <a:extLst>
                  <a:ext uri="{0D108BD9-81ED-4DB2-BD59-A6C34878D82A}">
                    <a16:rowId xmlns:a16="http://schemas.microsoft.com/office/drawing/2014/main" val="3973419797"/>
                  </a:ext>
                </a:extLst>
              </a:tr>
              <a:tr h="353306">
                <a:tc>
                  <a:txBody>
                    <a:bodyPr/>
                    <a:lstStyle/>
                    <a:p>
                      <a:r>
                        <a:rPr lang="en-NO" sz="1500"/>
                        <a:t>Compute</a:t>
                      </a:r>
                    </a:p>
                  </a:txBody>
                  <a:tcPr marL="86402" marR="86402" marT="43201" marB="43201"/>
                </a:tc>
                <a:tc>
                  <a:txBody>
                    <a:bodyPr/>
                    <a:lstStyle/>
                    <a:p>
                      <a:r>
                        <a:rPr lang="en-NO" sz="1500"/>
                        <a:t>Serverless, configurable</a:t>
                      </a:r>
                    </a:p>
                  </a:txBody>
                  <a:tcPr marL="86402" marR="86402" marT="43201" marB="43201"/>
                </a:tc>
                <a:tc>
                  <a:txBody>
                    <a:bodyPr/>
                    <a:lstStyle/>
                    <a:p>
                      <a:r>
                        <a:rPr lang="en-NO" sz="1500"/>
                        <a:t>Managed </a:t>
                      </a:r>
                    </a:p>
                  </a:txBody>
                  <a:tcPr marL="86402" marR="86402" marT="43201" marB="43201"/>
                </a:tc>
                <a:tc>
                  <a:txBody>
                    <a:bodyPr/>
                    <a:lstStyle/>
                    <a:p>
                      <a:r>
                        <a:rPr lang="en-NO" sz="1500"/>
                        <a:t>Serverless, Managed</a:t>
                      </a:r>
                    </a:p>
                  </a:txBody>
                  <a:tcPr marL="86402" marR="86402" marT="43201" marB="43201"/>
                </a:tc>
                <a:extLst>
                  <a:ext uri="{0D108BD9-81ED-4DB2-BD59-A6C34878D82A}">
                    <a16:rowId xmlns:a16="http://schemas.microsoft.com/office/drawing/2014/main" val="1199242962"/>
                  </a:ext>
                </a:extLst>
              </a:tr>
              <a:tr h="338466">
                <a:tc>
                  <a:txBody>
                    <a:bodyPr/>
                    <a:lstStyle/>
                    <a:p>
                      <a:r>
                        <a:rPr lang="en-NO" sz="1500"/>
                        <a:t>Model versioning</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746314801"/>
                  </a:ext>
                </a:extLst>
              </a:tr>
              <a:tr h="374441">
                <a:tc>
                  <a:txBody>
                    <a:bodyPr/>
                    <a:lstStyle/>
                    <a:p>
                      <a:r>
                        <a:rPr lang="en-NO" sz="1500"/>
                        <a:t>Model Serving</a:t>
                      </a:r>
                    </a:p>
                  </a:txBody>
                  <a:tcPr marL="86402" marR="86402" marT="43201" marB="43201"/>
                </a:tc>
                <a:tc>
                  <a:txBody>
                    <a:bodyPr/>
                    <a:lstStyle/>
                    <a:p>
                      <a:r>
                        <a:rPr lang="en-NO" sz="1500"/>
                        <a:t>Batch and </a:t>
                      </a:r>
                      <a:r>
                        <a:rPr lang="en-NO" sz="1500" b="1">
                          <a:solidFill>
                            <a:schemeClr val="accent1"/>
                          </a:solidFill>
                        </a:rPr>
                        <a:t>Endpoint*</a:t>
                      </a:r>
                    </a:p>
                  </a:txBody>
                  <a:tcPr marL="86402" marR="86402" marT="43201" marB="43201"/>
                </a:tc>
                <a:tc>
                  <a:txBody>
                    <a:bodyPr/>
                    <a:lstStyle/>
                    <a:p>
                      <a:r>
                        <a:rPr lang="en-NO" sz="1500"/>
                        <a:t>Batch and Endpoint</a:t>
                      </a:r>
                    </a:p>
                  </a:txBody>
                  <a:tcPr marL="86402" marR="86402" marT="43201" marB="432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500"/>
                        <a:t>Batch and Endpoint</a:t>
                      </a:r>
                    </a:p>
                  </a:txBody>
                  <a:tcPr marL="86402" marR="86402" marT="43201" marB="43201"/>
                </a:tc>
                <a:extLst>
                  <a:ext uri="{0D108BD9-81ED-4DB2-BD59-A6C34878D82A}">
                    <a16:rowId xmlns:a16="http://schemas.microsoft.com/office/drawing/2014/main" val="203278117"/>
                  </a:ext>
                </a:extLst>
              </a:tr>
              <a:tr h="592315">
                <a:tc>
                  <a:txBody>
                    <a:bodyPr/>
                    <a:lstStyle/>
                    <a:p>
                      <a:r>
                        <a:rPr lang="en-NO" sz="1500"/>
                        <a:t>Experiment</a:t>
                      </a:r>
                    </a:p>
                    <a:p>
                      <a:r>
                        <a:rPr lang="en-NO" sz="1500"/>
                        <a:t>Tracking</a:t>
                      </a:r>
                    </a:p>
                  </a:txBody>
                  <a:tcPr marL="86402" marR="86402" marT="43201" marB="43201"/>
                </a:tc>
                <a:tc>
                  <a:txBody>
                    <a:bodyPr/>
                    <a:lstStyle/>
                    <a:p>
                      <a:r>
                        <a:rPr lang="en-NO" sz="1500"/>
                        <a:t>Yes </a:t>
                      </a:r>
                    </a:p>
                  </a:txBody>
                  <a:tcPr marL="86402" marR="86402" marT="43201" marB="43201"/>
                </a:tc>
                <a:tc>
                  <a:txBody>
                    <a:bodyPr/>
                    <a:lstStyle/>
                    <a:p>
                      <a:r>
                        <a:rPr lang="en-NO" sz="1500"/>
                        <a:t>Yes </a:t>
                      </a:r>
                    </a:p>
                  </a:txBody>
                  <a:tcPr marL="86402" marR="86402" marT="43201" marB="43201"/>
                </a:tc>
                <a:tc>
                  <a:txBody>
                    <a:bodyPr/>
                    <a:lstStyle/>
                    <a:p>
                      <a:r>
                        <a:rPr lang="en-NO" sz="1500"/>
                        <a:t>Yes </a:t>
                      </a:r>
                    </a:p>
                  </a:txBody>
                  <a:tcPr marL="86402" marR="86402" marT="43201" marB="43201"/>
                </a:tc>
                <a:extLst>
                  <a:ext uri="{0D108BD9-81ED-4DB2-BD59-A6C34878D82A}">
                    <a16:rowId xmlns:a16="http://schemas.microsoft.com/office/drawing/2014/main" val="2131668529"/>
                  </a:ext>
                </a:extLst>
              </a:tr>
              <a:tr h="338466">
                <a:tc>
                  <a:txBody>
                    <a:bodyPr/>
                    <a:lstStyle/>
                    <a:p>
                      <a:r>
                        <a:rPr lang="en-NO" sz="1500"/>
                        <a:t>No/Low-code ML</a:t>
                      </a:r>
                    </a:p>
                  </a:txBody>
                  <a:tcPr marL="86402" marR="86402" marT="43201" marB="43201"/>
                </a:tc>
                <a:tc>
                  <a:txBody>
                    <a:bodyPr/>
                    <a:lstStyle/>
                    <a:p>
                      <a:r>
                        <a:rPr lang="en-NO" sz="1500" b="1">
                          <a:solidFill>
                            <a:schemeClr val="accent1"/>
                          </a:solidFill>
                        </a:rPr>
                        <a:t>Yes</a:t>
                      </a:r>
                    </a:p>
                  </a:txBody>
                  <a:tcPr marL="86402" marR="86402" marT="43201" marB="43201"/>
                </a:tc>
                <a:tc>
                  <a:txBody>
                    <a:bodyPr/>
                    <a:lstStyle/>
                    <a:p>
                      <a:r>
                        <a:rPr lang="en-NO" sz="1500"/>
                        <a:t>Yes</a:t>
                      </a:r>
                    </a:p>
                  </a:txBody>
                  <a:tcPr marL="86402" marR="86402" marT="43201" marB="43201"/>
                </a:tc>
                <a:tc>
                  <a:txBody>
                    <a:bodyPr/>
                    <a:lstStyle/>
                    <a:p>
                      <a:pPr lvl="0">
                        <a:buNone/>
                      </a:pPr>
                      <a:r>
                        <a:rPr lang="en-NO" sz="1500"/>
                        <a:t>Yes</a:t>
                      </a:r>
                    </a:p>
                  </a:txBody>
                  <a:tcPr marL="86402" marR="86402" marT="43201" marB="43201"/>
                </a:tc>
                <a:extLst>
                  <a:ext uri="{0D108BD9-81ED-4DB2-BD59-A6C34878D82A}">
                    <a16:rowId xmlns:a16="http://schemas.microsoft.com/office/drawing/2014/main" val="30187207"/>
                  </a:ext>
                </a:extLst>
              </a:tr>
              <a:tr h="338466">
                <a:tc>
                  <a:txBody>
                    <a:bodyPr/>
                    <a:lstStyle/>
                    <a:p>
                      <a:r>
                        <a:rPr lang="en-NO" sz="1500" err="1"/>
                        <a:t>AutoML</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3424478689"/>
                  </a:ext>
                </a:extLst>
              </a:tr>
              <a:tr h="338466">
                <a:tc>
                  <a:txBody>
                    <a:bodyPr/>
                    <a:lstStyle/>
                    <a:p>
                      <a:r>
                        <a:rPr lang="en-NO" sz="1500"/>
                        <a:t>GPU-support</a:t>
                      </a:r>
                    </a:p>
                  </a:txBody>
                  <a:tcPr marL="86402" marR="86402" marT="43201" marB="43201"/>
                </a:tc>
                <a:tc>
                  <a:txBody>
                    <a:bodyPr/>
                    <a:lstStyle/>
                    <a:p>
                      <a:r>
                        <a:rPr lang="en-NO" sz="1500">
                          <a:solidFill>
                            <a:srgbClr val="BA4A4A"/>
                          </a:solidFill>
                        </a:rPr>
                        <a:t>No</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88019389"/>
                  </a:ext>
                </a:extLst>
              </a:tr>
              <a:tr h="592315">
                <a:tc>
                  <a:txBody>
                    <a:bodyPr/>
                    <a:lstStyle/>
                    <a:p>
                      <a:r>
                        <a:rPr lang="en-NO" sz="1500"/>
                        <a:t>LLM-capabilities</a:t>
                      </a:r>
                    </a:p>
                  </a:txBody>
                  <a:tcPr marL="86402" marR="86402" marT="43201" marB="43201"/>
                </a:tc>
                <a:tc>
                  <a:txBody>
                    <a:bodyPr/>
                    <a:lstStyle/>
                    <a:p>
                      <a:pPr lvl="0">
                        <a:buNone/>
                      </a:pPr>
                      <a:r>
                        <a:rPr lang="en-NO" sz="1500" err="1"/>
                        <a:t>Yes</a:t>
                      </a:r>
                      <a:endParaRPr lang="nb-NO" err="1"/>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3146374159"/>
                  </a:ext>
                </a:extLst>
              </a:tr>
              <a:tr h="338466">
                <a:tc>
                  <a:txBody>
                    <a:bodyPr/>
                    <a:lstStyle/>
                    <a:p>
                      <a:r>
                        <a:rPr lang="en-NO" sz="1500"/>
                        <a:t>Feature store</a:t>
                      </a:r>
                    </a:p>
                  </a:txBody>
                  <a:tcPr marL="86402" marR="86402" marT="43201" marB="43201"/>
                </a:tc>
                <a:tc>
                  <a:txBody>
                    <a:bodyPr/>
                    <a:lstStyle/>
                    <a:p>
                      <a:r>
                        <a:rPr lang="en-NO" sz="1500">
                          <a:solidFill>
                            <a:srgbClr val="BA4A4A"/>
                          </a:solidFill>
                        </a:rPr>
                        <a:t>No</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746046935"/>
                  </a:ext>
                </a:extLst>
              </a:tr>
              <a:tr h="338466">
                <a:tc>
                  <a:txBody>
                    <a:bodyPr/>
                    <a:lstStyle/>
                    <a:p>
                      <a:r>
                        <a:rPr lang="en-NO" sz="1500"/>
                        <a:t>Built-in </a:t>
                      </a:r>
                      <a:r>
                        <a:rPr lang="en-NO" sz="1500" err="1"/>
                        <a:t>ExAI</a:t>
                      </a:r>
                    </a:p>
                  </a:txBody>
                  <a:tcPr marL="86402" marR="86402" marT="43201" marB="43201"/>
                </a:tc>
                <a:tc>
                  <a:txBody>
                    <a:bodyPr/>
                    <a:lstStyle/>
                    <a:p>
                      <a:r>
                        <a:rPr lang="en-NO" sz="1500"/>
                        <a:t>Yes</a:t>
                      </a:r>
                      <a:endParaRPr lang="en-NO" sz="1500" err="1"/>
                    </a:p>
                  </a:txBody>
                  <a:tcPr marL="86402" marR="86402" marT="43201" marB="43201"/>
                </a:tc>
                <a:tc>
                  <a:txBody>
                    <a:bodyPr/>
                    <a:lstStyle/>
                    <a:p>
                      <a:pPr lvl="0">
                        <a:buNone/>
                      </a:pPr>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4055815596"/>
                  </a:ext>
                </a:extLst>
              </a:tr>
            </a:tbl>
          </a:graphicData>
        </a:graphic>
      </p:graphicFrame>
      <p:pic>
        <p:nvPicPr>
          <p:cNvPr id="3" name="Picture Placeholder 8">
            <a:extLst>
              <a:ext uri="{FF2B5EF4-FFF2-40B4-BE49-F238E27FC236}">
                <a16:creationId xmlns:a16="http://schemas.microsoft.com/office/drawing/2014/main" id="{4F002E97-420D-FE29-FD60-D96A7FE899B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10573633" y="138022"/>
            <a:ext cx="748070" cy="748243"/>
          </a:xfrm>
          <a:prstGeom prst="rect">
            <a:avLst/>
          </a:prstGeom>
        </p:spPr>
      </p:pic>
    </p:spTree>
    <p:extLst>
      <p:ext uri="{BB962C8B-B14F-4D97-AF65-F5344CB8AC3E}">
        <p14:creationId xmlns:p14="http://schemas.microsoft.com/office/powerpoint/2010/main" val="329208770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D65D8-2D8D-3A34-F23A-92AF94864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C8913-F809-1784-21DA-508EE6A161C8}"/>
              </a:ext>
            </a:extLst>
          </p:cNvPr>
          <p:cNvSpPr>
            <a:spLocks noGrp="1"/>
          </p:cNvSpPr>
          <p:nvPr>
            <p:ph type="title"/>
          </p:nvPr>
        </p:nvSpPr>
        <p:spPr>
          <a:prstGeom prst="rect">
            <a:avLst/>
          </a:prstGeom>
        </p:spPr>
        <p:txBody>
          <a:bodyPr>
            <a:normAutofit fontScale="90000"/>
          </a:bodyPr>
          <a:lstStyle/>
          <a:p>
            <a:r>
              <a:rPr lang="en-US"/>
              <a:t>Feature comparison to other AI and </a:t>
            </a:r>
            <a:br>
              <a:rPr lang="en-US"/>
            </a:br>
            <a:r>
              <a:rPr lang="en-US"/>
              <a:t>ML-platforms</a:t>
            </a:r>
          </a:p>
        </p:txBody>
      </p:sp>
      <p:graphicFrame>
        <p:nvGraphicFramePr>
          <p:cNvPr id="7" name="Table 38">
            <a:extLst>
              <a:ext uri="{FF2B5EF4-FFF2-40B4-BE49-F238E27FC236}">
                <a16:creationId xmlns:a16="http://schemas.microsoft.com/office/drawing/2014/main" id="{7643FF81-EC64-A841-3C6D-4FA564026E80}"/>
              </a:ext>
            </a:extLst>
          </p:cNvPr>
          <p:cNvGraphicFramePr>
            <a:graphicFrameLocks noGrp="1"/>
          </p:cNvGraphicFramePr>
          <p:nvPr>
            <p:ph sz="quarter" idx="4294967295"/>
          </p:nvPr>
        </p:nvGraphicFramePr>
        <p:xfrm>
          <a:off x="361718" y="1501141"/>
          <a:ext cx="10799763" cy="4293313"/>
        </p:xfrm>
        <a:graphic>
          <a:graphicData uri="http://schemas.openxmlformats.org/drawingml/2006/table">
            <a:tbl>
              <a:tblPr firstRow="1" bandRow="1">
                <a:tableStyleId>{5C22544A-7EE6-4342-B048-85BDC9FD1C3A}</a:tableStyleId>
              </a:tblPr>
              <a:tblGrid>
                <a:gridCol w="2384441">
                  <a:extLst>
                    <a:ext uri="{9D8B030D-6E8A-4147-A177-3AD203B41FA5}">
                      <a16:colId xmlns:a16="http://schemas.microsoft.com/office/drawing/2014/main" val="3257698807"/>
                    </a:ext>
                  </a:extLst>
                </a:gridCol>
                <a:gridCol w="2813187">
                  <a:extLst>
                    <a:ext uri="{9D8B030D-6E8A-4147-A177-3AD203B41FA5}">
                      <a16:colId xmlns:a16="http://schemas.microsoft.com/office/drawing/2014/main" val="1779384647"/>
                    </a:ext>
                  </a:extLst>
                </a:gridCol>
                <a:gridCol w="3020037">
                  <a:extLst>
                    <a:ext uri="{9D8B030D-6E8A-4147-A177-3AD203B41FA5}">
                      <a16:colId xmlns:a16="http://schemas.microsoft.com/office/drawing/2014/main" val="2291568136"/>
                    </a:ext>
                  </a:extLst>
                </a:gridCol>
                <a:gridCol w="2582098">
                  <a:extLst>
                    <a:ext uri="{9D8B030D-6E8A-4147-A177-3AD203B41FA5}">
                      <a16:colId xmlns:a16="http://schemas.microsoft.com/office/drawing/2014/main" val="3315065762"/>
                    </a:ext>
                  </a:extLst>
                </a:gridCol>
              </a:tblGrid>
              <a:tr h="350140">
                <a:tc>
                  <a:txBody>
                    <a:bodyPr/>
                    <a:lstStyle/>
                    <a:p>
                      <a:endParaRPr lang="en-NO" sz="1500"/>
                    </a:p>
                  </a:txBody>
                  <a:tcPr marL="86402" marR="86402" marT="43201" marB="43201"/>
                </a:tc>
                <a:tc>
                  <a:txBody>
                    <a:bodyPr/>
                    <a:lstStyle/>
                    <a:p>
                      <a:r>
                        <a:rPr lang="en-NO" sz="1500"/>
                        <a:t>Fabric Data Science Experience</a:t>
                      </a:r>
                    </a:p>
                  </a:txBody>
                  <a:tcPr marL="86402" marR="86402" marT="43201" marB="43201"/>
                </a:tc>
                <a:tc>
                  <a:txBody>
                    <a:bodyPr/>
                    <a:lstStyle/>
                    <a:p>
                      <a:r>
                        <a:rPr lang="en-NO" sz="1500"/>
                        <a:t>Azure Machine Learning</a:t>
                      </a:r>
                    </a:p>
                  </a:txBody>
                  <a:tcPr marL="86402" marR="86402" marT="43201" marB="43201"/>
                </a:tc>
                <a:tc>
                  <a:txBody>
                    <a:bodyPr/>
                    <a:lstStyle/>
                    <a:p>
                      <a:r>
                        <a:rPr lang="en-NO" sz="1500"/>
                        <a:t>Databricks</a:t>
                      </a:r>
                    </a:p>
                  </a:txBody>
                  <a:tcPr marL="86402" marR="86402" marT="43201" marB="43201"/>
                </a:tc>
                <a:extLst>
                  <a:ext uri="{0D108BD9-81ED-4DB2-BD59-A6C34878D82A}">
                    <a16:rowId xmlns:a16="http://schemas.microsoft.com/office/drawing/2014/main" val="3973419797"/>
                  </a:ext>
                </a:extLst>
              </a:tr>
              <a:tr h="353306">
                <a:tc>
                  <a:txBody>
                    <a:bodyPr/>
                    <a:lstStyle/>
                    <a:p>
                      <a:r>
                        <a:rPr lang="en-NO" sz="1500"/>
                        <a:t>Compute</a:t>
                      </a:r>
                    </a:p>
                  </a:txBody>
                  <a:tcPr marL="86402" marR="86402" marT="43201" marB="43201"/>
                </a:tc>
                <a:tc>
                  <a:txBody>
                    <a:bodyPr/>
                    <a:lstStyle/>
                    <a:p>
                      <a:r>
                        <a:rPr lang="en-NO" sz="1500"/>
                        <a:t>Serverless, configurable</a:t>
                      </a:r>
                    </a:p>
                  </a:txBody>
                  <a:tcPr marL="86402" marR="86402" marT="43201" marB="43201"/>
                </a:tc>
                <a:tc>
                  <a:txBody>
                    <a:bodyPr/>
                    <a:lstStyle/>
                    <a:p>
                      <a:r>
                        <a:rPr lang="en-NO" sz="1500"/>
                        <a:t>Managed </a:t>
                      </a:r>
                    </a:p>
                  </a:txBody>
                  <a:tcPr marL="86402" marR="86402" marT="43201" marB="43201"/>
                </a:tc>
                <a:tc>
                  <a:txBody>
                    <a:bodyPr/>
                    <a:lstStyle/>
                    <a:p>
                      <a:r>
                        <a:rPr lang="en-NO" sz="1500"/>
                        <a:t>Serverless, Managed</a:t>
                      </a:r>
                    </a:p>
                  </a:txBody>
                  <a:tcPr marL="86402" marR="86402" marT="43201" marB="43201"/>
                </a:tc>
                <a:extLst>
                  <a:ext uri="{0D108BD9-81ED-4DB2-BD59-A6C34878D82A}">
                    <a16:rowId xmlns:a16="http://schemas.microsoft.com/office/drawing/2014/main" val="1199242962"/>
                  </a:ext>
                </a:extLst>
              </a:tr>
              <a:tr h="338466">
                <a:tc>
                  <a:txBody>
                    <a:bodyPr/>
                    <a:lstStyle/>
                    <a:p>
                      <a:r>
                        <a:rPr lang="en-NO" sz="1500"/>
                        <a:t>Model versioning</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746314801"/>
                  </a:ext>
                </a:extLst>
              </a:tr>
              <a:tr h="374441">
                <a:tc>
                  <a:txBody>
                    <a:bodyPr/>
                    <a:lstStyle/>
                    <a:p>
                      <a:r>
                        <a:rPr lang="en-NO" sz="1500"/>
                        <a:t>Model Serving</a:t>
                      </a:r>
                    </a:p>
                  </a:txBody>
                  <a:tcPr marL="86402" marR="86402" marT="43201" marB="43201"/>
                </a:tc>
                <a:tc>
                  <a:txBody>
                    <a:bodyPr/>
                    <a:lstStyle/>
                    <a:p>
                      <a:r>
                        <a:rPr lang="en-NO" sz="1500"/>
                        <a:t>Batch and </a:t>
                      </a:r>
                      <a:r>
                        <a:rPr lang="en-NO" sz="1500" b="1">
                          <a:solidFill>
                            <a:schemeClr val="accent1"/>
                          </a:solidFill>
                        </a:rPr>
                        <a:t>Endpoint*</a:t>
                      </a:r>
                    </a:p>
                  </a:txBody>
                  <a:tcPr marL="86402" marR="86402" marT="43201" marB="43201"/>
                </a:tc>
                <a:tc>
                  <a:txBody>
                    <a:bodyPr/>
                    <a:lstStyle/>
                    <a:p>
                      <a:r>
                        <a:rPr lang="en-NO" sz="1500"/>
                        <a:t>Batch and Endpoint</a:t>
                      </a:r>
                    </a:p>
                  </a:txBody>
                  <a:tcPr marL="86402" marR="86402" marT="43201" marB="432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500"/>
                        <a:t>Batch and Endpoint</a:t>
                      </a:r>
                    </a:p>
                  </a:txBody>
                  <a:tcPr marL="86402" marR="86402" marT="43201" marB="43201"/>
                </a:tc>
                <a:extLst>
                  <a:ext uri="{0D108BD9-81ED-4DB2-BD59-A6C34878D82A}">
                    <a16:rowId xmlns:a16="http://schemas.microsoft.com/office/drawing/2014/main" val="203278117"/>
                  </a:ext>
                </a:extLst>
              </a:tr>
              <a:tr h="592315">
                <a:tc>
                  <a:txBody>
                    <a:bodyPr/>
                    <a:lstStyle/>
                    <a:p>
                      <a:r>
                        <a:rPr lang="en-NO" sz="1500"/>
                        <a:t>Experiment</a:t>
                      </a:r>
                    </a:p>
                    <a:p>
                      <a:r>
                        <a:rPr lang="en-NO" sz="1500"/>
                        <a:t>Tracking</a:t>
                      </a:r>
                    </a:p>
                  </a:txBody>
                  <a:tcPr marL="86402" marR="86402" marT="43201" marB="43201"/>
                </a:tc>
                <a:tc>
                  <a:txBody>
                    <a:bodyPr/>
                    <a:lstStyle/>
                    <a:p>
                      <a:r>
                        <a:rPr lang="en-NO" sz="1500"/>
                        <a:t>Yes </a:t>
                      </a:r>
                    </a:p>
                  </a:txBody>
                  <a:tcPr marL="86402" marR="86402" marT="43201" marB="43201"/>
                </a:tc>
                <a:tc>
                  <a:txBody>
                    <a:bodyPr/>
                    <a:lstStyle/>
                    <a:p>
                      <a:r>
                        <a:rPr lang="en-NO" sz="1500"/>
                        <a:t>Yes </a:t>
                      </a:r>
                    </a:p>
                  </a:txBody>
                  <a:tcPr marL="86402" marR="86402" marT="43201" marB="43201"/>
                </a:tc>
                <a:tc>
                  <a:txBody>
                    <a:bodyPr/>
                    <a:lstStyle/>
                    <a:p>
                      <a:r>
                        <a:rPr lang="en-NO" sz="1500"/>
                        <a:t>Yes </a:t>
                      </a:r>
                    </a:p>
                  </a:txBody>
                  <a:tcPr marL="86402" marR="86402" marT="43201" marB="43201"/>
                </a:tc>
                <a:extLst>
                  <a:ext uri="{0D108BD9-81ED-4DB2-BD59-A6C34878D82A}">
                    <a16:rowId xmlns:a16="http://schemas.microsoft.com/office/drawing/2014/main" val="2131668529"/>
                  </a:ext>
                </a:extLst>
              </a:tr>
              <a:tr h="338466">
                <a:tc>
                  <a:txBody>
                    <a:bodyPr/>
                    <a:lstStyle/>
                    <a:p>
                      <a:r>
                        <a:rPr lang="en-NO" sz="1500"/>
                        <a:t>No/Low-code ML</a:t>
                      </a:r>
                    </a:p>
                  </a:txBody>
                  <a:tcPr marL="86402" marR="86402" marT="43201" marB="43201"/>
                </a:tc>
                <a:tc>
                  <a:txBody>
                    <a:bodyPr/>
                    <a:lstStyle/>
                    <a:p>
                      <a:r>
                        <a:rPr lang="en-NO" sz="1500" b="1">
                          <a:solidFill>
                            <a:schemeClr val="accent1"/>
                          </a:solidFill>
                        </a:rPr>
                        <a:t>Yes</a:t>
                      </a:r>
                    </a:p>
                  </a:txBody>
                  <a:tcPr marL="86402" marR="86402" marT="43201" marB="43201"/>
                </a:tc>
                <a:tc>
                  <a:txBody>
                    <a:bodyPr/>
                    <a:lstStyle/>
                    <a:p>
                      <a:r>
                        <a:rPr lang="en-NO" sz="1500"/>
                        <a:t>Yes</a:t>
                      </a:r>
                    </a:p>
                  </a:txBody>
                  <a:tcPr marL="86402" marR="86402" marT="43201" marB="43201"/>
                </a:tc>
                <a:tc>
                  <a:txBody>
                    <a:bodyPr/>
                    <a:lstStyle/>
                    <a:p>
                      <a:pPr lvl="0">
                        <a:buNone/>
                      </a:pPr>
                      <a:r>
                        <a:rPr lang="en-NO" sz="1500"/>
                        <a:t>Yes</a:t>
                      </a:r>
                    </a:p>
                  </a:txBody>
                  <a:tcPr marL="86402" marR="86402" marT="43201" marB="43201"/>
                </a:tc>
                <a:extLst>
                  <a:ext uri="{0D108BD9-81ED-4DB2-BD59-A6C34878D82A}">
                    <a16:rowId xmlns:a16="http://schemas.microsoft.com/office/drawing/2014/main" val="30187207"/>
                  </a:ext>
                </a:extLst>
              </a:tr>
              <a:tr h="338466">
                <a:tc>
                  <a:txBody>
                    <a:bodyPr/>
                    <a:lstStyle/>
                    <a:p>
                      <a:r>
                        <a:rPr lang="en-NO" sz="1500" err="1"/>
                        <a:t>AutoML</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3424478689"/>
                  </a:ext>
                </a:extLst>
              </a:tr>
              <a:tr h="338466">
                <a:tc>
                  <a:txBody>
                    <a:bodyPr/>
                    <a:lstStyle/>
                    <a:p>
                      <a:r>
                        <a:rPr lang="en-NO" sz="1500"/>
                        <a:t>GPU-support</a:t>
                      </a:r>
                    </a:p>
                  </a:txBody>
                  <a:tcPr marL="86402" marR="86402" marT="43201" marB="43201"/>
                </a:tc>
                <a:tc>
                  <a:txBody>
                    <a:bodyPr/>
                    <a:lstStyle/>
                    <a:p>
                      <a:r>
                        <a:rPr lang="en-NO" sz="1500">
                          <a:solidFill>
                            <a:srgbClr val="BA4A4A"/>
                          </a:solidFill>
                        </a:rPr>
                        <a:t>No</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88019389"/>
                  </a:ext>
                </a:extLst>
              </a:tr>
              <a:tr h="592315">
                <a:tc>
                  <a:txBody>
                    <a:bodyPr/>
                    <a:lstStyle/>
                    <a:p>
                      <a:r>
                        <a:rPr lang="en-NO" sz="1500"/>
                        <a:t>LLM-capabilities</a:t>
                      </a:r>
                    </a:p>
                  </a:txBody>
                  <a:tcPr marL="86402" marR="86402" marT="43201" marB="43201"/>
                </a:tc>
                <a:tc>
                  <a:txBody>
                    <a:bodyPr/>
                    <a:lstStyle/>
                    <a:p>
                      <a:pPr lvl="0">
                        <a:buNone/>
                      </a:pPr>
                      <a:r>
                        <a:rPr lang="en-NO" sz="1500" err="1"/>
                        <a:t>Yes</a:t>
                      </a:r>
                      <a:endParaRPr lang="nb-NO" err="1"/>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3146374159"/>
                  </a:ext>
                </a:extLst>
              </a:tr>
              <a:tr h="338466">
                <a:tc>
                  <a:txBody>
                    <a:bodyPr/>
                    <a:lstStyle/>
                    <a:p>
                      <a:r>
                        <a:rPr lang="en-NO" sz="1500"/>
                        <a:t>Feature store</a:t>
                      </a:r>
                    </a:p>
                  </a:txBody>
                  <a:tcPr marL="86402" marR="86402" marT="43201" marB="43201"/>
                </a:tc>
                <a:tc>
                  <a:txBody>
                    <a:bodyPr/>
                    <a:lstStyle/>
                    <a:p>
                      <a:r>
                        <a:rPr lang="en-NO" sz="1500">
                          <a:solidFill>
                            <a:srgbClr val="BA4A4A"/>
                          </a:solidFill>
                        </a:rPr>
                        <a:t>No</a:t>
                      </a:r>
                    </a:p>
                  </a:txBody>
                  <a:tcPr marL="86402" marR="86402" marT="43201" marB="43201"/>
                </a:tc>
                <a:tc>
                  <a:txBody>
                    <a:bodyPr/>
                    <a:lstStyle/>
                    <a:p>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746046935"/>
                  </a:ext>
                </a:extLst>
              </a:tr>
              <a:tr h="338466">
                <a:tc>
                  <a:txBody>
                    <a:bodyPr/>
                    <a:lstStyle/>
                    <a:p>
                      <a:r>
                        <a:rPr lang="en-NO" sz="1500"/>
                        <a:t>Built-in </a:t>
                      </a:r>
                      <a:r>
                        <a:rPr lang="en-NO" sz="1500" err="1"/>
                        <a:t>ExAI</a:t>
                      </a:r>
                    </a:p>
                  </a:txBody>
                  <a:tcPr marL="86402" marR="86402" marT="43201" marB="43201"/>
                </a:tc>
                <a:tc>
                  <a:txBody>
                    <a:bodyPr/>
                    <a:lstStyle/>
                    <a:p>
                      <a:r>
                        <a:rPr lang="en-NO" sz="1500"/>
                        <a:t>Yes</a:t>
                      </a:r>
                      <a:endParaRPr lang="en-NO" sz="1500" err="1"/>
                    </a:p>
                  </a:txBody>
                  <a:tcPr marL="86402" marR="86402" marT="43201" marB="43201"/>
                </a:tc>
                <a:tc>
                  <a:txBody>
                    <a:bodyPr/>
                    <a:lstStyle/>
                    <a:p>
                      <a:pPr lvl="0">
                        <a:buNone/>
                      </a:pPr>
                      <a:r>
                        <a:rPr lang="en-NO" sz="1500"/>
                        <a:t>Yes</a:t>
                      </a:r>
                    </a:p>
                  </a:txBody>
                  <a:tcPr marL="86402" marR="86402" marT="43201" marB="43201"/>
                </a:tc>
                <a:tc>
                  <a:txBody>
                    <a:bodyPr/>
                    <a:lstStyle/>
                    <a:p>
                      <a:r>
                        <a:rPr lang="en-NO" sz="1500"/>
                        <a:t>Yes</a:t>
                      </a:r>
                    </a:p>
                  </a:txBody>
                  <a:tcPr marL="86402" marR="86402" marT="43201" marB="43201"/>
                </a:tc>
                <a:extLst>
                  <a:ext uri="{0D108BD9-81ED-4DB2-BD59-A6C34878D82A}">
                    <a16:rowId xmlns:a16="http://schemas.microsoft.com/office/drawing/2014/main" val="4055815596"/>
                  </a:ext>
                </a:extLst>
              </a:tr>
            </a:tbl>
          </a:graphicData>
        </a:graphic>
      </p:graphicFrame>
      <p:pic>
        <p:nvPicPr>
          <p:cNvPr id="3" name="Picture Placeholder 8">
            <a:extLst>
              <a:ext uri="{FF2B5EF4-FFF2-40B4-BE49-F238E27FC236}">
                <a16:creationId xmlns:a16="http://schemas.microsoft.com/office/drawing/2014/main" id="{B9224B23-E7A3-DD27-1A5F-EC34DC02464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0573633" y="138022"/>
            <a:ext cx="748070" cy="748243"/>
          </a:xfrm>
          <a:prstGeom prst="rect">
            <a:avLst/>
          </a:prstGeom>
        </p:spPr>
      </p:pic>
      <p:sp>
        <p:nvSpPr>
          <p:cNvPr id="5" name="Rectangle 3">
            <a:extLst>
              <a:ext uri="{FF2B5EF4-FFF2-40B4-BE49-F238E27FC236}">
                <a16:creationId xmlns:a16="http://schemas.microsoft.com/office/drawing/2014/main" id="{BE86D5C0-DC1A-6C44-D79F-4D72B4966936}"/>
              </a:ext>
            </a:extLst>
          </p:cNvPr>
          <p:cNvSpPr/>
          <p:nvPr/>
        </p:nvSpPr>
        <p:spPr>
          <a:xfrm>
            <a:off x="358072" y="1501247"/>
            <a:ext cx="10800115" cy="4296442"/>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3600" b="1">
                <a:gradFill flip="none" rotWithShape="1">
                  <a:gsLst>
                    <a:gs pos="0">
                      <a:schemeClr val="accent3"/>
                    </a:gs>
                    <a:gs pos="50000">
                      <a:schemeClr val="accent2"/>
                    </a:gs>
                    <a:gs pos="100000">
                      <a:schemeClr val="accent4"/>
                    </a:gs>
                  </a:gsLst>
                  <a:lin ang="18900000" scaled="1"/>
                  <a:tileRect/>
                </a:gradFill>
                <a:latin typeface="+mj-lt"/>
                <a:ea typeface="Roboto" panose="02000000000000000000" pitchFamily="2" charset="0"/>
                <a:cs typeface="Aptos Serif" panose="020B0502040204020203" pitchFamily="18" charset="0"/>
              </a:rPr>
              <a:t>“Newcomer”, but Comparable AI</a:t>
            </a:r>
            <a:r>
              <a:rPr lang="en-NO" sz="3600" b="1">
                <a:solidFill>
                  <a:schemeClr val="accent1"/>
                </a:solidFill>
                <a:latin typeface="+mj-lt"/>
                <a:ea typeface="Roboto" panose="02000000000000000000" pitchFamily="2" charset="0"/>
                <a:cs typeface="Aptos Serif" panose="020B0502040204020203" pitchFamily="18" charset="0"/>
              </a:rPr>
              <a:t> </a:t>
            </a:r>
            <a:r>
              <a:rPr lang="en-NO" sz="3600" b="1">
                <a:gradFill flip="none" rotWithShape="1">
                  <a:gsLst>
                    <a:gs pos="0">
                      <a:schemeClr val="accent3"/>
                    </a:gs>
                    <a:gs pos="50000">
                      <a:schemeClr val="accent2"/>
                    </a:gs>
                    <a:gs pos="100000">
                      <a:schemeClr val="accent4"/>
                    </a:gs>
                  </a:gsLst>
                  <a:lin ang="18900000" scaled="1"/>
                  <a:tileRect/>
                </a:gradFill>
                <a:latin typeface="+mj-lt"/>
                <a:ea typeface="Roboto" panose="02000000000000000000" pitchFamily="2" charset="0"/>
                <a:cs typeface="Aptos Serif" panose="020B0502040204020203" pitchFamily="18" charset="0"/>
              </a:rPr>
              <a:t>Offerings</a:t>
            </a:r>
          </a:p>
        </p:txBody>
      </p:sp>
    </p:spTree>
    <p:extLst>
      <p:ext uri="{BB962C8B-B14F-4D97-AF65-F5344CB8AC3E}">
        <p14:creationId xmlns:p14="http://schemas.microsoft.com/office/powerpoint/2010/main" val="3227546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Elbow Connector 52">
            <a:extLst>
              <a:ext uri="{FF2B5EF4-FFF2-40B4-BE49-F238E27FC236}">
                <a16:creationId xmlns:a16="http://schemas.microsoft.com/office/drawing/2014/main" id="{B665B226-8361-F610-3B33-480E51615500}"/>
              </a:ext>
            </a:extLst>
          </p:cNvPr>
          <p:cNvCxnSpPr>
            <a:cxnSpLocks/>
            <a:stCxn id="34" idx="0"/>
          </p:cNvCxnSpPr>
          <p:nvPr/>
        </p:nvCxnSpPr>
        <p:spPr>
          <a:xfrm rot="5400000" flipH="1" flipV="1">
            <a:off x="3635189" y="1946426"/>
            <a:ext cx="969856" cy="1272679"/>
          </a:xfrm>
          <a:prstGeom prst="bentConnector2">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itle 2">
            <a:extLst>
              <a:ext uri="{FF2B5EF4-FFF2-40B4-BE49-F238E27FC236}">
                <a16:creationId xmlns:a16="http://schemas.microsoft.com/office/drawing/2014/main" id="{652C5237-E4B2-B690-E968-EC780108C767}"/>
              </a:ext>
            </a:extLst>
          </p:cNvPr>
          <p:cNvSpPr>
            <a:spLocks noGrp="1"/>
          </p:cNvSpPr>
          <p:nvPr>
            <p:ph type="title"/>
          </p:nvPr>
        </p:nvSpPr>
        <p:spPr/>
        <p:txBody>
          <a:bodyPr/>
          <a:lstStyle/>
          <a:p>
            <a:r>
              <a:rPr lang="nb-NO"/>
              <a:t>The Data Science </a:t>
            </a:r>
            <a:r>
              <a:rPr lang="nb-NO" err="1"/>
              <a:t>Process</a:t>
            </a:r>
            <a:endParaRPr lang="nb-NO"/>
          </a:p>
        </p:txBody>
      </p:sp>
      <p:grpSp>
        <p:nvGrpSpPr>
          <p:cNvPr id="51" name="Group 50">
            <a:extLst>
              <a:ext uri="{FF2B5EF4-FFF2-40B4-BE49-F238E27FC236}">
                <a16:creationId xmlns:a16="http://schemas.microsoft.com/office/drawing/2014/main" id="{D4E159CE-6136-AB3F-EA17-B40B4A82624C}"/>
              </a:ext>
            </a:extLst>
          </p:cNvPr>
          <p:cNvGrpSpPr/>
          <p:nvPr/>
        </p:nvGrpSpPr>
        <p:grpSpPr>
          <a:xfrm>
            <a:off x="163696" y="1557182"/>
            <a:ext cx="2092338" cy="1777292"/>
            <a:chOff x="129424" y="1319911"/>
            <a:chExt cx="2092338" cy="1777292"/>
          </a:xfrm>
        </p:grpSpPr>
        <p:sp>
          <p:nvSpPr>
            <p:cNvPr id="33" name="Rounded Rectangle 32">
              <a:extLst>
                <a:ext uri="{FF2B5EF4-FFF2-40B4-BE49-F238E27FC236}">
                  <a16:creationId xmlns:a16="http://schemas.microsoft.com/office/drawing/2014/main" id="{9631D683-33AA-1D04-2651-BE7A4D779F2D}"/>
                </a:ext>
              </a:extLst>
            </p:cNvPr>
            <p:cNvSpPr/>
            <p:nvPr/>
          </p:nvSpPr>
          <p:spPr>
            <a:xfrm>
              <a:off x="129424" y="1319911"/>
              <a:ext cx="2092338" cy="177729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sz="2000" b="1">
                <a:solidFill>
                  <a:schemeClr val="accent1"/>
                </a:solidFill>
                <a:latin typeface="+mj-lt"/>
              </a:endParaRPr>
            </a:p>
          </p:txBody>
        </p:sp>
        <p:sp>
          <p:nvSpPr>
            <p:cNvPr id="22" name="Oval 21">
              <a:extLst>
                <a:ext uri="{FF2B5EF4-FFF2-40B4-BE49-F238E27FC236}">
                  <a16:creationId xmlns:a16="http://schemas.microsoft.com/office/drawing/2014/main" id="{5835FC36-7CE9-8E37-930F-5C391D20BF72}"/>
                </a:ext>
              </a:extLst>
            </p:cNvPr>
            <p:cNvSpPr>
              <a:spLocks noChangeAspect="1"/>
            </p:cNvSpPr>
            <p:nvPr/>
          </p:nvSpPr>
          <p:spPr>
            <a:xfrm>
              <a:off x="891430" y="1476515"/>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3" name="Graphic 12" descr="Lightbulb with solid fill">
              <a:extLst>
                <a:ext uri="{FF2B5EF4-FFF2-40B4-BE49-F238E27FC236}">
                  <a16:creationId xmlns:a16="http://schemas.microsoft.com/office/drawing/2014/main" id="{A3A6D83A-D926-BB76-3B60-204586A29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430" y="1566515"/>
              <a:ext cx="450000" cy="450000"/>
            </a:xfrm>
            <a:prstGeom prst="rect">
              <a:avLst/>
            </a:prstGeom>
          </p:spPr>
        </p:pic>
        <p:sp>
          <p:nvSpPr>
            <p:cNvPr id="28" name="Rounded Rectangle 27">
              <a:extLst>
                <a:ext uri="{FF2B5EF4-FFF2-40B4-BE49-F238E27FC236}">
                  <a16:creationId xmlns:a16="http://schemas.microsoft.com/office/drawing/2014/main" id="{BFDDA4D5-FB21-65B0-3175-3238A0667594}"/>
                </a:ext>
              </a:extLst>
            </p:cNvPr>
            <p:cNvSpPr/>
            <p:nvPr/>
          </p:nvSpPr>
          <p:spPr>
            <a:xfrm>
              <a:off x="254481" y="2256655"/>
              <a:ext cx="1831605" cy="460926"/>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NO" sz="1200">
                  <a:ln w="10160">
                    <a:noFill/>
                    <a:prstDash val="solid"/>
                  </a:ln>
                  <a:solidFill>
                    <a:schemeClr val="bg1"/>
                  </a:solidFill>
                  <a:latin typeface="+mj-lt"/>
                </a:rPr>
                <a:t>Problem formulation / Ideation</a:t>
              </a:r>
            </a:p>
          </p:txBody>
        </p:sp>
      </p:grpSp>
      <p:grpSp>
        <p:nvGrpSpPr>
          <p:cNvPr id="57" name="Group 56">
            <a:extLst>
              <a:ext uri="{FF2B5EF4-FFF2-40B4-BE49-F238E27FC236}">
                <a16:creationId xmlns:a16="http://schemas.microsoft.com/office/drawing/2014/main" id="{12169D47-82E0-99F4-4888-B26A9E72B17E}"/>
              </a:ext>
            </a:extLst>
          </p:cNvPr>
          <p:cNvGrpSpPr/>
          <p:nvPr/>
        </p:nvGrpSpPr>
        <p:grpSpPr>
          <a:xfrm>
            <a:off x="2437609" y="3067693"/>
            <a:ext cx="2092338" cy="2117485"/>
            <a:chOff x="2211534" y="2830422"/>
            <a:chExt cx="2092338" cy="2117485"/>
          </a:xfrm>
        </p:grpSpPr>
        <p:sp>
          <p:nvSpPr>
            <p:cNvPr id="34" name="Rounded Rectangle 33">
              <a:extLst>
                <a:ext uri="{FF2B5EF4-FFF2-40B4-BE49-F238E27FC236}">
                  <a16:creationId xmlns:a16="http://schemas.microsoft.com/office/drawing/2014/main" id="{7BFD3E58-3C7C-7078-0AF7-6341FFC84284}"/>
                </a:ext>
              </a:extLst>
            </p:cNvPr>
            <p:cNvSpPr/>
            <p:nvPr/>
          </p:nvSpPr>
          <p:spPr>
            <a:xfrm>
              <a:off x="2211534" y="2830422"/>
              <a:ext cx="2092338" cy="211748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sz="2000" b="1">
                <a:solidFill>
                  <a:schemeClr val="accent1"/>
                </a:solidFill>
                <a:latin typeface="+mj-lt"/>
              </a:endParaRPr>
            </a:p>
          </p:txBody>
        </p:sp>
        <p:grpSp>
          <p:nvGrpSpPr>
            <p:cNvPr id="27" name="Group 26">
              <a:extLst>
                <a:ext uri="{FF2B5EF4-FFF2-40B4-BE49-F238E27FC236}">
                  <a16:creationId xmlns:a16="http://schemas.microsoft.com/office/drawing/2014/main" id="{D170F20D-E32D-B660-0E76-4A263614CF07}"/>
                </a:ext>
              </a:extLst>
            </p:cNvPr>
            <p:cNvGrpSpPr/>
            <p:nvPr/>
          </p:nvGrpSpPr>
          <p:grpSpPr>
            <a:xfrm>
              <a:off x="2346819" y="2994923"/>
              <a:ext cx="1831605" cy="1147922"/>
              <a:chOff x="2346819" y="2994923"/>
              <a:chExt cx="1831605" cy="1147922"/>
            </a:xfrm>
          </p:grpSpPr>
          <p:sp>
            <p:nvSpPr>
              <p:cNvPr id="21" name="Oval 20">
                <a:extLst>
                  <a:ext uri="{FF2B5EF4-FFF2-40B4-BE49-F238E27FC236}">
                    <a16:creationId xmlns:a16="http://schemas.microsoft.com/office/drawing/2014/main" id="{045B6DB7-900A-4E95-C37B-F32786AFCF93}"/>
                  </a:ext>
                </a:extLst>
              </p:cNvPr>
              <p:cNvSpPr>
                <a:spLocks noChangeAspect="1"/>
              </p:cNvSpPr>
              <p:nvPr/>
            </p:nvSpPr>
            <p:spPr>
              <a:xfrm>
                <a:off x="2932783" y="2994923"/>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9" name="Graphic 8" descr="Research with solid fill">
                <a:extLst>
                  <a:ext uri="{FF2B5EF4-FFF2-40B4-BE49-F238E27FC236}">
                    <a16:creationId xmlns:a16="http://schemas.microsoft.com/office/drawing/2014/main" id="{529A6935-F95F-9FF4-3663-8CF2940C1C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2783" y="3084923"/>
                <a:ext cx="450000" cy="450000"/>
              </a:xfrm>
              <a:prstGeom prst="rect">
                <a:avLst/>
              </a:prstGeom>
            </p:spPr>
          </p:pic>
          <p:sp>
            <p:nvSpPr>
              <p:cNvPr id="29" name="Rounded Rectangle 28">
                <a:extLst>
                  <a:ext uri="{FF2B5EF4-FFF2-40B4-BE49-F238E27FC236}">
                    <a16:creationId xmlns:a16="http://schemas.microsoft.com/office/drawing/2014/main" id="{AED93BDE-7133-8C91-33FE-9932901B7B08}"/>
                  </a:ext>
                </a:extLst>
              </p:cNvPr>
              <p:cNvSpPr/>
              <p:nvPr/>
            </p:nvSpPr>
            <p:spPr>
              <a:xfrm>
                <a:off x="2346819" y="3687848"/>
                <a:ext cx="1831605" cy="45499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NO" sz="1200">
                    <a:ln w="10160">
                      <a:noFill/>
                      <a:prstDash val="solid"/>
                    </a:ln>
                    <a:solidFill>
                      <a:schemeClr val="bg1"/>
                    </a:solidFill>
                    <a:latin typeface="+mj-lt"/>
                  </a:rPr>
                  <a:t>Data Discovery &amp; Pre-Processing</a:t>
                </a:r>
              </a:p>
            </p:txBody>
          </p:sp>
        </p:grpSp>
        <p:grpSp>
          <p:nvGrpSpPr>
            <p:cNvPr id="26" name="Group 25">
              <a:extLst>
                <a:ext uri="{FF2B5EF4-FFF2-40B4-BE49-F238E27FC236}">
                  <a16:creationId xmlns:a16="http://schemas.microsoft.com/office/drawing/2014/main" id="{14C7C44F-BB54-89F4-F535-9FEEAA7FBA96}"/>
                </a:ext>
              </a:extLst>
            </p:cNvPr>
            <p:cNvGrpSpPr/>
            <p:nvPr/>
          </p:nvGrpSpPr>
          <p:grpSpPr>
            <a:xfrm>
              <a:off x="2617437" y="4215126"/>
              <a:ext cx="1290368" cy="690329"/>
              <a:chOff x="2551367" y="4215126"/>
              <a:chExt cx="1290368" cy="690329"/>
            </a:xfrm>
          </p:grpSpPr>
          <p:grpSp>
            <p:nvGrpSpPr>
              <p:cNvPr id="24" name="Group 23">
                <a:extLst>
                  <a:ext uri="{FF2B5EF4-FFF2-40B4-BE49-F238E27FC236}">
                    <a16:creationId xmlns:a16="http://schemas.microsoft.com/office/drawing/2014/main" id="{5EFA9919-F9FC-9B06-EF50-36A6E5E0B1EE}"/>
                  </a:ext>
                </a:extLst>
              </p:cNvPr>
              <p:cNvGrpSpPr/>
              <p:nvPr/>
            </p:nvGrpSpPr>
            <p:grpSpPr>
              <a:xfrm>
                <a:off x="2779099" y="4215126"/>
                <a:ext cx="848255" cy="372785"/>
                <a:chOff x="2779099" y="4252704"/>
                <a:chExt cx="848255" cy="372785"/>
              </a:xfrm>
            </p:grpSpPr>
            <p:pic>
              <p:nvPicPr>
                <p:cNvPr id="12" name="Grafikk 11">
                  <a:extLst>
                    <a:ext uri="{FF2B5EF4-FFF2-40B4-BE49-F238E27FC236}">
                      <a16:creationId xmlns:a16="http://schemas.microsoft.com/office/drawing/2014/main" id="{42926EFD-50DE-9ECC-76E8-DA4FB4F733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2621" y="4252704"/>
                  <a:ext cx="364733" cy="368269"/>
                </a:xfrm>
                <a:prstGeom prst="rect">
                  <a:avLst/>
                </a:prstGeom>
              </p:spPr>
            </p:pic>
            <p:pic>
              <p:nvPicPr>
                <p:cNvPr id="60" name="Grafikk 59">
                  <a:extLst>
                    <a:ext uri="{FF2B5EF4-FFF2-40B4-BE49-F238E27FC236}">
                      <a16:creationId xmlns:a16="http://schemas.microsoft.com/office/drawing/2014/main" id="{B1242DB9-C66E-EA25-E9D5-F38B91656A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9099" y="4253159"/>
                  <a:ext cx="366662" cy="372330"/>
                </a:xfrm>
                <a:prstGeom prst="rect">
                  <a:avLst/>
                </a:prstGeom>
              </p:spPr>
            </p:pic>
          </p:grpSp>
          <p:grpSp>
            <p:nvGrpSpPr>
              <p:cNvPr id="25" name="Group 24">
                <a:extLst>
                  <a:ext uri="{FF2B5EF4-FFF2-40B4-BE49-F238E27FC236}">
                    <a16:creationId xmlns:a16="http://schemas.microsoft.com/office/drawing/2014/main" id="{A7DF846E-EFCF-5E89-662E-1332E7882F5A}"/>
                  </a:ext>
                </a:extLst>
              </p:cNvPr>
              <p:cNvGrpSpPr/>
              <p:nvPr/>
            </p:nvGrpSpPr>
            <p:grpSpPr>
              <a:xfrm>
                <a:off x="2551367" y="4535970"/>
                <a:ext cx="1290368" cy="369485"/>
                <a:chOff x="2551367" y="4535970"/>
                <a:chExt cx="1290368" cy="369485"/>
              </a:xfrm>
            </p:grpSpPr>
            <p:pic>
              <p:nvPicPr>
                <p:cNvPr id="62" name="Grafikk 61">
                  <a:extLst>
                    <a:ext uri="{FF2B5EF4-FFF2-40B4-BE49-F238E27FC236}">
                      <a16:creationId xmlns:a16="http://schemas.microsoft.com/office/drawing/2014/main" id="{D82E6170-7A1E-8456-9687-2373CE6A32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78762" y="4535970"/>
                  <a:ext cx="362973" cy="360592"/>
                </a:xfrm>
                <a:prstGeom prst="rect">
                  <a:avLst/>
                </a:prstGeom>
              </p:spPr>
            </p:pic>
            <p:pic>
              <p:nvPicPr>
                <p:cNvPr id="63" name="Grafikk 62">
                  <a:extLst>
                    <a:ext uri="{FF2B5EF4-FFF2-40B4-BE49-F238E27FC236}">
                      <a16:creationId xmlns:a16="http://schemas.microsoft.com/office/drawing/2014/main" id="{7E3C7694-2709-B076-ACA3-3D0C1153EC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51367" y="4535970"/>
                  <a:ext cx="362973" cy="366521"/>
                </a:xfrm>
                <a:prstGeom prst="rect">
                  <a:avLst/>
                </a:prstGeom>
              </p:spPr>
            </p:pic>
            <p:pic>
              <p:nvPicPr>
                <p:cNvPr id="66" name="Grafikk 65">
                  <a:extLst>
                    <a:ext uri="{FF2B5EF4-FFF2-40B4-BE49-F238E27FC236}">
                      <a16:creationId xmlns:a16="http://schemas.microsoft.com/office/drawing/2014/main" id="{B00CC645-2DB7-5AFC-E3D1-025E885E292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11202" y="4538935"/>
                  <a:ext cx="364856" cy="366520"/>
                </a:xfrm>
                <a:prstGeom prst="rect">
                  <a:avLst/>
                </a:prstGeom>
              </p:spPr>
            </p:pic>
          </p:grpSp>
        </p:grpSp>
      </p:grpSp>
      <p:cxnSp>
        <p:nvCxnSpPr>
          <p:cNvPr id="52" name="Elbow Connector 51">
            <a:extLst>
              <a:ext uri="{FF2B5EF4-FFF2-40B4-BE49-F238E27FC236}">
                <a16:creationId xmlns:a16="http://schemas.microsoft.com/office/drawing/2014/main" id="{A91D7229-90C0-15E9-D56C-B64A0CFA0022}"/>
              </a:ext>
            </a:extLst>
          </p:cNvPr>
          <p:cNvCxnSpPr>
            <a:stCxn id="33" idx="2"/>
            <a:endCxn id="34" idx="1"/>
          </p:cNvCxnSpPr>
          <p:nvPr/>
        </p:nvCxnSpPr>
        <p:spPr>
          <a:xfrm rot="16200000" flipH="1">
            <a:off x="1427756" y="3116583"/>
            <a:ext cx="791962" cy="1227744"/>
          </a:xfrm>
          <a:prstGeom prst="bentConnector2">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58" name="Group 57">
            <a:extLst>
              <a:ext uri="{FF2B5EF4-FFF2-40B4-BE49-F238E27FC236}">
                <a16:creationId xmlns:a16="http://schemas.microsoft.com/office/drawing/2014/main" id="{359D07C1-49E4-0267-5E16-93D8B63D7FB8}"/>
              </a:ext>
            </a:extLst>
          </p:cNvPr>
          <p:cNvGrpSpPr/>
          <p:nvPr/>
        </p:nvGrpSpPr>
        <p:grpSpPr>
          <a:xfrm>
            <a:off x="4711521" y="1298918"/>
            <a:ext cx="2092338" cy="3521748"/>
            <a:chOff x="4722184" y="1061647"/>
            <a:chExt cx="2092338" cy="3521748"/>
          </a:xfrm>
        </p:grpSpPr>
        <p:sp>
          <p:nvSpPr>
            <p:cNvPr id="40" name="Rounded Rectangle 39">
              <a:extLst>
                <a:ext uri="{FF2B5EF4-FFF2-40B4-BE49-F238E27FC236}">
                  <a16:creationId xmlns:a16="http://schemas.microsoft.com/office/drawing/2014/main" id="{3619C886-14F2-7081-590E-5913A901DAAD}"/>
                </a:ext>
              </a:extLst>
            </p:cNvPr>
            <p:cNvSpPr/>
            <p:nvPr/>
          </p:nvSpPr>
          <p:spPr>
            <a:xfrm>
              <a:off x="4722184" y="1061647"/>
              <a:ext cx="2092338" cy="352174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sz="2000" b="1">
                <a:solidFill>
                  <a:schemeClr val="accent1"/>
                </a:solidFill>
                <a:latin typeface="+mj-lt"/>
              </a:endParaRPr>
            </a:p>
          </p:txBody>
        </p:sp>
        <p:sp>
          <p:nvSpPr>
            <p:cNvPr id="20" name="Oval 19">
              <a:extLst>
                <a:ext uri="{FF2B5EF4-FFF2-40B4-BE49-F238E27FC236}">
                  <a16:creationId xmlns:a16="http://schemas.microsoft.com/office/drawing/2014/main" id="{380BC3E7-8F29-1F59-B09E-9B9C5C58AED7}"/>
                </a:ext>
              </a:extLst>
            </p:cNvPr>
            <p:cNvSpPr>
              <a:spLocks noChangeAspect="1"/>
            </p:cNvSpPr>
            <p:nvPr/>
          </p:nvSpPr>
          <p:spPr>
            <a:xfrm>
              <a:off x="5444778" y="1516885"/>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11" name="Graphic 10" descr="Beaker with solid fill">
              <a:extLst>
                <a:ext uri="{FF2B5EF4-FFF2-40B4-BE49-F238E27FC236}">
                  <a16:creationId xmlns:a16="http://schemas.microsoft.com/office/drawing/2014/main" id="{28EAD8E5-91A6-14A9-7D3C-2DD4C9822A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32301" y="1606885"/>
              <a:ext cx="450000" cy="450000"/>
            </a:xfrm>
            <a:prstGeom prst="rect">
              <a:avLst/>
            </a:prstGeom>
          </p:spPr>
        </p:pic>
        <p:sp>
          <p:nvSpPr>
            <p:cNvPr id="30" name="Rounded Rectangle 29">
              <a:extLst>
                <a:ext uri="{FF2B5EF4-FFF2-40B4-BE49-F238E27FC236}">
                  <a16:creationId xmlns:a16="http://schemas.microsoft.com/office/drawing/2014/main" id="{67000EB6-E976-4C6C-1379-53BCD5CEBF5E}"/>
                </a:ext>
              </a:extLst>
            </p:cNvPr>
            <p:cNvSpPr/>
            <p:nvPr/>
          </p:nvSpPr>
          <p:spPr>
            <a:xfrm>
              <a:off x="4843052" y="2255477"/>
              <a:ext cx="1831605" cy="45499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NO" sz="1200">
                  <a:ln w="10160">
                    <a:noFill/>
                    <a:prstDash val="solid"/>
                  </a:ln>
                  <a:solidFill>
                    <a:schemeClr val="bg1"/>
                  </a:solidFill>
                  <a:latin typeface="+mj-lt"/>
                </a:rPr>
                <a:t>Experiment &amp; Model</a:t>
              </a:r>
            </a:p>
          </p:txBody>
        </p:sp>
        <p:grpSp>
          <p:nvGrpSpPr>
            <p:cNvPr id="10" name="Gruppe 9">
              <a:extLst>
                <a:ext uri="{FF2B5EF4-FFF2-40B4-BE49-F238E27FC236}">
                  <a16:creationId xmlns:a16="http://schemas.microsoft.com/office/drawing/2014/main" id="{EB49B158-95F8-C169-97D5-F38F2358EAC5}"/>
                </a:ext>
              </a:extLst>
            </p:cNvPr>
            <p:cNvGrpSpPr/>
            <p:nvPr/>
          </p:nvGrpSpPr>
          <p:grpSpPr>
            <a:xfrm>
              <a:off x="5206904" y="2873628"/>
              <a:ext cx="1134403" cy="1581596"/>
              <a:chOff x="5072134" y="2879088"/>
              <a:chExt cx="1435413" cy="1625380"/>
            </a:xfrm>
          </p:grpSpPr>
          <p:grpSp>
            <p:nvGrpSpPr>
              <p:cNvPr id="37" name="Group 36">
                <a:extLst>
                  <a:ext uri="{FF2B5EF4-FFF2-40B4-BE49-F238E27FC236}">
                    <a16:creationId xmlns:a16="http://schemas.microsoft.com/office/drawing/2014/main" id="{B9437C58-9C6D-3E06-8B53-917877D71A11}"/>
                  </a:ext>
                </a:extLst>
              </p:cNvPr>
              <p:cNvGrpSpPr/>
              <p:nvPr/>
            </p:nvGrpSpPr>
            <p:grpSpPr>
              <a:xfrm>
                <a:off x="5072134" y="2879088"/>
                <a:ext cx="1435413" cy="1503405"/>
                <a:chOff x="5177442" y="3694752"/>
                <a:chExt cx="1435413" cy="1278405"/>
              </a:xfrm>
            </p:grpSpPr>
            <p:sp>
              <p:nvSpPr>
                <p:cNvPr id="35" name="Arc 34">
                  <a:extLst>
                    <a:ext uri="{FF2B5EF4-FFF2-40B4-BE49-F238E27FC236}">
                      <a16:creationId xmlns:a16="http://schemas.microsoft.com/office/drawing/2014/main" id="{430CC1B5-3395-D00D-4432-33B94E9B4657}"/>
                    </a:ext>
                  </a:extLst>
                </p:cNvPr>
                <p:cNvSpPr/>
                <p:nvPr/>
              </p:nvSpPr>
              <p:spPr>
                <a:xfrm>
                  <a:off x="5177443" y="3694752"/>
                  <a:ext cx="1435412" cy="1278405"/>
                </a:xfrm>
                <a:prstGeom prst="arc">
                  <a:avLst>
                    <a:gd name="adj1" fmla="val 16128511"/>
                    <a:gd name="adj2" fmla="val 81028"/>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a:p>
              </p:txBody>
            </p:sp>
            <p:sp>
              <p:nvSpPr>
                <p:cNvPr id="36" name="Arc 35">
                  <a:extLst>
                    <a:ext uri="{FF2B5EF4-FFF2-40B4-BE49-F238E27FC236}">
                      <a16:creationId xmlns:a16="http://schemas.microsoft.com/office/drawing/2014/main" id="{6E17F532-4BA8-A683-2781-11841EBE6576}"/>
                    </a:ext>
                  </a:extLst>
                </p:cNvPr>
                <p:cNvSpPr/>
                <p:nvPr/>
              </p:nvSpPr>
              <p:spPr>
                <a:xfrm flipH="1">
                  <a:off x="5177442" y="3694752"/>
                  <a:ext cx="1435412" cy="1278405"/>
                </a:xfrm>
                <a:prstGeom prst="arc">
                  <a:avLst>
                    <a:gd name="adj1" fmla="val 16128511"/>
                    <a:gd name="adj2" fmla="val 17087"/>
                  </a:avLst>
                </a:prstGeom>
                <a:ln w="38100">
                  <a:solidFill>
                    <a:schemeClr val="accent4"/>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a:p>
              </p:txBody>
            </p:sp>
          </p:grpSp>
          <p:grpSp>
            <p:nvGrpSpPr>
              <p:cNvPr id="41" name="Group 40">
                <a:extLst>
                  <a:ext uri="{FF2B5EF4-FFF2-40B4-BE49-F238E27FC236}">
                    <a16:creationId xmlns:a16="http://schemas.microsoft.com/office/drawing/2014/main" id="{C31703FD-39B9-8DE0-9C9A-831AE7BC733B}"/>
                  </a:ext>
                </a:extLst>
              </p:cNvPr>
              <p:cNvGrpSpPr/>
              <p:nvPr/>
            </p:nvGrpSpPr>
            <p:grpSpPr>
              <a:xfrm rot="10800000">
                <a:off x="5072134" y="3001063"/>
                <a:ext cx="1435413" cy="1503405"/>
                <a:chOff x="5177442" y="3694752"/>
                <a:chExt cx="1435413" cy="1278405"/>
              </a:xfrm>
            </p:grpSpPr>
            <p:sp>
              <p:nvSpPr>
                <p:cNvPr id="42" name="Arc 41">
                  <a:extLst>
                    <a:ext uri="{FF2B5EF4-FFF2-40B4-BE49-F238E27FC236}">
                      <a16:creationId xmlns:a16="http://schemas.microsoft.com/office/drawing/2014/main" id="{A5D19606-72D7-260F-2922-DA4DC28686CC}"/>
                    </a:ext>
                  </a:extLst>
                </p:cNvPr>
                <p:cNvSpPr/>
                <p:nvPr/>
              </p:nvSpPr>
              <p:spPr>
                <a:xfrm>
                  <a:off x="5177443" y="3694752"/>
                  <a:ext cx="1435412" cy="1278405"/>
                </a:xfrm>
                <a:prstGeom prst="arc">
                  <a:avLst>
                    <a:gd name="adj1" fmla="val 16128511"/>
                    <a:gd name="adj2" fmla="val 81028"/>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a:p>
              </p:txBody>
            </p:sp>
            <p:sp>
              <p:nvSpPr>
                <p:cNvPr id="43" name="Arc 42">
                  <a:extLst>
                    <a:ext uri="{FF2B5EF4-FFF2-40B4-BE49-F238E27FC236}">
                      <a16:creationId xmlns:a16="http://schemas.microsoft.com/office/drawing/2014/main" id="{79D75FFF-8544-2C3A-CCB9-738496AC20A6}"/>
                    </a:ext>
                  </a:extLst>
                </p:cNvPr>
                <p:cNvSpPr/>
                <p:nvPr/>
              </p:nvSpPr>
              <p:spPr>
                <a:xfrm flipH="1">
                  <a:off x="5177442" y="3694752"/>
                  <a:ext cx="1435412" cy="1278405"/>
                </a:xfrm>
                <a:prstGeom prst="arc">
                  <a:avLst>
                    <a:gd name="adj1" fmla="val 16128511"/>
                    <a:gd name="adj2" fmla="val 17087"/>
                  </a:avLst>
                </a:prstGeom>
                <a:ln w="38100">
                  <a:solidFill>
                    <a:schemeClr val="accent4"/>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O"/>
                </a:p>
              </p:txBody>
            </p:sp>
          </p:grpSp>
        </p:grpSp>
        <p:sp>
          <p:nvSpPr>
            <p:cNvPr id="44" name="Rounded Rectangle 43">
              <a:extLst>
                <a:ext uri="{FF2B5EF4-FFF2-40B4-BE49-F238E27FC236}">
                  <a16:creationId xmlns:a16="http://schemas.microsoft.com/office/drawing/2014/main" id="{52E4E898-AD16-FDB6-84B7-1EC51F6F784C}"/>
                </a:ext>
              </a:extLst>
            </p:cNvPr>
            <p:cNvSpPr/>
            <p:nvPr/>
          </p:nvSpPr>
          <p:spPr>
            <a:xfrm>
              <a:off x="4842041" y="3193147"/>
              <a:ext cx="731547" cy="16406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O" sz="1050">
                  <a:ln w="10160">
                    <a:noFill/>
                    <a:prstDash val="solid"/>
                  </a:ln>
                  <a:solidFill>
                    <a:schemeClr val="bg1"/>
                  </a:solidFill>
                  <a:latin typeface="+mj-lt"/>
                </a:rPr>
                <a:t>Prepare</a:t>
              </a:r>
            </a:p>
          </p:txBody>
        </p:sp>
        <p:sp>
          <p:nvSpPr>
            <p:cNvPr id="45" name="Rounded Rectangle 44">
              <a:extLst>
                <a:ext uri="{FF2B5EF4-FFF2-40B4-BE49-F238E27FC236}">
                  <a16:creationId xmlns:a16="http://schemas.microsoft.com/office/drawing/2014/main" id="{E803043A-FCE5-DBA4-9B59-848329388BE4}"/>
                </a:ext>
              </a:extLst>
            </p:cNvPr>
            <p:cNvSpPr/>
            <p:nvPr/>
          </p:nvSpPr>
          <p:spPr>
            <a:xfrm>
              <a:off x="5978543" y="3193147"/>
              <a:ext cx="731546" cy="16406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O" sz="1050">
                  <a:ln w="10160">
                    <a:noFill/>
                    <a:prstDash val="solid"/>
                  </a:ln>
                  <a:solidFill>
                    <a:schemeClr val="bg1"/>
                  </a:solidFill>
                  <a:latin typeface="+mj-lt"/>
                </a:rPr>
                <a:t>Model</a:t>
              </a:r>
            </a:p>
          </p:txBody>
        </p:sp>
        <p:sp>
          <p:nvSpPr>
            <p:cNvPr id="46" name="Rounded Rectangle 45">
              <a:extLst>
                <a:ext uri="{FF2B5EF4-FFF2-40B4-BE49-F238E27FC236}">
                  <a16:creationId xmlns:a16="http://schemas.microsoft.com/office/drawing/2014/main" id="{432F364F-4590-85EB-7BDA-3D93884E3D4B}"/>
                </a:ext>
              </a:extLst>
            </p:cNvPr>
            <p:cNvSpPr/>
            <p:nvPr/>
          </p:nvSpPr>
          <p:spPr>
            <a:xfrm>
              <a:off x="5978544" y="3975206"/>
              <a:ext cx="731546" cy="16406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O" sz="1050">
                  <a:ln w="10160">
                    <a:noFill/>
                    <a:prstDash val="solid"/>
                  </a:ln>
                  <a:solidFill>
                    <a:schemeClr val="bg1"/>
                  </a:solidFill>
                  <a:latin typeface="+mj-lt"/>
                </a:rPr>
                <a:t>Evaluate</a:t>
              </a:r>
            </a:p>
          </p:txBody>
        </p:sp>
        <p:sp>
          <p:nvSpPr>
            <p:cNvPr id="47" name="Rounded Rectangle 46">
              <a:extLst>
                <a:ext uri="{FF2B5EF4-FFF2-40B4-BE49-F238E27FC236}">
                  <a16:creationId xmlns:a16="http://schemas.microsoft.com/office/drawing/2014/main" id="{99E20EE9-0920-05B7-FD50-828D55C0E63A}"/>
                </a:ext>
              </a:extLst>
            </p:cNvPr>
            <p:cNvSpPr/>
            <p:nvPr/>
          </p:nvSpPr>
          <p:spPr>
            <a:xfrm>
              <a:off x="4844983" y="3973376"/>
              <a:ext cx="731546" cy="16406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O" sz="1050">
                  <a:ln w="10160">
                    <a:noFill/>
                    <a:prstDash val="solid"/>
                  </a:ln>
                  <a:solidFill>
                    <a:schemeClr val="bg1"/>
                  </a:solidFill>
                  <a:latin typeface="+mj-lt"/>
                </a:rPr>
                <a:t>Explore</a:t>
              </a:r>
            </a:p>
          </p:txBody>
        </p:sp>
        <p:pic>
          <p:nvPicPr>
            <p:cNvPr id="19" name="Graphic 42">
              <a:extLst>
                <a:ext uri="{FF2B5EF4-FFF2-40B4-BE49-F238E27FC236}">
                  <a16:creationId xmlns:a16="http://schemas.microsoft.com/office/drawing/2014/main" id="{79FABD78-F0ED-1788-635C-403614AA7A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8368" y="3163052"/>
              <a:ext cx="368534" cy="370179"/>
            </a:xfrm>
            <a:prstGeom prst="rect">
              <a:avLst/>
            </a:prstGeom>
          </p:spPr>
        </p:pic>
        <p:pic>
          <p:nvPicPr>
            <p:cNvPr id="48" name="Grafikk 47">
              <a:extLst>
                <a:ext uri="{FF2B5EF4-FFF2-40B4-BE49-F238E27FC236}">
                  <a16:creationId xmlns:a16="http://schemas.microsoft.com/office/drawing/2014/main" id="{CDF963D7-1CD5-6295-CAAE-8AC6343D01F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95027" y="3758117"/>
              <a:ext cx="364856" cy="378378"/>
            </a:xfrm>
            <a:prstGeom prst="rect">
              <a:avLst/>
            </a:prstGeom>
          </p:spPr>
        </p:pic>
      </p:grpSp>
      <p:grpSp>
        <p:nvGrpSpPr>
          <p:cNvPr id="61" name="Group 60">
            <a:extLst>
              <a:ext uri="{FF2B5EF4-FFF2-40B4-BE49-F238E27FC236}">
                <a16:creationId xmlns:a16="http://schemas.microsoft.com/office/drawing/2014/main" id="{AD8D9450-4D83-699E-8981-1816E95C6247}"/>
              </a:ext>
            </a:extLst>
          </p:cNvPr>
          <p:cNvGrpSpPr/>
          <p:nvPr/>
        </p:nvGrpSpPr>
        <p:grpSpPr>
          <a:xfrm>
            <a:off x="6985433" y="3067693"/>
            <a:ext cx="2092338" cy="2117486"/>
            <a:chOff x="7138749" y="2830422"/>
            <a:chExt cx="2092338" cy="2117486"/>
          </a:xfrm>
        </p:grpSpPr>
        <p:sp>
          <p:nvSpPr>
            <p:cNvPr id="38" name="Rounded Rectangle 37">
              <a:extLst>
                <a:ext uri="{FF2B5EF4-FFF2-40B4-BE49-F238E27FC236}">
                  <a16:creationId xmlns:a16="http://schemas.microsoft.com/office/drawing/2014/main" id="{F7AFAA5D-C84A-9001-4BCE-AEA4F75FA509}"/>
                </a:ext>
              </a:extLst>
            </p:cNvPr>
            <p:cNvSpPr/>
            <p:nvPr/>
          </p:nvSpPr>
          <p:spPr>
            <a:xfrm>
              <a:off x="7138749" y="2830422"/>
              <a:ext cx="2092338" cy="211748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sz="2000" b="1">
                <a:solidFill>
                  <a:schemeClr val="accent1"/>
                </a:solidFill>
                <a:latin typeface="+mj-lt"/>
              </a:endParaRPr>
            </a:p>
          </p:txBody>
        </p:sp>
        <p:grpSp>
          <p:nvGrpSpPr>
            <p:cNvPr id="23" name="Group 22">
              <a:extLst>
                <a:ext uri="{FF2B5EF4-FFF2-40B4-BE49-F238E27FC236}">
                  <a16:creationId xmlns:a16="http://schemas.microsoft.com/office/drawing/2014/main" id="{17F7CAEB-05BB-8072-03E1-07704C64BED1}"/>
                </a:ext>
              </a:extLst>
            </p:cNvPr>
            <p:cNvGrpSpPr/>
            <p:nvPr/>
          </p:nvGrpSpPr>
          <p:grpSpPr>
            <a:xfrm>
              <a:off x="7268352" y="2980064"/>
              <a:ext cx="1831605" cy="1138016"/>
              <a:chOff x="7268352" y="2980064"/>
              <a:chExt cx="1831605" cy="1138016"/>
            </a:xfrm>
          </p:grpSpPr>
          <p:sp>
            <p:nvSpPr>
              <p:cNvPr id="18" name="Oval 17">
                <a:extLst>
                  <a:ext uri="{FF2B5EF4-FFF2-40B4-BE49-F238E27FC236}">
                    <a16:creationId xmlns:a16="http://schemas.microsoft.com/office/drawing/2014/main" id="{B5B76438-D64E-96F9-1088-4263A043D850}"/>
                  </a:ext>
                </a:extLst>
              </p:cNvPr>
              <p:cNvSpPr>
                <a:spLocks noChangeAspect="1"/>
              </p:cNvSpPr>
              <p:nvPr/>
            </p:nvSpPr>
            <p:spPr>
              <a:xfrm>
                <a:off x="7879086" y="2980064"/>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7" name="Graphic 6" descr="Gears with solid fill">
                <a:extLst>
                  <a:ext uri="{FF2B5EF4-FFF2-40B4-BE49-F238E27FC236}">
                    <a16:creationId xmlns:a16="http://schemas.microsoft.com/office/drawing/2014/main" id="{DCB38170-4299-3739-58E0-803FF1E4E2A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964132" y="3045299"/>
                <a:ext cx="450000" cy="450000"/>
              </a:xfrm>
              <a:prstGeom prst="rect">
                <a:avLst/>
              </a:prstGeom>
            </p:spPr>
          </p:pic>
          <p:sp>
            <p:nvSpPr>
              <p:cNvPr id="31" name="Rounded Rectangle 30">
                <a:extLst>
                  <a:ext uri="{FF2B5EF4-FFF2-40B4-BE49-F238E27FC236}">
                    <a16:creationId xmlns:a16="http://schemas.microsoft.com/office/drawing/2014/main" id="{282F7160-629F-98AB-88C5-5AEB0A7E4EAB}"/>
                  </a:ext>
                </a:extLst>
              </p:cNvPr>
              <p:cNvSpPr/>
              <p:nvPr/>
            </p:nvSpPr>
            <p:spPr>
              <a:xfrm>
                <a:off x="7268352" y="3663083"/>
                <a:ext cx="1831605" cy="45499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NO" sz="1200" err="1">
                    <a:ln w="10160">
                      <a:noFill/>
                      <a:prstDash val="solid"/>
                    </a:ln>
                    <a:solidFill>
                      <a:schemeClr val="bg1"/>
                    </a:solidFill>
                    <a:latin typeface="+mj-lt"/>
                  </a:rPr>
                  <a:t>Enrich</a:t>
                </a:r>
                <a:r>
                  <a:rPr lang="en-NO" sz="1200">
                    <a:ln w="10160">
                      <a:noFill/>
                      <a:prstDash val="solid"/>
                    </a:ln>
                    <a:solidFill>
                      <a:schemeClr val="bg1"/>
                    </a:solidFill>
                    <a:latin typeface="+mj-lt"/>
                  </a:rPr>
                  <a:t> &amp; </a:t>
                </a:r>
                <a:r>
                  <a:rPr lang="en-NO" sz="1200" err="1">
                    <a:ln w="10160">
                      <a:noFill/>
                      <a:prstDash val="solid"/>
                    </a:ln>
                    <a:solidFill>
                      <a:schemeClr val="bg1"/>
                    </a:solidFill>
                    <a:latin typeface="+mj-lt"/>
                  </a:rPr>
                  <a:t>Operationalise</a:t>
                </a:r>
                <a:endParaRPr lang="nb-NO" err="1">
                  <a:solidFill>
                    <a:schemeClr val="bg1"/>
                  </a:solidFill>
                </a:endParaRPr>
              </a:p>
            </p:txBody>
          </p:sp>
        </p:grpSp>
        <p:grpSp>
          <p:nvGrpSpPr>
            <p:cNvPr id="17" name="Group 16">
              <a:extLst>
                <a:ext uri="{FF2B5EF4-FFF2-40B4-BE49-F238E27FC236}">
                  <a16:creationId xmlns:a16="http://schemas.microsoft.com/office/drawing/2014/main" id="{B1317183-5216-C063-12A1-A8F8C46F8862}"/>
                </a:ext>
              </a:extLst>
            </p:cNvPr>
            <p:cNvGrpSpPr/>
            <p:nvPr/>
          </p:nvGrpSpPr>
          <p:grpSpPr>
            <a:xfrm>
              <a:off x="7343150" y="4213437"/>
              <a:ext cx="1563119" cy="734471"/>
              <a:chOff x="7295962" y="4213437"/>
              <a:chExt cx="1563119" cy="734471"/>
            </a:xfrm>
          </p:grpSpPr>
          <p:pic>
            <p:nvPicPr>
              <p:cNvPr id="49" name="Grafikk 48" descr="Kompass med heldekkende fyll">
                <a:extLst>
                  <a:ext uri="{FF2B5EF4-FFF2-40B4-BE49-F238E27FC236}">
                    <a16:creationId xmlns:a16="http://schemas.microsoft.com/office/drawing/2014/main" id="{873F7C72-DB8E-CEC9-C286-4AB3188428B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H="1">
                <a:off x="8292094" y="4576804"/>
                <a:ext cx="366356" cy="363023"/>
              </a:xfrm>
              <a:prstGeom prst="rect">
                <a:avLst/>
              </a:prstGeom>
            </p:spPr>
          </p:pic>
          <p:grpSp>
            <p:nvGrpSpPr>
              <p:cNvPr id="16" name="Group 15">
                <a:extLst>
                  <a:ext uri="{FF2B5EF4-FFF2-40B4-BE49-F238E27FC236}">
                    <a16:creationId xmlns:a16="http://schemas.microsoft.com/office/drawing/2014/main" id="{572C1F93-2A4C-8E22-45F1-1FF9E547DCC3}"/>
                  </a:ext>
                </a:extLst>
              </p:cNvPr>
              <p:cNvGrpSpPr/>
              <p:nvPr/>
            </p:nvGrpSpPr>
            <p:grpSpPr>
              <a:xfrm>
                <a:off x="7295962" y="4213437"/>
                <a:ext cx="1563119" cy="366521"/>
                <a:chOff x="7295962" y="4213437"/>
                <a:chExt cx="1563119" cy="366521"/>
              </a:xfrm>
            </p:grpSpPr>
            <p:pic>
              <p:nvPicPr>
                <p:cNvPr id="50" name="Grafikk 49">
                  <a:extLst>
                    <a:ext uri="{FF2B5EF4-FFF2-40B4-BE49-F238E27FC236}">
                      <a16:creationId xmlns:a16="http://schemas.microsoft.com/office/drawing/2014/main" id="{3E686DA8-4A23-6E57-D76A-FD687438CA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94224" y="4213437"/>
                  <a:ext cx="364857" cy="366521"/>
                </a:xfrm>
                <a:prstGeom prst="rect">
                  <a:avLst/>
                </a:prstGeom>
              </p:spPr>
            </p:pic>
            <p:pic>
              <p:nvPicPr>
                <p:cNvPr id="55" name="Grafikk 54">
                  <a:extLst>
                    <a:ext uri="{FF2B5EF4-FFF2-40B4-BE49-F238E27FC236}">
                      <a16:creationId xmlns:a16="http://schemas.microsoft.com/office/drawing/2014/main" id="{225C2F46-D3FC-2A1B-B71A-0A5FE715AA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95962" y="4213438"/>
                  <a:ext cx="364856" cy="366520"/>
                </a:xfrm>
                <a:prstGeom prst="rect">
                  <a:avLst/>
                </a:prstGeom>
              </p:spPr>
            </p:pic>
            <p:pic>
              <p:nvPicPr>
                <p:cNvPr id="56" name="Grafikk 55">
                  <a:extLst>
                    <a:ext uri="{FF2B5EF4-FFF2-40B4-BE49-F238E27FC236}">
                      <a16:creationId xmlns:a16="http://schemas.microsoft.com/office/drawing/2014/main" id="{E5D4B949-BFD8-257D-6643-044A6865EA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91464" y="4213438"/>
                  <a:ext cx="364856" cy="366520"/>
                </a:xfrm>
                <a:prstGeom prst="rect">
                  <a:avLst/>
                </a:prstGeom>
              </p:spPr>
            </p:pic>
            <p:pic>
              <p:nvPicPr>
                <p:cNvPr id="65" name="Grafikk 64">
                  <a:extLst>
                    <a:ext uri="{FF2B5EF4-FFF2-40B4-BE49-F238E27FC236}">
                      <a16:creationId xmlns:a16="http://schemas.microsoft.com/office/drawing/2014/main" id="{439A3246-F2DB-909A-5580-06D2BD9FF9F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693713" y="4213438"/>
                  <a:ext cx="364856" cy="366520"/>
                </a:xfrm>
                <a:prstGeom prst="rect">
                  <a:avLst/>
                </a:prstGeom>
              </p:spPr>
            </p:pic>
          </p:grpSp>
          <p:pic>
            <p:nvPicPr>
              <p:cNvPr id="68" name="Graphic 43">
                <a:extLst>
                  <a:ext uri="{FF2B5EF4-FFF2-40B4-BE49-F238E27FC236}">
                    <a16:creationId xmlns:a16="http://schemas.microsoft.com/office/drawing/2014/main" id="{6FB847E9-B0EE-DFC7-00D4-320B0AC5560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492808" y="4579958"/>
                <a:ext cx="366305" cy="367950"/>
              </a:xfrm>
              <a:prstGeom prst="rect">
                <a:avLst/>
              </a:prstGeom>
            </p:spPr>
          </p:pic>
        </p:grpSp>
      </p:grpSp>
      <p:cxnSp>
        <p:nvCxnSpPr>
          <p:cNvPr id="59" name="Elbow Connector 58">
            <a:extLst>
              <a:ext uri="{FF2B5EF4-FFF2-40B4-BE49-F238E27FC236}">
                <a16:creationId xmlns:a16="http://schemas.microsoft.com/office/drawing/2014/main" id="{2AC811FF-2F85-A408-1D5A-EC087E46BA57}"/>
              </a:ext>
            </a:extLst>
          </p:cNvPr>
          <p:cNvCxnSpPr>
            <a:cxnSpLocks/>
            <a:endCxn id="38" idx="0"/>
          </p:cNvCxnSpPr>
          <p:nvPr/>
        </p:nvCxnSpPr>
        <p:spPr>
          <a:xfrm>
            <a:off x="6832577" y="2055385"/>
            <a:ext cx="1199025" cy="1012308"/>
          </a:xfrm>
          <a:prstGeom prst="bentConnector2">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64" name="Group 63">
            <a:extLst>
              <a:ext uri="{FF2B5EF4-FFF2-40B4-BE49-F238E27FC236}">
                <a16:creationId xmlns:a16="http://schemas.microsoft.com/office/drawing/2014/main" id="{2CC3A110-FDC1-E60F-A296-4132329ADC0E}"/>
              </a:ext>
            </a:extLst>
          </p:cNvPr>
          <p:cNvGrpSpPr/>
          <p:nvPr/>
        </p:nvGrpSpPr>
        <p:grpSpPr>
          <a:xfrm>
            <a:off x="9259346" y="1298771"/>
            <a:ext cx="2092338" cy="2117485"/>
            <a:chOff x="9225074" y="1061500"/>
            <a:chExt cx="2092338" cy="2117485"/>
          </a:xfrm>
        </p:grpSpPr>
        <p:sp>
          <p:nvSpPr>
            <p:cNvPr id="39" name="Rounded Rectangle 38">
              <a:extLst>
                <a:ext uri="{FF2B5EF4-FFF2-40B4-BE49-F238E27FC236}">
                  <a16:creationId xmlns:a16="http://schemas.microsoft.com/office/drawing/2014/main" id="{AE33B3D8-2A46-B487-183B-1F74A612F270}"/>
                </a:ext>
              </a:extLst>
            </p:cNvPr>
            <p:cNvSpPr/>
            <p:nvPr/>
          </p:nvSpPr>
          <p:spPr>
            <a:xfrm>
              <a:off x="9225074" y="1061500"/>
              <a:ext cx="2092338" cy="211748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O" sz="2000" b="1">
                <a:solidFill>
                  <a:schemeClr val="accent1"/>
                </a:solidFill>
                <a:latin typeface="+mj-lt"/>
              </a:endParaRPr>
            </a:p>
          </p:txBody>
        </p:sp>
        <p:grpSp>
          <p:nvGrpSpPr>
            <p:cNvPr id="14" name="Group 13">
              <a:extLst>
                <a:ext uri="{FF2B5EF4-FFF2-40B4-BE49-F238E27FC236}">
                  <a16:creationId xmlns:a16="http://schemas.microsoft.com/office/drawing/2014/main" id="{75CC54AD-01EF-1966-33F9-5A639C9F6C19}"/>
                </a:ext>
              </a:extLst>
            </p:cNvPr>
            <p:cNvGrpSpPr/>
            <p:nvPr/>
          </p:nvGrpSpPr>
          <p:grpSpPr>
            <a:xfrm>
              <a:off x="9359239" y="1516885"/>
              <a:ext cx="1831605" cy="1145279"/>
              <a:chOff x="9302439" y="1516885"/>
              <a:chExt cx="1831605" cy="1145279"/>
            </a:xfrm>
          </p:grpSpPr>
          <p:sp>
            <p:nvSpPr>
              <p:cNvPr id="15" name="Oval 14">
                <a:extLst>
                  <a:ext uri="{FF2B5EF4-FFF2-40B4-BE49-F238E27FC236}">
                    <a16:creationId xmlns:a16="http://schemas.microsoft.com/office/drawing/2014/main" id="{C73B53B0-C193-CB5D-7A1E-2D841D03AB8C}"/>
                  </a:ext>
                </a:extLst>
              </p:cNvPr>
              <p:cNvSpPr>
                <a:spLocks noChangeAspect="1"/>
              </p:cNvSpPr>
              <p:nvPr/>
            </p:nvSpPr>
            <p:spPr>
              <a:xfrm>
                <a:off x="9898310" y="1516885"/>
                <a:ext cx="630000" cy="63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sz="2000" b="1">
                  <a:solidFill>
                    <a:schemeClr val="accent1"/>
                  </a:solidFill>
                  <a:latin typeface="+mj-lt"/>
                </a:endParaRPr>
              </a:p>
            </p:txBody>
          </p:sp>
          <p:pic>
            <p:nvPicPr>
              <p:cNvPr id="5" name="Graphic 4" descr="Presentation with pie chart with solid fill">
                <a:extLst>
                  <a:ext uri="{FF2B5EF4-FFF2-40B4-BE49-F238E27FC236}">
                    <a16:creationId xmlns:a16="http://schemas.microsoft.com/office/drawing/2014/main" id="{CB7846A4-6590-4B2B-09DB-F80284821FF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988310" y="1606885"/>
                <a:ext cx="450000" cy="450000"/>
              </a:xfrm>
              <a:prstGeom prst="rect">
                <a:avLst/>
              </a:prstGeom>
            </p:spPr>
          </p:pic>
          <p:sp>
            <p:nvSpPr>
              <p:cNvPr id="32" name="Rounded Rectangle 31">
                <a:extLst>
                  <a:ext uri="{FF2B5EF4-FFF2-40B4-BE49-F238E27FC236}">
                    <a16:creationId xmlns:a16="http://schemas.microsoft.com/office/drawing/2014/main" id="{DD414CC0-B3D5-787C-715A-EA265E5B28A6}"/>
                  </a:ext>
                </a:extLst>
              </p:cNvPr>
              <p:cNvSpPr/>
              <p:nvPr/>
            </p:nvSpPr>
            <p:spPr>
              <a:xfrm>
                <a:off x="9302439" y="2207167"/>
                <a:ext cx="1831605" cy="454997"/>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NO" sz="1200">
                    <a:ln w="10160">
                      <a:noFill/>
                      <a:prstDash val="solid"/>
                    </a:ln>
                    <a:solidFill>
                      <a:schemeClr val="bg1"/>
                    </a:solidFill>
                    <a:latin typeface="+mj-lt"/>
                  </a:rPr>
                  <a:t>Insights</a:t>
                </a:r>
                <a:endParaRPr lang="nb-NO">
                  <a:solidFill>
                    <a:schemeClr val="bg1"/>
                  </a:solidFill>
                </a:endParaRPr>
              </a:p>
            </p:txBody>
          </p:sp>
        </p:grpSp>
        <p:grpSp>
          <p:nvGrpSpPr>
            <p:cNvPr id="6" name="Group 5">
              <a:extLst>
                <a:ext uri="{FF2B5EF4-FFF2-40B4-BE49-F238E27FC236}">
                  <a16:creationId xmlns:a16="http://schemas.microsoft.com/office/drawing/2014/main" id="{7152B7CE-617D-83C2-0E2E-6621B8B32736}"/>
                </a:ext>
              </a:extLst>
            </p:cNvPr>
            <p:cNvGrpSpPr/>
            <p:nvPr/>
          </p:nvGrpSpPr>
          <p:grpSpPr>
            <a:xfrm>
              <a:off x="9477418" y="2733010"/>
              <a:ext cx="1639832" cy="366520"/>
              <a:chOff x="9371651" y="2733010"/>
              <a:chExt cx="1639832" cy="366520"/>
            </a:xfrm>
          </p:grpSpPr>
          <p:pic>
            <p:nvPicPr>
              <p:cNvPr id="54" name="Grafikk 53">
                <a:extLst>
                  <a:ext uri="{FF2B5EF4-FFF2-40B4-BE49-F238E27FC236}">
                    <a16:creationId xmlns:a16="http://schemas.microsoft.com/office/drawing/2014/main" id="{46DD5794-24B1-7950-0E99-F3B1E030616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371651" y="2733010"/>
                <a:ext cx="364856" cy="366520"/>
              </a:xfrm>
              <a:prstGeom prst="rect">
                <a:avLst/>
              </a:prstGeom>
            </p:spPr>
          </p:pic>
          <p:pic>
            <p:nvPicPr>
              <p:cNvPr id="2" name="Grafikk 1">
                <a:extLst>
                  <a:ext uri="{FF2B5EF4-FFF2-40B4-BE49-F238E27FC236}">
                    <a16:creationId xmlns:a16="http://schemas.microsoft.com/office/drawing/2014/main" id="{1045865E-EEDC-ED41-A1D1-EADDE0067BF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800096" y="2733010"/>
                <a:ext cx="364856" cy="366520"/>
              </a:xfrm>
              <a:prstGeom prst="rect">
                <a:avLst/>
              </a:prstGeom>
            </p:spPr>
          </p:pic>
          <p:pic>
            <p:nvPicPr>
              <p:cNvPr id="4" name="Grafikk 3">
                <a:extLst>
                  <a:ext uri="{FF2B5EF4-FFF2-40B4-BE49-F238E27FC236}">
                    <a16:creationId xmlns:a16="http://schemas.microsoft.com/office/drawing/2014/main" id="{43C88870-0A98-C5C0-F1C8-747A17C9A9B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249522" y="2733010"/>
                <a:ext cx="370785" cy="366520"/>
              </a:xfrm>
              <a:prstGeom prst="rect">
                <a:avLst/>
              </a:prstGeom>
            </p:spPr>
          </p:pic>
          <p:pic>
            <p:nvPicPr>
              <p:cNvPr id="8" name="Grafikk 7">
                <a:extLst>
                  <a:ext uri="{FF2B5EF4-FFF2-40B4-BE49-F238E27FC236}">
                    <a16:creationId xmlns:a16="http://schemas.microsoft.com/office/drawing/2014/main" id="{8BF41AF7-B8E2-209F-86E6-A09A705D1AC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46627" y="2733010"/>
                <a:ext cx="364856" cy="366520"/>
              </a:xfrm>
              <a:prstGeom prst="rect">
                <a:avLst/>
              </a:prstGeom>
            </p:spPr>
          </p:pic>
        </p:grpSp>
      </p:grpSp>
      <p:cxnSp>
        <p:nvCxnSpPr>
          <p:cNvPr id="67" name="Elbow Connector 66">
            <a:extLst>
              <a:ext uri="{FF2B5EF4-FFF2-40B4-BE49-F238E27FC236}">
                <a16:creationId xmlns:a16="http://schemas.microsoft.com/office/drawing/2014/main" id="{9849D17F-E3AA-0DD5-91C1-D8DDF367AB27}"/>
              </a:ext>
            </a:extLst>
          </p:cNvPr>
          <p:cNvCxnSpPr>
            <a:cxnSpLocks/>
            <a:stCxn id="38" idx="3"/>
            <a:endCxn id="39" idx="2"/>
          </p:cNvCxnSpPr>
          <p:nvPr/>
        </p:nvCxnSpPr>
        <p:spPr>
          <a:xfrm flipV="1">
            <a:off x="9077771" y="3416256"/>
            <a:ext cx="1227744" cy="710180"/>
          </a:xfrm>
          <a:prstGeom prst="bentConnector2">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6" name="Picture Placeholder 8">
            <a:extLst>
              <a:ext uri="{FF2B5EF4-FFF2-40B4-BE49-F238E27FC236}">
                <a16:creationId xmlns:a16="http://schemas.microsoft.com/office/drawing/2014/main" id="{E4BCE151-78D1-F20E-5FD5-0D3B9369EC0A}"/>
              </a:ext>
            </a:extLst>
          </p:cNvPr>
          <p:cNvPicPr>
            <a:picLocks noChangeAspect="1"/>
          </p:cNvPicPr>
          <p:nvPr/>
        </p:nvPicPr>
        <p:blipFill rotWithShape="1">
          <a:blip r:embed="rId43">
            <a:extLst>
              <a:ext uri="{96DAC541-7B7A-43D3-8B79-37D633B846F1}">
                <asvg:svgBlip xmlns:asvg="http://schemas.microsoft.com/office/drawing/2016/SVG/main" r:embed="rId44"/>
              </a:ext>
            </a:extLst>
          </a:blip>
          <a:srcRect/>
          <a:stretch/>
        </p:blipFill>
        <p:spPr>
          <a:xfrm>
            <a:off x="10573633" y="138022"/>
            <a:ext cx="748070" cy="748243"/>
          </a:xfrm>
          <a:prstGeom prst="rect">
            <a:avLst/>
          </a:prstGeom>
        </p:spPr>
      </p:pic>
    </p:spTree>
    <p:extLst>
      <p:ext uri="{BB962C8B-B14F-4D97-AF65-F5344CB8AC3E}">
        <p14:creationId xmlns:p14="http://schemas.microsoft.com/office/powerpoint/2010/main" val="7763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bric February 2025">
  <a:themeElements>
    <a:clrScheme name="Fabric February">
      <a:dk1>
        <a:sysClr val="windowText" lastClr="000000"/>
      </a:dk1>
      <a:lt1>
        <a:sysClr val="window" lastClr="FFFFFF"/>
      </a:lt1>
      <a:dk2>
        <a:srgbClr val="CCCCCC"/>
      </a:dk2>
      <a:lt2>
        <a:srgbClr val="EEEEEE"/>
      </a:lt2>
      <a:accent1>
        <a:srgbClr val="063D3B"/>
      </a:accent1>
      <a:accent2>
        <a:srgbClr val="117865"/>
      </a:accent2>
      <a:accent3>
        <a:srgbClr val="2AAC94"/>
      </a:accent3>
      <a:accent4>
        <a:srgbClr val="52C7AA"/>
      </a:accent4>
      <a:accent5>
        <a:srgbClr val="9EE0CB"/>
      </a:accent5>
      <a:accent6>
        <a:srgbClr val="E3F7EF"/>
      </a:accent6>
      <a:hlink>
        <a:srgbClr val="5395EC"/>
      </a:hlink>
      <a:folHlink>
        <a:srgbClr val="8A83F1"/>
      </a:folHlink>
    </a:clrScheme>
    <a:fontScheme name="Fabric February - Sofia Sans">
      <a:majorFont>
        <a:latin typeface="Sofia Sans"/>
        <a:ea typeface=""/>
        <a:cs typeface=""/>
      </a:majorFont>
      <a:minorFont>
        <a:latin typeface="Sofi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sz="2000" b="1" dirty="0" smtClean="0">
            <a:solidFill>
              <a:schemeClr val="accent1"/>
            </a:solidFill>
            <a:latin typeface="+mj-lt"/>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marL="0" marR="0" indent="0" algn="ctr" defTabSz="914400" rtl="0" eaLnBrk="1" fontAlgn="auto" latinLnBrk="0" hangingPunct="1">
          <a:lnSpc>
            <a:spcPct val="100000"/>
          </a:lnSpc>
          <a:spcBef>
            <a:spcPts val="0"/>
          </a:spcBef>
          <a:spcAft>
            <a:spcPts val="0"/>
          </a:spcAft>
          <a:buClrTx/>
          <a:buSzTx/>
          <a:buFontTx/>
          <a:buNone/>
          <a:tabLst/>
          <a:defRPr sz="3600" dirty="0" smtClean="0"/>
        </a:defPPr>
      </a:lstStyle>
    </a:txDef>
  </a:objectDefaults>
  <a:extraClrSchemeLst/>
  <a:extLst>
    <a:ext uri="{05A4C25C-085E-4340-85A3-A5531E510DB2}">
      <thm15:themeFamily xmlns:thm15="http://schemas.microsoft.com/office/thememl/2012/main" name="Cathrine Wilhelmsen - Microsoft Ignite Opportunities.pptx" id="{8515AE9F-B0C1-4025-9270-0B65A9726DC4}" vid="{B590E428-A65D-47C6-A04D-04093F89D1D9}"/>
    </a:ext>
  </a:extLst>
</a:theme>
</file>

<file path=ppt/theme/theme2.xml><?xml version="1.0" encoding="utf-8"?>
<a:theme xmlns:a="http://schemas.openxmlformats.org/drawingml/2006/main" name="Fabric February 2025 (Light)">
  <a:themeElements>
    <a:clrScheme name="Fabric February">
      <a:dk1>
        <a:sysClr val="windowText" lastClr="000000"/>
      </a:dk1>
      <a:lt1>
        <a:sysClr val="window" lastClr="FFFFFF"/>
      </a:lt1>
      <a:dk2>
        <a:srgbClr val="CCCCCC"/>
      </a:dk2>
      <a:lt2>
        <a:srgbClr val="EEEEEE"/>
      </a:lt2>
      <a:accent1>
        <a:srgbClr val="063D3B"/>
      </a:accent1>
      <a:accent2>
        <a:srgbClr val="117865"/>
      </a:accent2>
      <a:accent3>
        <a:srgbClr val="2AAC94"/>
      </a:accent3>
      <a:accent4>
        <a:srgbClr val="52C7AA"/>
      </a:accent4>
      <a:accent5>
        <a:srgbClr val="9EE0CB"/>
      </a:accent5>
      <a:accent6>
        <a:srgbClr val="E3F7EF"/>
      </a:accent6>
      <a:hlink>
        <a:srgbClr val="5395EC"/>
      </a:hlink>
      <a:folHlink>
        <a:srgbClr val="8A83F1"/>
      </a:folHlink>
    </a:clrScheme>
    <a:fontScheme name="Fabric February - Sofia Sans">
      <a:majorFont>
        <a:latin typeface="Sofia Sans"/>
        <a:ea typeface=""/>
        <a:cs typeface=""/>
      </a:majorFont>
      <a:minorFont>
        <a:latin typeface="Sofi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sz="2000" b="1" dirty="0" smtClean="0">
            <a:solidFill>
              <a:schemeClr val="accent1"/>
            </a:solidFill>
            <a:latin typeface="+mj-lt"/>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marL="0" marR="0" indent="0" algn="ctr" defTabSz="914400" rtl="0" eaLnBrk="1" fontAlgn="auto" latinLnBrk="0" hangingPunct="1">
          <a:lnSpc>
            <a:spcPct val="100000"/>
          </a:lnSpc>
          <a:spcBef>
            <a:spcPts val="0"/>
          </a:spcBef>
          <a:spcAft>
            <a:spcPts val="0"/>
          </a:spcAft>
          <a:buClrTx/>
          <a:buSzTx/>
          <a:buFontTx/>
          <a:buNone/>
          <a:tabLst/>
          <a:defRPr sz="3600" dirty="0" smtClean="0"/>
        </a:defPPr>
      </a:lstStyle>
    </a:txDef>
  </a:objectDefaults>
  <a:extraClrSchemeLst/>
  <a:extLst>
    <a:ext uri="{05A4C25C-085E-4340-85A3-A5531E510DB2}">
      <thm15:themeFamily xmlns:thm15="http://schemas.microsoft.com/office/thememl/2012/main" name="Cathrine Wilhelmsen - Microsoft Ignite Opportunities.pptx" id="{8515AE9F-B0C1-4025-9270-0B65A9726DC4}" vid="{B590E428-A65D-47C6-A04D-04093F89D1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7609A633C764CA54813F5BF15116B" ma:contentTypeVersion="13" ma:contentTypeDescription="Create a new document." ma:contentTypeScope="" ma:versionID="de90d33e870aedf0427b6420bd06c2a1">
  <xsd:schema xmlns:xsd="http://www.w3.org/2001/XMLSchema" xmlns:xs="http://www.w3.org/2001/XMLSchema" xmlns:p="http://schemas.microsoft.com/office/2006/metadata/properties" xmlns:ns2="6f683bec-d2cb-40fe-8f1d-a6eb39521fd9" xmlns:ns3="2ed637ce-ee1f-4a78-92c6-17427f5a8307" targetNamespace="http://schemas.microsoft.com/office/2006/metadata/properties" ma:root="true" ma:fieldsID="f01f7ca66c1aad1e8d33cc6e2587f9b2" ns2:_="" ns3:_="">
    <xsd:import namespace="6f683bec-d2cb-40fe-8f1d-a6eb39521fd9"/>
    <xsd:import namespace="2ed637ce-ee1f-4a78-92c6-17427f5a83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683bec-d2cb-40fe-8f1d-a6eb39521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82640f6-b026-4844-a6ab-d3741cc8cd5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d637ce-ee1f-4a78-92c6-17427f5a830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7cd9c33-7992-492c-a037-2a07bb131f48}" ma:internalName="TaxCatchAll" ma:showField="CatchAllData" ma:web="2ed637ce-ee1f-4a78-92c6-17427f5a83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d637ce-ee1f-4a78-92c6-17427f5a8307" xsi:nil="true"/>
    <lcf76f155ced4ddcb4097134ff3c332f xmlns="6f683bec-d2cb-40fe-8f1d-a6eb39521f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963E6A-46F4-4B51-80CB-732468544B1D}">
  <ds:schemaRefs>
    <ds:schemaRef ds:uri="2ed637ce-ee1f-4a78-92c6-17427f5a8307"/>
    <ds:schemaRef ds:uri="6f683bec-d2cb-40fe-8f1d-a6eb39521f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F0A959-BF82-4438-AB4C-D8E30BA3CEF2}">
  <ds:schemaRefs>
    <ds:schemaRef ds:uri="http://schemas.microsoft.com/sharepoint/v3/contenttype/forms"/>
  </ds:schemaRefs>
</ds:datastoreItem>
</file>

<file path=customXml/itemProps3.xml><?xml version="1.0" encoding="utf-8"?>
<ds:datastoreItem xmlns:ds="http://schemas.openxmlformats.org/officeDocument/2006/customXml" ds:itemID="{AC3F314E-30F8-4931-B127-E8E312F743A6}">
  <ds:schemaRefs>
    <ds:schemaRef ds:uri="http://www.w3.org/XML/1998/namespace"/>
    <ds:schemaRef ds:uri="http://schemas.openxmlformats.org/package/2006/metadata/core-properties"/>
    <ds:schemaRef ds:uri="6f683bec-d2cb-40fe-8f1d-a6eb39521fd9"/>
    <ds:schemaRef ds:uri="http://purl.org/dc/terms/"/>
    <ds:schemaRef ds:uri="http://purl.org/dc/dcmitype/"/>
    <ds:schemaRef ds:uri="2ed637ce-ee1f-4a78-92c6-17427f5a8307"/>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docMetadata/LabelInfo.xml><?xml version="1.0" encoding="utf-8"?>
<clbl:labelList xmlns:clbl="http://schemas.microsoft.com/office/2020/mipLabelMetadata">
  <clbl:label id="{188f9a71-52c2-4e53-a05f-9ff8c0cb34c4}" enabled="1" method="Standard" siteId="{643d5e93-b1a8-4371-aaf1-2efa611da673}" contentBits="0" removed="0"/>
</clbl:labelList>
</file>

<file path=docProps/app.xml><?xml version="1.0" encoding="utf-8"?>
<Properties xmlns="http://schemas.openxmlformats.org/officeDocument/2006/extended-properties" xmlns:vt="http://schemas.openxmlformats.org/officeDocument/2006/docPropsVTypes">
  <Template>Cathrine Fixed PowerPoint Default - PUT THE LATEST IN CUSTOM OFFICE TEMPLATES</Template>
  <TotalTime>0</TotalTime>
  <Words>7503</Words>
  <Application>Microsoft Office PowerPoint</Application>
  <PresentationFormat>Egendefinert</PresentationFormat>
  <Paragraphs>1010</Paragraphs>
  <Slides>68</Slides>
  <Notes>42</Notes>
  <HiddenSlides>11</HiddenSlides>
  <MMClips>0</MMClips>
  <ScaleCrop>false</ScaleCrop>
  <HeadingPairs>
    <vt:vector size="4" baseType="variant">
      <vt:variant>
        <vt:lpstr>Tema</vt:lpstr>
      </vt:variant>
      <vt:variant>
        <vt:i4>2</vt:i4>
      </vt:variant>
      <vt:variant>
        <vt:lpstr>Lysbildetitler</vt:lpstr>
      </vt:variant>
      <vt:variant>
        <vt:i4>68</vt:i4>
      </vt:variant>
    </vt:vector>
  </HeadingPairs>
  <TitlesOfParts>
    <vt:vector size="70" baseType="lpstr">
      <vt:lpstr>Fabric February 2025</vt:lpstr>
      <vt:lpstr>Fabric February 2025 (Light)</vt:lpstr>
      <vt:lpstr>Welcome to Fabric February!</vt:lpstr>
      <vt:lpstr>Fabric February Sponsors</vt:lpstr>
      <vt:lpstr>Leveraging Semantic Link in Microsoft Fabric for Powerful Machine Learning Workflows</vt:lpstr>
      <vt:lpstr>Speakers</vt:lpstr>
      <vt:lpstr>Data Science in Microsoft Fabric</vt:lpstr>
      <vt:lpstr>Feature comparison to other AI and  ML-platforms</vt:lpstr>
      <vt:lpstr>Feature comparison to other AI and  ML-platforms</vt:lpstr>
      <vt:lpstr>Feature comparison to other AI and  ML-platforms</vt:lpstr>
      <vt:lpstr>The Data Science Process</vt:lpstr>
      <vt:lpstr>How Fabric Simplifies Data Science</vt:lpstr>
      <vt:lpstr>Semantic Link</vt:lpstr>
      <vt:lpstr>What is Semantic Link and why is it useful?</vt:lpstr>
      <vt:lpstr>What is Semantic Link</vt:lpstr>
      <vt:lpstr>Isn’t Machine Learning available in Power BI already?</vt:lpstr>
      <vt:lpstr>Isn’t Machine Learning available in Power BI already?</vt:lpstr>
      <vt:lpstr>Isn’t Machine Learning available in Power BI already?</vt:lpstr>
      <vt:lpstr>PowerPoint-presentasjon</vt:lpstr>
      <vt:lpstr>Applying the Data Science Process</vt:lpstr>
      <vt:lpstr>Problem Definition</vt:lpstr>
      <vt:lpstr>PowerPoint-presentasjon</vt:lpstr>
      <vt:lpstr>A typical Power BI Reporting Solution</vt:lpstr>
      <vt:lpstr>A Fabric Reporting Solution with  Semantic Link</vt:lpstr>
      <vt:lpstr>Data Discovery and Pre-Processesing</vt:lpstr>
      <vt:lpstr>How to do Data Discovery in Fabric?</vt:lpstr>
      <vt:lpstr>Pre-processing in Fabric with Semantic Link?</vt:lpstr>
      <vt:lpstr>So How to Access the Semantic Model?</vt:lpstr>
      <vt:lpstr>Accessing Data in Semantic Models</vt:lpstr>
      <vt:lpstr>Accessing Data in Semantic Models</vt:lpstr>
      <vt:lpstr>Demo</vt:lpstr>
      <vt:lpstr>Experiment and Model</vt:lpstr>
      <vt:lpstr>AI and ML offerings integrated in Fabric</vt:lpstr>
      <vt:lpstr>PowerPoint-presentasjon</vt:lpstr>
      <vt:lpstr>Demo</vt:lpstr>
      <vt:lpstr>PowerPoint-presentasjon</vt:lpstr>
      <vt:lpstr>  What is AutoML?   </vt:lpstr>
      <vt:lpstr>What is AutoML with FLAML in Fabric</vt:lpstr>
      <vt:lpstr>Running FLAML AutoML</vt:lpstr>
      <vt:lpstr>Running FLAML AutoML</vt:lpstr>
      <vt:lpstr>Running FLAML AutoML</vt:lpstr>
      <vt:lpstr>Demo</vt:lpstr>
      <vt:lpstr>PowerPoint-presentasjon</vt:lpstr>
      <vt:lpstr>How do we accomplish this?</vt:lpstr>
      <vt:lpstr>How do we accomplish this?</vt:lpstr>
      <vt:lpstr>PowerPoint-presentasjon</vt:lpstr>
      <vt:lpstr>PowerPoint-presentasjon</vt:lpstr>
      <vt:lpstr>Fun-Fact: Pre-processing with AI Translator</vt:lpstr>
      <vt:lpstr>Enrich and Operationalise</vt:lpstr>
      <vt:lpstr>Creating the End-to-End-Pipeline</vt:lpstr>
      <vt:lpstr>Likely Circular Dependencies</vt:lpstr>
      <vt:lpstr>Storing predictions considerations</vt:lpstr>
      <vt:lpstr>One-Directional and Iterative Approach</vt:lpstr>
      <vt:lpstr>Insight</vt:lpstr>
      <vt:lpstr>PowerPoint-presentasjon</vt:lpstr>
      <vt:lpstr>How does these three cases help the  business?</vt:lpstr>
      <vt:lpstr>Wrap Up</vt:lpstr>
      <vt:lpstr>What could we have shown?</vt:lpstr>
      <vt:lpstr>What does it cost?</vt:lpstr>
      <vt:lpstr>Cost – OpenAI Service vs Prebuilt models</vt:lpstr>
      <vt:lpstr>Cost – OpenAi Service vs Prebuilt models </vt:lpstr>
      <vt:lpstr>Cost – OpenAi Service vs Prebuilt models </vt:lpstr>
      <vt:lpstr>Cost – OpenAi Service vs Prebuilt models </vt:lpstr>
      <vt:lpstr>What does it cost</vt:lpstr>
      <vt:lpstr>What does it cost</vt:lpstr>
      <vt:lpstr>Technical Lessons Learned </vt:lpstr>
      <vt:lpstr>Key Take Aways</vt:lpstr>
      <vt:lpstr>Code</vt:lpstr>
      <vt:lpstr>Thank you!</vt:lpstr>
      <vt:lpstr>Fabric February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LinkedIn Header (1128x191 / 2256x382)</dc:title>
  <dc:creator>Cathrine Wilhelmsen</dc:creator>
  <cp:lastModifiedBy>August Asheim Birkeland</cp:lastModifiedBy>
  <cp:revision>34</cp:revision>
  <dcterms:created xsi:type="dcterms:W3CDTF">2023-08-23T07:24:00Z</dcterms:created>
  <dcterms:modified xsi:type="dcterms:W3CDTF">2025-02-07T13:50:30Z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0x01010031C7609A633C764CA54813F5BF15116B</vt:lpwstr>
  </property>
  <property fmtid="{D5CDD505-2E9C-101B-9397-08002B2CF9AE}" pid="3" name="MediaServiceImageTags">
    <vt:lpwstr/>
  </property>
  <property fmtid="{D5CDD505-2E9C-101B-9397-08002B2CF9AE}" pid="4" name="MSIP_Label_c5e6e129-f928-4a05-ae32-d838f6b21bdd_Enabled">
    <vt:lpwstr>true</vt:lpwstr>
  </property>
  <property fmtid="{D5CDD505-2E9C-101B-9397-08002B2CF9AE}" pid="5" name="MSIP_Label_c5e6e129-f928-4a05-ae32-d838f6b21bdd_SetDate">
    <vt:lpwstr>2023-08-29T13:50:00Z</vt:lpwstr>
  </property>
  <property fmtid="{D5CDD505-2E9C-101B-9397-08002B2CF9AE}" pid="6" name="MSIP_Label_c5e6e129-f928-4a05-ae32-d838f6b21bdd_Method">
    <vt:lpwstr>Standard</vt:lpwstr>
  </property>
  <property fmtid="{D5CDD505-2E9C-101B-9397-08002B2CF9AE}" pid="7" name="MSIP_Label_c5e6e129-f928-4a05-ae32-d838f6b21bdd_Name">
    <vt:lpwstr>EN Restricted use</vt:lpwstr>
  </property>
  <property fmtid="{D5CDD505-2E9C-101B-9397-08002B2CF9AE}" pid="8" name="MSIP_Label_c5e6e129-f928-4a05-ae32-d838f6b21bdd_SiteId">
    <vt:lpwstr>8b87af7d-8647-4dc7-8df4-5f69a2011bb5</vt:lpwstr>
  </property>
  <property fmtid="{D5CDD505-2E9C-101B-9397-08002B2CF9AE}" pid="9" name="MSIP_Label_c5e6e129-f928-4a05-ae32-d838f6b21bdd_ActionId">
    <vt:lpwstr>25d69d5e-c80c-4813-8e3c-9c2aeaa7630c</vt:lpwstr>
  </property>
  <property fmtid="{D5CDD505-2E9C-101B-9397-08002B2CF9AE}" pid="10" name="MSIP_Label_c5e6e129-f928-4a05-ae32-d838f6b21bdd_ContentBits">
    <vt:lpwstr>3</vt:lpwstr>
  </property>
  <property fmtid="{D5CDD505-2E9C-101B-9397-08002B2CF9AE}" pid="11" name="ClassificationContentMarkingFooterLocations">
    <vt:lpwstr>Office Theme:36</vt:lpwstr>
  </property>
  <property fmtid="{D5CDD505-2E9C-101B-9397-08002B2CF9AE}" pid="12" name="ClassificationContentMarkingFooterText">
    <vt:lpwstr>C2 - Restricted use </vt:lpwstr>
  </property>
</Properties>
</file>